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7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60558D-113B-4B82-A63E-9F17DA70DD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D3B6CDC-3AC9-4EF0-A58E-7278D8572A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3614A42-9BD7-4DF8-8E04-A2B886DCD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E3E5-CC0F-4F61-A997-1761A7615F55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008827A-4B56-4952-8F12-7AB8BA4CD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376EFF-7771-4B82-99E9-F668ED8A6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B37F-1B5F-4548-B88C-A26ECE6BCD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1637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2FA8FF-B34B-4FC0-AF61-029552AC0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FA21B1B-CD95-4F10-93B2-4A18FDA159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55294C1-B81A-4B42-B0F9-A11EEE039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E3E5-CC0F-4F61-A997-1761A7615F55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6D22CCB-A7E2-48F0-8690-A3415746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DC09D10-548D-4A25-907B-4FAF6C5F5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B37F-1B5F-4548-B88C-A26ECE6BCD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0814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F9A372B-2A3F-4EF7-A143-59B555B34C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423EF6E-EF67-4477-8FF2-B91E989967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7D025CC-EAD2-434E-A5EE-5FC13ACE2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E3E5-CC0F-4F61-A997-1761A7615F55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44D8C52-A3B8-492A-A7EC-05D0F0E50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AAF7BF0-A74E-4A81-B5F8-AA61074F7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B37F-1B5F-4548-B88C-A26ECE6BCD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5733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7933A7-B355-4660-9D8E-3EAEADA94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2C1763B-BD81-426E-B70B-BBEC8108B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56D0F2E-9F68-4A2F-AE19-7507FC891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E3E5-CC0F-4F61-A997-1761A7615F55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1B40431-2151-4CF7-8142-BC20E48E0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609AF08-E6A9-40A8-BE7E-10B0A3591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B37F-1B5F-4548-B88C-A26ECE6BCD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5257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3C84F2-8183-40F3-B495-EF1DBD891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43BE157-E183-42CE-B41E-F9752F82F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2134945-97FC-4621-B093-5C7B09B2A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E3E5-CC0F-4F61-A997-1761A7615F55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31258C-1450-4D87-8D43-F88491912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0E63C89-D44E-4435-9C8A-F8335CB89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B37F-1B5F-4548-B88C-A26ECE6BCD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6149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068DC7-8DBF-42CB-AE4B-A10AEDED1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339ED9E-86CA-4205-BD26-2F8C66593B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D4932D8-E401-4C4D-8462-7A6C9814D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98963E3-5B85-4D97-8EA7-A59BF00EA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E3E5-CC0F-4F61-A997-1761A7615F55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BB4DA2D-B7AF-461D-9F4B-E9826195C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FB07B11-DC9C-4B6D-BCF1-0739A09EB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B37F-1B5F-4548-B88C-A26ECE6BCD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3368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AD78E4-7B1D-47E5-92E2-F8C601AA0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22080F1-249F-4AC5-949D-9B74E68133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2EC5F2C-EC9E-4CA6-906C-1B90D5CCB8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BF61A44-0AA6-4BB2-AEDD-121EC7F9C8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F966A72-D3B3-4832-B6B1-EA4F6B1237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5998029B-3F61-4EE7-99A6-E862DF617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E3E5-CC0F-4F61-A997-1761A7615F55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7A14B70-B5B5-451D-9C15-4348396CB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57FE684-06F2-4999-9843-B942F5D3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B37F-1B5F-4548-B88C-A26ECE6BCD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6416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8A2BA9-D587-4141-808A-0C1A9991A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5220F27-6156-4875-B41E-CDBE6E9BB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E3E5-CC0F-4F61-A997-1761A7615F55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2B2905F-5ACE-4979-9382-CF4FF421C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8EF9AED-9D42-4D23-A4DF-7511E430E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B37F-1B5F-4548-B88C-A26ECE6BCD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7768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7C53F37-B815-4227-B3C4-8CB4DE0CA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E3E5-CC0F-4F61-A997-1761A7615F55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1DB9CB6-A5AE-46A7-865D-CE0A30323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EE0A4CC-5EFD-4957-8BAD-6997324AC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B37F-1B5F-4548-B88C-A26ECE6BCD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9527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7BE8E1-0703-4A03-8873-1D314C108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CF1F20-D47D-4AB4-9C3E-3FC503D41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A558D86-1AD2-45D2-BCB9-DE2CFB45A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31967BA-91E3-40C8-8869-C60961550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E3E5-CC0F-4F61-A997-1761A7615F55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A2AED58-0F6A-4FDE-B924-133AF5CEF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2FB20A9-0639-4414-83F1-6C9DD8293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B37F-1B5F-4548-B88C-A26ECE6BCD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6842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7AD4F0-46F2-4E89-93A4-991CF1787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770B155-B26D-4C08-8182-1D0817C356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085103A-0218-4079-B65C-D91BB8760F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E386CE5-D4AD-4DC7-8007-C08720317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E3E5-CC0F-4F61-A997-1761A7615F55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FF8B7E6-49E5-4DE7-8F40-A2E14A090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513E222-2D5B-42A4-A82D-F55DBD41E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B37F-1B5F-4548-B88C-A26ECE6BCD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6415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4190DD4-FEC9-4BC0-9FAF-5B9A386D2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3240A20-04E2-4035-933B-7B9C79938E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043C09-9929-4526-B21C-099EDE86B2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CE3E5-CC0F-4F61-A997-1761A7615F55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2D98914-DD80-4482-A91C-A1BEAE3C41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0BD6B9-53B6-4B45-92BE-E986952E46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7B37F-1B5F-4548-B88C-A26ECE6BCD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0285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518C6A-D8DD-4E4C-833B-2A9B2640F6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6667" y="1122363"/>
            <a:ext cx="10882489" cy="1655762"/>
          </a:xfrm>
        </p:spPr>
        <p:txBody>
          <a:bodyPr>
            <a:noAutofit/>
          </a:bodyPr>
          <a:lstStyle/>
          <a:p>
            <a:r>
              <a:rPr lang="en-US" sz="9600" b="1" dirty="0">
                <a:solidFill>
                  <a:srgbClr val="C00000"/>
                </a:solidFill>
                <a:latin typeface="Sylfaen" panose="010A0502050306030303" pitchFamily="18" charset="0"/>
              </a:rPr>
              <a:t>Cushing Syndrome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6CEB37B-1F82-4639-B6D6-F20CDDAF4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2177" y="3602038"/>
            <a:ext cx="5294489" cy="1655762"/>
          </a:xfrm>
        </p:spPr>
        <p:txBody>
          <a:bodyPr>
            <a:normAutofit fontScale="92500" lnSpcReduction="10000"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Sylfaen" panose="010A0502050306030303" pitchFamily="18" charset="0"/>
              </a:rPr>
              <a:t>Dr. Monir Hossain</a:t>
            </a:r>
          </a:p>
          <a:p>
            <a:r>
              <a:rPr lang="en-US" b="1" smtClean="0"/>
              <a:t>Associate Professor</a:t>
            </a:r>
          </a:p>
          <a:p>
            <a:r>
              <a:rPr lang="en-US" dirty="0" smtClean="0">
                <a:latin typeface="Sylfaen" panose="010A0502050306030303" pitchFamily="18" charset="0"/>
              </a:rPr>
              <a:t>Department </a:t>
            </a:r>
            <a:r>
              <a:rPr lang="en-US" dirty="0">
                <a:latin typeface="Sylfaen" panose="010A0502050306030303" pitchFamily="18" charset="0"/>
              </a:rPr>
              <a:t>of Medicine</a:t>
            </a:r>
          </a:p>
          <a:p>
            <a:r>
              <a:rPr lang="en-US" dirty="0">
                <a:latin typeface="Sylfaen" panose="010A0502050306030303" pitchFamily="18" charset="0"/>
              </a:rPr>
              <a:t>Shahabuddin Medical College Hospital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0997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BBF638AC-374D-4557-93BA-8C08390D67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426" y="236097"/>
            <a:ext cx="11280579" cy="634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2793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8CDD4EE-7056-430D-A09E-0EC040F60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533" y="880533"/>
            <a:ext cx="11390489" cy="5362224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Cushing’s syndrome is caused by </a:t>
            </a:r>
            <a:r>
              <a:rPr lang="en-US" dirty="0">
                <a:solidFill>
                  <a:srgbClr val="FF0000"/>
                </a:solidFill>
              </a:rPr>
              <a:t>excessive activation of glucocorticoid receptors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en-US" dirty="0">
              <a:solidFill>
                <a:srgbClr val="FF000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It is most commonly </a:t>
            </a:r>
            <a:r>
              <a:rPr lang="en-US" dirty="0">
                <a:solidFill>
                  <a:srgbClr val="FF0000"/>
                </a:solidFill>
              </a:rPr>
              <a:t>iatrogenic</a:t>
            </a:r>
            <a:r>
              <a:rPr lang="en-US" dirty="0"/>
              <a:t>, due to prolonged administration of synthetic glucocorticoids such as prednisolone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en-US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Endogenous Cushing’s syndrome is uncommon but is caused by </a:t>
            </a:r>
            <a:r>
              <a:rPr lang="en-US" dirty="0">
                <a:solidFill>
                  <a:srgbClr val="FF0000"/>
                </a:solidFill>
              </a:rPr>
              <a:t>chronic over-production of cortisol </a:t>
            </a:r>
            <a:r>
              <a:rPr lang="en-US" dirty="0"/>
              <a:t>by the adrenal glands, either as the result of</a:t>
            </a:r>
          </a:p>
          <a:p>
            <a:pPr marL="2343150" lvl="4" indent="-514350" algn="just">
              <a:buFont typeface="+mj-lt"/>
              <a:buAutoNum type="arabicPeriod"/>
            </a:pPr>
            <a:r>
              <a:rPr lang="en-US" sz="2400" dirty="0"/>
              <a:t>An adrenal </a:t>
            </a:r>
            <a:r>
              <a:rPr lang="en-US" sz="2400" dirty="0" err="1"/>
              <a:t>tumour</a:t>
            </a:r>
            <a:r>
              <a:rPr lang="en-US" sz="2400" dirty="0"/>
              <a:t> or</a:t>
            </a:r>
          </a:p>
          <a:p>
            <a:pPr marL="2343150" lvl="4" indent="-514350" algn="just">
              <a:buFont typeface="+mj-lt"/>
              <a:buAutoNum type="arabicPeriod"/>
            </a:pPr>
            <a:r>
              <a:rPr lang="en-US" sz="2400" dirty="0"/>
              <a:t>Excessive production of ACTH by a pituitary </a:t>
            </a:r>
            <a:r>
              <a:rPr lang="en-US" sz="2400" dirty="0" err="1"/>
              <a:t>tumour</a:t>
            </a:r>
            <a:r>
              <a:rPr lang="en-US" sz="2400" dirty="0"/>
              <a:t> or</a:t>
            </a:r>
          </a:p>
          <a:p>
            <a:pPr marL="2343150" lvl="4" indent="-514350" algn="just">
              <a:buFont typeface="+mj-lt"/>
              <a:buAutoNum type="arabicPeriod"/>
            </a:pPr>
            <a:r>
              <a:rPr lang="en-US" sz="2400" dirty="0"/>
              <a:t>Ectopic ACTH production by other </a:t>
            </a:r>
            <a:r>
              <a:rPr lang="en-US" sz="2400" dirty="0" err="1"/>
              <a:t>tumours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4031140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9499A6-350F-4886-8B04-14AFEC052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8667"/>
            <a:ext cx="10515600" cy="711200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>
                <a:solidFill>
                  <a:srgbClr val="0070C0"/>
                </a:solidFill>
              </a:rPr>
              <a:t>Aetiology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48E9BD6-763D-416B-BF18-B4B45F5AF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288"/>
            <a:ext cx="10823222" cy="4763911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Amongst endogenous causes, pituitary-dependent cortisol excess (by convention, called </a:t>
            </a:r>
            <a:r>
              <a:rPr lang="en-US" dirty="0">
                <a:solidFill>
                  <a:srgbClr val="FF0000"/>
                </a:solidFill>
              </a:rPr>
              <a:t>Cushing’s disease</a:t>
            </a:r>
            <a:r>
              <a:rPr lang="en-US" dirty="0"/>
              <a:t>) accounts for approximately </a:t>
            </a:r>
            <a:r>
              <a:rPr lang="en-US" dirty="0">
                <a:solidFill>
                  <a:srgbClr val="FF0000"/>
                </a:solidFill>
              </a:rPr>
              <a:t>80% of cases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en-US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Both Cushing’s disease and cortisol-secreting adrenal </a:t>
            </a:r>
            <a:r>
              <a:rPr lang="en-US" dirty="0" err="1"/>
              <a:t>tumours</a:t>
            </a:r>
            <a:r>
              <a:rPr lang="en-US" dirty="0"/>
              <a:t> are </a:t>
            </a:r>
            <a:r>
              <a:rPr lang="en-US" dirty="0">
                <a:solidFill>
                  <a:srgbClr val="FF0000"/>
                </a:solidFill>
              </a:rPr>
              <a:t>four times more common in women </a:t>
            </a:r>
            <a:r>
              <a:rPr lang="en-US" dirty="0"/>
              <a:t>than men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en-US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In contrast, </a:t>
            </a:r>
            <a:r>
              <a:rPr lang="en-US" dirty="0">
                <a:solidFill>
                  <a:srgbClr val="FF0000"/>
                </a:solidFill>
              </a:rPr>
              <a:t>ectopic ACTH syndrome </a:t>
            </a:r>
            <a:r>
              <a:rPr lang="en-US" dirty="0"/>
              <a:t>(often due to a small-cell carcinoma of the bronchus) is </a:t>
            </a:r>
            <a:r>
              <a:rPr lang="en-US" dirty="0">
                <a:solidFill>
                  <a:srgbClr val="FF0000"/>
                </a:solidFill>
              </a:rPr>
              <a:t>more common in men</a:t>
            </a:r>
          </a:p>
        </p:txBody>
      </p:sp>
    </p:spTree>
    <p:extLst>
      <p:ext uri="{BB962C8B-B14F-4D97-AF65-F5344CB8AC3E}">
        <p14:creationId xmlns:p14="http://schemas.microsoft.com/office/powerpoint/2010/main" xmlns="" val="3049914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4FC12DC1-E4B1-4D96-9CBA-C6CBF88097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9533" y="101600"/>
            <a:ext cx="6685402" cy="665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975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367FBBC4-746D-4698-9BC4-52E553E438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1436" y="135467"/>
            <a:ext cx="7077991" cy="62307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08D67BA-611C-4F1B-8AA3-9FAC8D8F31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162" y="6341718"/>
            <a:ext cx="7305675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3860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DED83AC7-4684-4130-AC1E-1FF84EF923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260" y="654755"/>
            <a:ext cx="11436707" cy="547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0074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32E2C14F-29FD-4F3C-9636-A7B87A9775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8224" y="37369"/>
            <a:ext cx="9403644" cy="673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8978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B5AA661F-34B5-4974-AEAD-509457DF73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7867" y="135467"/>
            <a:ext cx="9143999" cy="663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610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E17DC3-1FF8-4A74-B67A-41BE59157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3201"/>
            <a:ext cx="10515600" cy="711199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F844F81-65DE-4462-84F5-E604DAE00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689" y="1196622"/>
            <a:ext cx="11413067" cy="5350934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sz="2400" dirty="0"/>
              <a:t>Untreated severe Cushing’s syndrome has a </a:t>
            </a:r>
            <a:r>
              <a:rPr lang="en-US" sz="2400" dirty="0">
                <a:solidFill>
                  <a:srgbClr val="FF0000"/>
                </a:solidFill>
              </a:rPr>
              <a:t>50% 5-year mortality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en-US" sz="2400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400" dirty="0"/>
              <a:t>Most patients are treated </a:t>
            </a:r>
            <a:r>
              <a:rPr lang="en-US" sz="2400" dirty="0">
                <a:solidFill>
                  <a:srgbClr val="FF0000"/>
                </a:solidFill>
              </a:rPr>
              <a:t>surgically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en-US" sz="2400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FF0000"/>
                </a:solidFill>
              </a:rPr>
              <a:t>Medical therapy </a:t>
            </a:r>
            <a:r>
              <a:rPr lang="en-US" sz="2400" dirty="0"/>
              <a:t>may be given in severe cases for a few weeks </a:t>
            </a:r>
            <a:r>
              <a:rPr lang="en-US" sz="2400" dirty="0">
                <a:solidFill>
                  <a:srgbClr val="FF0000"/>
                </a:solidFill>
              </a:rPr>
              <a:t>prior to operation </a:t>
            </a:r>
            <a:r>
              <a:rPr lang="en-US" sz="2400" dirty="0"/>
              <a:t>to improve the clinical state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en-US" sz="2400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400" dirty="0"/>
              <a:t>A number of drugs are available that </a:t>
            </a:r>
            <a:r>
              <a:rPr lang="en-US" sz="2400" dirty="0">
                <a:solidFill>
                  <a:srgbClr val="FF0000"/>
                </a:solidFill>
              </a:rPr>
              <a:t>inhibit glucocorticoid biosynthesis</a:t>
            </a:r>
            <a:r>
              <a:rPr lang="en-US" sz="2400" dirty="0"/>
              <a:t>, including </a:t>
            </a:r>
            <a:r>
              <a:rPr lang="en-US" sz="2400" dirty="0">
                <a:solidFill>
                  <a:srgbClr val="FF0000"/>
                </a:solidFill>
              </a:rPr>
              <a:t>metyrapone</a:t>
            </a:r>
            <a:r>
              <a:rPr lang="en-US" sz="2400" dirty="0"/>
              <a:t> and </a:t>
            </a:r>
            <a:r>
              <a:rPr lang="en-US" sz="2400" dirty="0">
                <a:solidFill>
                  <a:srgbClr val="FF0000"/>
                </a:solidFill>
              </a:rPr>
              <a:t>ketoconazole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en-US" sz="2400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400" dirty="0"/>
              <a:t>The dose of these agents is best titrated against serum cortisol levels or 24-hour urine free cortisol</a:t>
            </a:r>
          </a:p>
        </p:txBody>
      </p:sp>
    </p:spTree>
    <p:extLst>
      <p:ext uri="{BB962C8B-B14F-4D97-AF65-F5344CB8AC3E}">
        <p14:creationId xmlns:p14="http://schemas.microsoft.com/office/powerpoint/2010/main" xmlns="" val="1759503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212</Words>
  <Application>Microsoft Office PowerPoint</Application>
  <PresentationFormat>Custom</PresentationFormat>
  <Paragraphs>29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Cushing Syndrome</vt:lpstr>
      <vt:lpstr>Slide 2</vt:lpstr>
      <vt:lpstr>Aetiology</vt:lpstr>
      <vt:lpstr>Slide 4</vt:lpstr>
      <vt:lpstr>Slide 5</vt:lpstr>
      <vt:lpstr>Slide 6</vt:lpstr>
      <vt:lpstr>Slide 7</vt:lpstr>
      <vt:lpstr>Slide 8</vt:lpstr>
      <vt:lpstr>Management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Cushing Syndrome</dc:title>
  <dc:creator>USER</dc:creator>
  <cp:lastModifiedBy>lacrosser pc 1</cp:lastModifiedBy>
  <cp:revision>17</cp:revision>
  <dcterms:created xsi:type="dcterms:W3CDTF">2022-12-03T17:55:34Z</dcterms:created>
  <dcterms:modified xsi:type="dcterms:W3CDTF">2024-02-25T03:07:53Z</dcterms:modified>
</cp:coreProperties>
</file>