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57" r:id="rId6"/>
    <p:sldId id="258" r:id="rId7"/>
    <p:sldId id="262" r:id="rId8"/>
    <p:sldId id="263" r:id="rId9"/>
    <p:sldId id="264" r:id="rId10"/>
    <p:sldId id="265" r:id="rId11"/>
    <p:sldId id="272" r:id="rId12"/>
    <p:sldId id="266" r:id="rId13"/>
    <p:sldId id="267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143250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Chronic Obstructive Pulmonary Disease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4191000"/>
            <a:ext cx="6400800" cy="1828800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2600" b="1" dirty="0">
                <a:solidFill>
                  <a:srgbClr val="0070C0"/>
                </a:solidFill>
              </a:rPr>
              <a:t>Dr. Md. </a:t>
            </a:r>
            <a:r>
              <a:rPr lang="en-US" sz="2600" b="1" dirty="0" err="1">
                <a:solidFill>
                  <a:srgbClr val="0070C0"/>
                </a:solidFill>
              </a:rPr>
              <a:t>Monir</a:t>
            </a:r>
            <a:r>
              <a:rPr lang="en-US" sz="2600" b="1" dirty="0">
                <a:solidFill>
                  <a:srgbClr val="0070C0"/>
                </a:solidFill>
              </a:rPr>
              <a:t> </a:t>
            </a:r>
            <a:r>
              <a:rPr lang="en-US" sz="2600" b="1" dirty="0" err="1">
                <a:solidFill>
                  <a:srgbClr val="0070C0"/>
                </a:solidFill>
              </a:rPr>
              <a:t>Hosssain</a:t>
            </a:r>
            <a:endParaRPr lang="en-US" sz="2600" b="1" dirty="0">
              <a:solidFill>
                <a:srgbClr val="0070C0"/>
              </a:solidFill>
            </a:endParaRPr>
          </a:p>
          <a:p>
            <a:pPr algn="r"/>
            <a:r>
              <a:rPr lang="en-US" sz="2800" b="1" smtClean="0">
                <a:solidFill>
                  <a:schemeClr val="tx1"/>
                </a:solidFill>
              </a:rPr>
              <a:t>Associate Professor</a:t>
            </a:r>
          </a:p>
          <a:p>
            <a:pPr algn="r"/>
            <a:r>
              <a:rPr lang="en-US" sz="2600" b="1" smtClean="0">
                <a:solidFill>
                  <a:srgbClr val="00B050"/>
                </a:solidFill>
              </a:rPr>
              <a:t>Department </a:t>
            </a:r>
            <a:r>
              <a:rPr lang="en-US" sz="2600" b="1" dirty="0">
                <a:solidFill>
                  <a:srgbClr val="00B050"/>
                </a:solidFill>
              </a:rPr>
              <a:t>of Medicine</a:t>
            </a:r>
          </a:p>
          <a:p>
            <a:pPr algn="r"/>
            <a:r>
              <a:rPr lang="en-US" sz="2600" b="1" dirty="0">
                <a:solidFill>
                  <a:srgbClr val="00B050"/>
                </a:solidFill>
              </a:rPr>
              <a:t>Shahabuddin Medical </a:t>
            </a:r>
            <a:r>
              <a:rPr lang="en-US" sz="2600" b="1" dirty="0" err="1">
                <a:solidFill>
                  <a:srgbClr val="00B050"/>
                </a:solidFill>
              </a:rPr>
              <a:t>Colllege</a:t>
            </a:r>
            <a:r>
              <a:rPr lang="en-US" sz="2600" b="1" dirty="0">
                <a:solidFill>
                  <a:srgbClr val="00B050"/>
                </a:solidFill>
              </a:rPr>
              <a:t> Hospital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01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100" b="1" dirty="0" smtClean="0">
                <a:solidFill>
                  <a:srgbClr val="0070C0"/>
                </a:solidFill>
              </a:rPr>
              <a:t>Investigations</a:t>
            </a:r>
            <a:r>
              <a:rPr lang="en-US" sz="3100" dirty="0" smtClean="0">
                <a:solidFill>
                  <a:srgbClr val="0070C0"/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763000" cy="5791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en-US" sz="22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200" b="1" dirty="0" smtClean="0">
                <a:solidFill>
                  <a:srgbClr val="FF0000"/>
                </a:solidFill>
              </a:rPr>
              <a:t>A chest </a:t>
            </a:r>
            <a:r>
              <a:rPr lang="en-US" sz="2200" b="1" dirty="0">
                <a:solidFill>
                  <a:srgbClr val="FF0000"/>
                </a:solidFill>
              </a:rPr>
              <a:t>X-ray </a:t>
            </a:r>
            <a:r>
              <a:rPr lang="en-US" sz="2200" dirty="0"/>
              <a:t>is </a:t>
            </a:r>
            <a:r>
              <a:rPr lang="en-US" sz="2200" dirty="0" smtClean="0"/>
              <a:t>essential to </a:t>
            </a:r>
            <a:r>
              <a:rPr lang="en-US" sz="2200" dirty="0"/>
              <a:t>identify alternative diagnoses such as cardiac failure, </a:t>
            </a:r>
            <a:r>
              <a:rPr lang="en-US" sz="2200" dirty="0" smtClean="0"/>
              <a:t>other complications </a:t>
            </a:r>
            <a:r>
              <a:rPr lang="en-US" sz="2200" dirty="0"/>
              <a:t>of smoking such as lung cancer, and the </a:t>
            </a:r>
            <a:r>
              <a:rPr lang="en-US" sz="2200" dirty="0" smtClean="0"/>
              <a:t>presence of bullae</a:t>
            </a:r>
            <a:endParaRPr lang="en-US" sz="2200" dirty="0"/>
          </a:p>
          <a:p>
            <a:pPr>
              <a:buFont typeface="Wingdings" pitchFamily="2" charset="2"/>
              <a:buChar char="ü"/>
            </a:pPr>
            <a:endParaRPr lang="en-US" sz="2200" dirty="0"/>
          </a:p>
          <a:p>
            <a:pPr>
              <a:buFont typeface="Wingdings" pitchFamily="2" charset="2"/>
              <a:buChar char="ü"/>
            </a:pPr>
            <a:r>
              <a:rPr lang="en-US" sz="2200" b="1" dirty="0" smtClean="0">
                <a:solidFill>
                  <a:srgbClr val="FF0000"/>
                </a:solidFill>
              </a:rPr>
              <a:t>A </a:t>
            </a:r>
            <a:r>
              <a:rPr lang="en-US" sz="2200" b="1" dirty="0">
                <a:solidFill>
                  <a:srgbClr val="FF0000"/>
                </a:solidFill>
              </a:rPr>
              <a:t>blood count </a:t>
            </a:r>
            <a:r>
              <a:rPr lang="en-US" sz="2200" dirty="0"/>
              <a:t>is useful to exclude </a:t>
            </a:r>
            <a:r>
              <a:rPr lang="en-US" sz="2200" dirty="0" err="1"/>
              <a:t>anaemia</a:t>
            </a:r>
            <a:r>
              <a:rPr lang="en-US" sz="2200" dirty="0"/>
              <a:t> or </a:t>
            </a:r>
            <a:r>
              <a:rPr lang="en-US" sz="2200" dirty="0" err="1" smtClean="0"/>
              <a:t>polycythaemia</a:t>
            </a:r>
            <a:endParaRPr lang="en-US" sz="2200" dirty="0" smtClean="0"/>
          </a:p>
          <a:p>
            <a:pPr>
              <a:buFont typeface="Wingdings" pitchFamily="2" charset="2"/>
              <a:buChar char="ü"/>
            </a:pPr>
            <a:endParaRPr lang="en-US" sz="2200" dirty="0"/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I</a:t>
            </a:r>
            <a:r>
              <a:rPr lang="en-US" sz="2200" dirty="0" smtClean="0"/>
              <a:t>n </a:t>
            </a:r>
            <a:r>
              <a:rPr lang="en-US" sz="2200" dirty="0"/>
              <a:t>younger patients with predominantly </a:t>
            </a:r>
            <a:r>
              <a:rPr lang="en-US" sz="2200" dirty="0" smtClean="0"/>
              <a:t>basal emphysema </a:t>
            </a:r>
            <a:r>
              <a:rPr lang="en-US" sz="2200" b="1" dirty="0" smtClean="0">
                <a:solidFill>
                  <a:srgbClr val="FF0000"/>
                </a:solidFill>
              </a:rPr>
              <a:t>α1 antitrypsin </a:t>
            </a:r>
            <a:r>
              <a:rPr lang="en-US" sz="2200" dirty="0"/>
              <a:t>should be assayed </a:t>
            </a:r>
            <a:endParaRPr lang="en-US" sz="2200" dirty="0" smtClean="0"/>
          </a:p>
          <a:p>
            <a:pPr>
              <a:buFont typeface="Wingdings" pitchFamily="2" charset="2"/>
              <a:buChar char="ü"/>
            </a:pPr>
            <a:endParaRPr lang="en-US" sz="2200" dirty="0"/>
          </a:p>
          <a:p>
            <a:pPr>
              <a:buFont typeface="Wingdings" pitchFamily="2" charset="2"/>
              <a:buChar char="ü"/>
            </a:pPr>
            <a:r>
              <a:rPr lang="en-US" sz="2200" b="1" dirty="0" smtClean="0">
                <a:solidFill>
                  <a:srgbClr val="FF0000"/>
                </a:solidFill>
              </a:rPr>
              <a:t>Spirometry</a:t>
            </a:r>
            <a:r>
              <a:rPr lang="en-US" sz="2200" dirty="0" smtClean="0"/>
              <a:t> is required to diagnose </a:t>
            </a:r>
            <a:r>
              <a:rPr lang="en-US" sz="2200" dirty="0"/>
              <a:t>and is established when the </a:t>
            </a:r>
            <a:r>
              <a:rPr lang="en-US" sz="2200" b="1" dirty="0" smtClean="0">
                <a:solidFill>
                  <a:srgbClr val="FF0000"/>
                </a:solidFill>
              </a:rPr>
              <a:t>post bronchodilator </a:t>
            </a:r>
            <a:r>
              <a:rPr lang="en-US" sz="2200" b="1" dirty="0">
                <a:solidFill>
                  <a:srgbClr val="FF0000"/>
                </a:solidFill>
              </a:rPr>
              <a:t>FEV1/FVC </a:t>
            </a:r>
            <a:r>
              <a:rPr lang="en-US" sz="2200" b="1" dirty="0" smtClean="0">
                <a:solidFill>
                  <a:srgbClr val="FF0000"/>
                </a:solidFill>
              </a:rPr>
              <a:t>is &lt;70% </a:t>
            </a:r>
            <a:r>
              <a:rPr lang="en-US" sz="2200" dirty="0" smtClean="0"/>
              <a:t>(Fixed airway obstruction)</a:t>
            </a:r>
          </a:p>
          <a:p>
            <a:pPr>
              <a:buFont typeface="Wingdings" pitchFamily="2" charset="2"/>
              <a:buChar char="ü"/>
            </a:pPr>
            <a:endParaRPr lang="en-US" sz="2200" b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Sputum Culture</a:t>
            </a:r>
            <a:r>
              <a:rPr lang="en-US" sz="2200" b="1" dirty="0">
                <a:solidFill>
                  <a:srgbClr val="FF0000"/>
                </a:solidFill>
              </a:rPr>
              <a:t/>
            </a:r>
            <a:br>
              <a:rPr lang="en-US" sz="2200" b="1" dirty="0">
                <a:solidFill>
                  <a:srgbClr val="FF0000"/>
                </a:solidFill>
              </a:rPr>
            </a:br>
            <a:endParaRPr lang="en-US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438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145" y="533400"/>
            <a:ext cx="784397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77872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559" y="609600"/>
            <a:ext cx="6960953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502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116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3100" b="1" dirty="0" smtClean="0">
                <a:solidFill>
                  <a:srgbClr val="0070C0"/>
                </a:solidFill>
              </a:rPr>
              <a:t> Management of </a:t>
            </a:r>
            <a:r>
              <a:rPr lang="en-US" sz="2800" b="1" dirty="0" smtClean="0">
                <a:solidFill>
                  <a:srgbClr val="0070C0"/>
                </a:solidFill>
              </a:rPr>
              <a:t>COPD </a:t>
            </a:r>
            <a:r>
              <a:rPr lang="en-US" sz="3100" b="1" dirty="0" smtClean="0">
                <a:solidFill>
                  <a:srgbClr val="0070C0"/>
                </a:solidFill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181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200" dirty="0"/>
              <a:t>Reducing exposure to noxious particles and </a:t>
            </a:r>
            <a:r>
              <a:rPr lang="en-US" sz="2200" dirty="0" smtClean="0"/>
              <a:t>gases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Bronchodilators </a:t>
            </a:r>
            <a:endParaRPr lang="en-US" sz="2200" dirty="0" smtClean="0"/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Combined inhaled glucocorticoids </a:t>
            </a:r>
            <a:r>
              <a:rPr lang="en-US" sz="2200" dirty="0" smtClean="0"/>
              <a:t>and bronchodilators 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Oral </a:t>
            </a:r>
            <a:r>
              <a:rPr lang="en-US" sz="2200" dirty="0" smtClean="0"/>
              <a:t>glucocorticoids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Pulmonary </a:t>
            </a:r>
            <a:r>
              <a:rPr lang="en-US" sz="2200" dirty="0" smtClean="0"/>
              <a:t>rehabilitation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Oxygen therapy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Surgical </a:t>
            </a:r>
            <a:r>
              <a:rPr lang="en-US" sz="2200" dirty="0" smtClean="0"/>
              <a:t>intervention; </a:t>
            </a:r>
            <a:r>
              <a:rPr lang="en-US" sz="2200" dirty="0" err="1" smtClean="0"/>
              <a:t>bullectomy</a:t>
            </a:r>
            <a:r>
              <a:rPr lang="en-US" sz="2200" dirty="0" smtClean="0"/>
              <a:t> and lung </a:t>
            </a:r>
            <a:r>
              <a:rPr lang="en-US" sz="2200" dirty="0"/>
              <a:t>volume </a:t>
            </a:r>
            <a:r>
              <a:rPr lang="en-US" sz="2200" dirty="0" smtClean="0"/>
              <a:t>reduction surgery </a:t>
            </a:r>
            <a:r>
              <a:rPr lang="en-US" sz="2200" dirty="0"/>
              <a:t>(LVRS</a:t>
            </a:r>
            <a:r>
              <a:rPr lang="en-US" sz="2200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Patients </a:t>
            </a:r>
            <a:r>
              <a:rPr lang="en-US" sz="2200" dirty="0"/>
              <a:t>with COPD should be offered an annual </a:t>
            </a:r>
            <a:r>
              <a:rPr lang="en-US" sz="2200" dirty="0" smtClean="0"/>
              <a:t>influenza and pneumococcal vaccination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Obesity</a:t>
            </a:r>
            <a:r>
              <a:rPr lang="en-US" sz="2200" dirty="0"/>
              <a:t>, poor nutrition, depression and social isolation should</a:t>
            </a:r>
            <a:br>
              <a:rPr lang="en-US" sz="2200" dirty="0"/>
            </a:br>
            <a:r>
              <a:rPr lang="en-US" sz="2200" dirty="0"/>
              <a:t>be identified and, if possible, </a:t>
            </a:r>
            <a:r>
              <a:rPr lang="en-US" sz="2200" dirty="0" smtClean="0"/>
              <a:t>improved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Mucolytic </a:t>
            </a:r>
            <a:r>
              <a:rPr lang="en-US" sz="2200" dirty="0"/>
              <a:t>agents </a:t>
            </a:r>
            <a:r>
              <a:rPr lang="en-US" sz="2200" dirty="0" smtClean="0"/>
              <a:t>are occasionally used</a:t>
            </a: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412385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649" y="727757"/>
            <a:ext cx="8602751" cy="437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414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/>
            </a:r>
            <a:br>
              <a:rPr lang="en-US" sz="2800" b="1" dirty="0" smtClean="0">
                <a:solidFill>
                  <a:srgbClr val="0070C0"/>
                </a:solidFill>
              </a:rPr>
            </a:br>
            <a:r>
              <a:rPr lang="en-US" sz="2800" b="1" dirty="0" smtClean="0">
                <a:solidFill>
                  <a:srgbClr val="0070C0"/>
                </a:solidFill>
              </a:rPr>
              <a:t>Management of acute </a:t>
            </a:r>
            <a:r>
              <a:rPr lang="en-US" sz="2800" b="1" dirty="0">
                <a:solidFill>
                  <a:srgbClr val="0070C0"/>
                </a:solidFill>
              </a:rPr>
              <a:t>exacerbations of COPD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br>
              <a:rPr lang="en-US" sz="2800" dirty="0">
                <a:solidFill>
                  <a:srgbClr val="0070C0"/>
                </a:solidFill>
              </a:rPr>
            </a:b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391400" cy="41148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endParaRPr lang="en-U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/>
              <a:t>Oxygen </a:t>
            </a:r>
            <a:r>
              <a:rPr lang="en-US" sz="2400" dirty="0"/>
              <a:t>therapy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/>
              <a:t>Bronchodilators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/>
              <a:t>Glucocorticoids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/>
              <a:t>Antibiotic therapy 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/>
              <a:t>Non-invasive </a:t>
            </a:r>
            <a:r>
              <a:rPr lang="en-US" sz="2400" dirty="0" smtClean="0"/>
              <a:t>ventilation (BIPAP)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smtClean="0"/>
              <a:t>If fails, mechanical ventilation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66880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849" y="609600"/>
            <a:ext cx="7658952" cy="558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287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Definition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Chronic </a:t>
            </a:r>
            <a:r>
              <a:rPr lang="en-US" sz="2200" dirty="0"/>
              <a:t>obstructive pulmonary disease (COPD) is defined as </a:t>
            </a:r>
            <a:r>
              <a:rPr lang="en-US" sz="2200" dirty="0" smtClean="0"/>
              <a:t>a preventable </a:t>
            </a:r>
            <a:r>
              <a:rPr lang="en-US" sz="2200" dirty="0"/>
              <a:t>and treatable disease </a:t>
            </a:r>
            <a:r>
              <a:rPr lang="en-US" sz="2200" dirty="0" smtClean="0"/>
              <a:t>characterized </a:t>
            </a:r>
            <a:r>
              <a:rPr lang="en-US" sz="2200" dirty="0"/>
              <a:t>by </a:t>
            </a:r>
            <a:r>
              <a:rPr lang="en-US" sz="2200" dirty="0" smtClean="0"/>
              <a:t>persistent airflow </a:t>
            </a:r>
            <a:r>
              <a:rPr lang="en-US" sz="2200" dirty="0"/>
              <a:t>limitation that is usually progressive and associated </a:t>
            </a:r>
            <a:r>
              <a:rPr lang="en-US" sz="2200" dirty="0" smtClean="0"/>
              <a:t>with an </a:t>
            </a:r>
            <a:r>
              <a:rPr lang="en-US" sz="2200" dirty="0"/>
              <a:t>enhanced chronic inflammatory response in the </a:t>
            </a:r>
            <a:r>
              <a:rPr lang="en-US" sz="2200" dirty="0" smtClean="0"/>
              <a:t>airways </a:t>
            </a:r>
            <a:r>
              <a:rPr lang="en-US" sz="2200" dirty="0"/>
              <a:t>and the lung to noxious particles or </a:t>
            </a:r>
            <a:r>
              <a:rPr lang="en-US" sz="2200" dirty="0" smtClean="0"/>
              <a:t>gases.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27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6868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Types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76400"/>
            <a:ext cx="5562600" cy="31242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>
                <a:solidFill>
                  <a:srgbClr val="00B050"/>
                </a:solidFill>
              </a:rPr>
              <a:t>Chronic bronchitis</a:t>
            </a:r>
          </a:p>
          <a:p>
            <a:pPr marL="514350" indent="-514350">
              <a:buFont typeface="+mj-lt"/>
              <a:buAutoNum type="arabicPeriod"/>
            </a:pPr>
            <a:endParaRPr lang="en-US" sz="3600" b="1" dirty="0" smtClean="0">
              <a:solidFill>
                <a:srgbClr val="00B05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>
                <a:solidFill>
                  <a:srgbClr val="00B050"/>
                </a:solidFill>
              </a:rPr>
              <a:t>Emphysema </a:t>
            </a:r>
            <a:endParaRPr lang="en-US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049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4953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0070C0"/>
                </a:solidFill>
              </a:rPr>
              <a:t>Chronic </a:t>
            </a:r>
            <a:r>
              <a:rPr lang="en-US" sz="2400" b="1" dirty="0">
                <a:solidFill>
                  <a:srgbClr val="0070C0"/>
                </a:solidFill>
              </a:rPr>
              <a:t>bronchitis </a:t>
            </a:r>
            <a:r>
              <a:rPr lang="en-US" sz="2400" dirty="0"/>
              <a:t>(</a:t>
            </a:r>
            <a:r>
              <a:rPr lang="en-US" sz="2400" dirty="0" smtClean="0"/>
              <a:t>cough and </a:t>
            </a:r>
            <a:r>
              <a:rPr lang="en-US" sz="2400" dirty="0"/>
              <a:t>sputum for at least 3 consecutive months in each of </a:t>
            </a:r>
            <a:r>
              <a:rPr lang="en-US" sz="2400" dirty="0" smtClean="0"/>
              <a:t>2 consecutive </a:t>
            </a:r>
            <a:r>
              <a:rPr lang="en-US" sz="2400" dirty="0"/>
              <a:t>years</a:t>
            </a:r>
            <a:r>
              <a:rPr lang="en-US" sz="24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0070C0"/>
                </a:solidFill>
              </a:rPr>
              <a:t>Emphysema</a:t>
            </a:r>
            <a:r>
              <a:rPr lang="en-US" sz="2400" dirty="0" smtClean="0"/>
              <a:t> </a:t>
            </a:r>
            <a:r>
              <a:rPr lang="en-US" sz="2400" dirty="0"/>
              <a:t>(abnormal </a:t>
            </a:r>
            <a:r>
              <a:rPr lang="en-US" sz="2400" dirty="0" smtClean="0"/>
              <a:t>permanent enlargement </a:t>
            </a:r>
            <a:r>
              <a:rPr lang="en-US" sz="2400" dirty="0"/>
              <a:t>of the airspaces distal to the terminal </a:t>
            </a:r>
            <a:r>
              <a:rPr lang="en-US" sz="2400" dirty="0" smtClean="0"/>
              <a:t>bronchioles, accompanied </a:t>
            </a:r>
            <a:r>
              <a:rPr lang="en-US" sz="2400" dirty="0"/>
              <a:t>by destruction of their walls and without obvious</a:t>
            </a:r>
            <a:br>
              <a:rPr lang="en-US" sz="2400" dirty="0"/>
            </a:br>
            <a:r>
              <a:rPr lang="en-US" sz="2400" dirty="0"/>
              <a:t>fibrosis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26913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1092" y="152400"/>
            <a:ext cx="5605508" cy="6517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5455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3810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>
                <a:solidFill>
                  <a:srgbClr val="0070C0"/>
                </a:solidFill>
              </a:rPr>
              <a:t/>
            </a:r>
            <a:br>
              <a:rPr lang="en-US" sz="3100" b="1" dirty="0" smtClean="0">
                <a:solidFill>
                  <a:srgbClr val="0070C0"/>
                </a:solidFill>
              </a:rPr>
            </a:br>
            <a:r>
              <a:rPr lang="en-US" sz="2200" b="1" dirty="0" smtClean="0">
                <a:solidFill>
                  <a:srgbClr val="0070C0"/>
                </a:solidFill>
              </a:rPr>
              <a:t>Pathophysiology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8392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07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4572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Symptoms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Cough and associated sputum production are usually the </a:t>
            </a:r>
            <a:r>
              <a:rPr lang="en-US" sz="2200" dirty="0" smtClean="0"/>
              <a:t>first symptoms</a:t>
            </a:r>
            <a:r>
              <a:rPr lang="en-US" sz="2200" dirty="0"/>
              <a:t>, and are </a:t>
            </a:r>
            <a:r>
              <a:rPr lang="en-US" sz="2200" dirty="0" smtClean="0"/>
              <a:t>often referred </a:t>
            </a:r>
            <a:r>
              <a:rPr lang="en-US" sz="2200" dirty="0"/>
              <a:t>to as a </a:t>
            </a:r>
            <a:r>
              <a:rPr lang="en-US" sz="2200" b="1" dirty="0">
                <a:solidFill>
                  <a:srgbClr val="FF0000"/>
                </a:solidFill>
              </a:rPr>
              <a:t>‘smoker’s cough</a:t>
            </a:r>
            <a:r>
              <a:rPr lang="en-US" sz="2200" b="1" dirty="0" smtClean="0">
                <a:solidFill>
                  <a:srgbClr val="FF0000"/>
                </a:solidFill>
              </a:rPr>
              <a:t>’</a:t>
            </a:r>
            <a:endParaRPr lang="en-US" sz="22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err="1"/>
              <a:t>Haemoptysis</a:t>
            </a:r>
            <a:r>
              <a:rPr lang="en-US" sz="2200" dirty="0"/>
              <a:t> </a:t>
            </a:r>
            <a:endParaRPr lang="en-US" sz="2200" dirty="0" smtClean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Breathlessness </a:t>
            </a:r>
            <a:endParaRPr lang="en-US" sz="2200" dirty="0"/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M</a:t>
            </a:r>
            <a:r>
              <a:rPr lang="en-US" sz="2200" dirty="0" smtClean="0"/>
              <a:t>orning </a:t>
            </a:r>
            <a:r>
              <a:rPr lang="en-US" sz="2200" dirty="0"/>
              <a:t>headaches (which may </a:t>
            </a:r>
            <a:r>
              <a:rPr lang="en-US" sz="2200" dirty="0" smtClean="0"/>
              <a:t>suggest </a:t>
            </a:r>
            <a:r>
              <a:rPr lang="en-US" sz="2200" dirty="0" err="1" smtClean="0"/>
              <a:t>hypercapnia</a:t>
            </a:r>
            <a:r>
              <a:rPr lang="en-US" sz="2200" dirty="0" smtClean="0"/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Fatigue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 smtClean="0"/>
              <a:t>Anorexia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200" dirty="0"/>
              <a:t>W</a:t>
            </a:r>
            <a:r>
              <a:rPr lang="en-US" sz="2200" dirty="0" smtClean="0"/>
              <a:t>eight loss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xmlns="" val="159223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609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Physical 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763000" cy="5867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200" dirty="0" smtClean="0"/>
              <a:t>Breath </a:t>
            </a:r>
            <a:r>
              <a:rPr lang="en-US" sz="2200" dirty="0"/>
              <a:t>sounds are typically </a:t>
            </a:r>
            <a:r>
              <a:rPr lang="en-US" sz="2200" dirty="0" smtClean="0"/>
              <a:t>diminished vesicular with prolonged expiration</a:t>
            </a:r>
            <a:endParaRPr lang="bn-IN" sz="2200" dirty="0" smtClean="0"/>
          </a:p>
          <a:p>
            <a:pPr>
              <a:buFont typeface="Wingdings" pitchFamily="2" charset="2"/>
              <a:buChar char="ü"/>
            </a:pPr>
            <a:endParaRPr lang="en-US" sz="2200" dirty="0" smtClean="0"/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C</a:t>
            </a:r>
            <a:r>
              <a:rPr lang="en-US" sz="2200" dirty="0" smtClean="0"/>
              <a:t>rackles may accompany infection</a:t>
            </a:r>
          </a:p>
          <a:p>
            <a:pPr>
              <a:buFont typeface="Wingdings" pitchFamily="2" charset="2"/>
              <a:buChar char="ü"/>
            </a:pPr>
            <a:endParaRPr lang="en-US" sz="2200" dirty="0" smtClean="0"/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Finger </a:t>
            </a:r>
            <a:r>
              <a:rPr lang="en-US" sz="2200" dirty="0"/>
              <a:t>clubbing is not a feature of COPD </a:t>
            </a:r>
            <a:r>
              <a:rPr lang="en-US" sz="2200" dirty="0" smtClean="0"/>
              <a:t>and should </a:t>
            </a:r>
            <a:r>
              <a:rPr lang="en-US" sz="2200" dirty="0"/>
              <a:t>trigger further investigation for lung cancer or </a:t>
            </a:r>
            <a:r>
              <a:rPr lang="en-US" sz="2200" dirty="0" smtClean="0"/>
              <a:t>fibrosis</a:t>
            </a:r>
            <a:endParaRPr lang="bn-IN" sz="2200" dirty="0" smtClean="0"/>
          </a:p>
          <a:p>
            <a:pPr>
              <a:buFont typeface="Wingdings" pitchFamily="2" charset="2"/>
              <a:buChar char="ü"/>
            </a:pPr>
            <a:endParaRPr lang="en-US" sz="2200" dirty="0" smtClean="0"/>
          </a:p>
          <a:p>
            <a:pPr>
              <a:buFont typeface="Wingdings" pitchFamily="2" charset="2"/>
              <a:buChar char="ü"/>
            </a:pPr>
            <a:r>
              <a:rPr lang="en-US" sz="2200" dirty="0" smtClean="0"/>
              <a:t>Right </a:t>
            </a:r>
            <a:r>
              <a:rPr lang="en-US" sz="2200" dirty="0"/>
              <a:t>heart failure may develop in patients with advanced COPD, particularly if there is coexisting sleep </a:t>
            </a:r>
            <a:r>
              <a:rPr lang="en-US" sz="2200" dirty="0" err="1"/>
              <a:t>apnoea</a:t>
            </a:r>
            <a:r>
              <a:rPr lang="en-US" sz="2200" dirty="0"/>
              <a:t> or thromboembolic</a:t>
            </a:r>
            <a:br>
              <a:rPr lang="en-US" sz="2200" dirty="0"/>
            </a:br>
            <a:r>
              <a:rPr lang="en-US" sz="2200" dirty="0"/>
              <a:t>disease </a:t>
            </a:r>
            <a:r>
              <a:rPr lang="en-US" sz="2200" b="1" dirty="0">
                <a:solidFill>
                  <a:srgbClr val="FF0000"/>
                </a:solidFill>
              </a:rPr>
              <a:t>(‘</a:t>
            </a:r>
            <a:r>
              <a:rPr lang="en-US" sz="2200" b="1" dirty="0" err="1">
                <a:solidFill>
                  <a:srgbClr val="FF0000"/>
                </a:solidFill>
              </a:rPr>
              <a:t>cor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pulmonale</a:t>
            </a:r>
            <a:r>
              <a:rPr lang="en-US" sz="2200" b="1" dirty="0" smtClean="0">
                <a:solidFill>
                  <a:srgbClr val="FF0000"/>
                </a:solidFill>
              </a:rPr>
              <a:t>’)</a:t>
            </a:r>
            <a:endParaRPr lang="bn-IN" sz="22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endParaRPr lang="bn-IN" sz="2200" b="1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Depression</a:t>
            </a:r>
            <a:r>
              <a:rPr lang="bn-IN" sz="2200" dirty="0"/>
              <a:t> </a:t>
            </a:r>
            <a:r>
              <a:rPr lang="en-US" sz="2200" dirty="0"/>
              <a:t>and anxiety are</a:t>
            </a:r>
            <a:r>
              <a:rPr lang="bn-IN" sz="2200" dirty="0"/>
              <a:t> </a:t>
            </a:r>
            <a:r>
              <a:rPr lang="en-US" sz="2200" dirty="0"/>
              <a:t>also common and contribute to morbidity 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214671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B0F0"/>
                </a:solidFill>
              </a:rPr>
              <a:t>Two </a:t>
            </a:r>
            <a:r>
              <a:rPr lang="en-US" sz="2400" b="1" dirty="0">
                <a:solidFill>
                  <a:srgbClr val="00B0F0"/>
                </a:solidFill>
              </a:rPr>
              <a:t>classical phenotypes have been described</a:t>
            </a:r>
            <a:r>
              <a:rPr lang="en-US" sz="2400" b="1" dirty="0" smtClean="0">
                <a:solidFill>
                  <a:srgbClr val="00B0F0"/>
                </a:solidFill>
              </a:rPr>
              <a:t>:</a:t>
            </a:r>
          </a:p>
          <a:p>
            <a:pPr marL="0" indent="0">
              <a:buNone/>
            </a:pPr>
            <a:endParaRPr lang="en-US" sz="2400" b="1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</a:rPr>
              <a:t> ‘Pink </a:t>
            </a:r>
            <a:r>
              <a:rPr lang="en-US" sz="2400" b="1" dirty="0">
                <a:solidFill>
                  <a:srgbClr val="FF0000"/>
                </a:solidFill>
              </a:rPr>
              <a:t>puffers</a:t>
            </a:r>
            <a:r>
              <a:rPr lang="en-US" sz="2400" dirty="0" smtClean="0"/>
              <a:t>’ </a:t>
            </a:r>
            <a:r>
              <a:rPr lang="en-US" sz="2400" dirty="0"/>
              <a:t>typically thin and </a:t>
            </a:r>
            <a:r>
              <a:rPr lang="en-US" sz="2400" dirty="0" smtClean="0"/>
              <a:t>breathless, and </a:t>
            </a:r>
            <a:r>
              <a:rPr lang="en-US" sz="2400" dirty="0"/>
              <a:t>maintain a normal </a:t>
            </a:r>
            <a:r>
              <a:rPr lang="en-US" sz="2400" i="1" dirty="0"/>
              <a:t>Pa</a:t>
            </a:r>
            <a:r>
              <a:rPr lang="en-US" sz="2400" dirty="0"/>
              <a:t>CO2 until the late stage of </a:t>
            </a:r>
            <a:r>
              <a:rPr lang="en-US" sz="2400" dirty="0" smtClean="0"/>
              <a:t>disease</a:t>
            </a:r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b="1" dirty="0">
                <a:solidFill>
                  <a:srgbClr val="FF0000"/>
                </a:solidFill>
              </a:rPr>
              <a:t>B</a:t>
            </a:r>
            <a:r>
              <a:rPr lang="en-US" sz="2400" b="1" dirty="0" smtClean="0">
                <a:solidFill>
                  <a:srgbClr val="FF0000"/>
                </a:solidFill>
              </a:rPr>
              <a:t>lue </a:t>
            </a:r>
            <a:r>
              <a:rPr lang="en-US" sz="2400" b="1" dirty="0">
                <a:solidFill>
                  <a:srgbClr val="FF0000"/>
                </a:solidFill>
              </a:rPr>
              <a:t>bloaters</a:t>
            </a:r>
            <a:r>
              <a:rPr lang="en-US" sz="2400" b="1" dirty="0" smtClean="0">
                <a:solidFill>
                  <a:srgbClr val="FF0000"/>
                </a:solidFill>
              </a:rPr>
              <a:t>’ </a:t>
            </a:r>
            <a:r>
              <a:rPr lang="en-US" sz="2400" dirty="0"/>
              <a:t>develop (or </a:t>
            </a:r>
            <a:r>
              <a:rPr lang="en-US" sz="2400" dirty="0" smtClean="0"/>
              <a:t>tolerate) </a:t>
            </a:r>
            <a:r>
              <a:rPr lang="en-US" sz="2400" dirty="0" err="1" smtClean="0"/>
              <a:t>hypercapnia</a:t>
            </a:r>
            <a:r>
              <a:rPr lang="en-US" sz="2400" dirty="0" smtClean="0"/>
              <a:t> </a:t>
            </a:r>
            <a:r>
              <a:rPr lang="en-US" sz="2400" dirty="0"/>
              <a:t>earlier and </a:t>
            </a:r>
            <a:r>
              <a:rPr lang="en-US" sz="2400" dirty="0" smtClean="0"/>
              <a:t>may develop </a:t>
            </a:r>
            <a:r>
              <a:rPr lang="en-US" sz="2400" dirty="0" err="1"/>
              <a:t>oedema</a:t>
            </a:r>
            <a:r>
              <a:rPr lang="en-US" sz="2400" dirty="0"/>
              <a:t> and secondary </a:t>
            </a:r>
            <a:r>
              <a:rPr lang="en-US" sz="2400" dirty="0" err="1" smtClean="0"/>
              <a:t>polycythaemia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22993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388</Words>
  <Application>Microsoft Office PowerPoint</Application>
  <PresentationFormat>On-screen Show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Chronic Obstructive Pulmonary Disease</vt:lpstr>
      <vt:lpstr>Definition</vt:lpstr>
      <vt:lpstr>Types</vt:lpstr>
      <vt:lpstr>Slide 4</vt:lpstr>
      <vt:lpstr>Slide 5</vt:lpstr>
      <vt:lpstr> Pathophysiology  </vt:lpstr>
      <vt:lpstr>Symptoms</vt:lpstr>
      <vt:lpstr>Physical signs</vt:lpstr>
      <vt:lpstr>Slide 9</vt:lpstr>
      <vt:lpstr> Investigations  </vt:lpstr>
      <vt:lpstr>Slide 11</vt:lpstr>
      <vt:lpstr>Slide 12</vt:lpstr>
      <vt:lpstr>  Management of COPD   </vt:lpstr>
      <vt:lpstr>Slide 14</vt:lpstr>
      <vt:lpstr> Management of acute exacerbations of COPD  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Chronic Obstructive Pulmonary Disease</dc:title>
  <dc:creator>User</dc:creator>
  <cp:lastModifiedBy>lacrosser pc 1</cp:lastModifiedBy>
  <cp:revision>19</cp:revision>
  <dcterms:created xsi:type="dcterms:W3CDTF">2006-08-16T00:00:00Z</dcterms:created>
  <dcterms:modified xsi:type="dcterms:W3CDTF">2024-02-25T03:07:27Z</dcterms:modified>
</cp:coreProperties>
</file>