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81" r:id="rId7"/>
    <p:sldId id="261" r:id="rId8"/>
    <p:sldId id="262" r:id="rId9"/>
    <p:sldId id="263" r:id="rId10"/>
    <p:sldId id="264" r:id="rId11"/>
    <p:sldId id="267" r:id="rId12"/>
    <p:sldId id="269" r:id="rId13"/>
    <p:sldId id="270" r:id="rId14"/>
    <p:sldId id="268" r:id="rId15"/>
    <p:sldId id="272" r:id="rId16"/>
    <p:sldId id="273" r:id="rId17"/>
    <p:sldId id="274" r:id="rId18"/>
    <p:sldId id="283" r:id="rId19"/>
    <p:sldId id="285" r:id="rId20"/>
    <p:sldId id="277" r:id="rId21"/>
    <p:sldId id="287" r:id="rId22"/>
    <p:sldId id="28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447800"/>
          </a:xfrm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</a:rPr>
              <a:t>Asthma</a:t>
            </a:r>
            <a:endParaRPr lang="en-US" sz="88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4191000"/>
            <a:ext cx="5105400" cy="17526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0070C0"/>
                </a:solidFill>
              </a:rPr>
              <a:t>Dr. Md. </a:t>
            </a:r>
            <a:r>
              <a:rPr lang="en-US" sz="2800" b="1" dirty="0" err="1" smtClean="0">
                <a:solidFill>
                  <a:srgbClr val="0070C0"/>
                </a:solidFill>
              </a:rPr>
              <a:t>Monir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Hosssain</a:t>
            </a:r>
            <a:endParaRPr lang="en-US" sz="2800" b="1" dirty="0" smtClean="0">
              <a:solidFill>
                <a:srgbClr val="0070C0"/>
              </a:solidFill>
            </a:endParaRPr>
          </a:p>
          <a:p>
            <a:pPr algn="r"/>
            <a:r>
              <a:rPr lang="en-US" sz="2000" b="1" dirty="0" smtClean="0">
                <a:solidFill>
                  <a:schemeClr val="tx1"/>
                </a:solidFill>
              </a:rPr>
              <a:t>Associate </a:t>
            </a:r>
            <a:r>
              <a:rPr lang="en-US" sz="2000" b="1" dirty="0" smtClean="0">
                <a:solidFill>
                  <a:schemeClr val="tx1"/>
                </a:solidFill>
              </a:rPr>
              <a:t>Professor</a:t>
            </a:r>
          </a:p>
          <a:p>
            <a:pPr algn="r"/>
            <a:r>
              <a:rPr lang="en-US" sz="2000" b="1" dirty="0" smtClean="0">
                <a:solidFill>
                  <a:srgbClr val="00B050"/>
                </a:solidFill>
              </a:rPr>
              <a:t>Department of Medicine</a:t>
            </a:r>
          </a:p>
          <a:p>
            <a:pPr algn="r"/>
            <a:r>
              <a:rPr lang="en-US" sz="2000" b="1" dirty="0" smtClean="0">
                <a:solidFill>
                  <a:srgbClr val="00B050"/>
                </a:solidFill>
              </a:rPr>
              <a:t>Shahabuddin Medical </a:t>
            </a:r>
            <a:r>
              <a:rPr lang="en-US" sz="2000" b="1" dirty="0" err="1" smtClean="0">
                <a:solidFill>
                  <a:srgbClr val="00B050"/>
                </a:solidFill>
              </a:rPr>
              <a:t>Colllege</a:t>
            </a:r>
            <a:r>
              <a:rPr lang="en-US" sz="2000" b="1" dirty="0" smtClean="0">
                <a:solidFill>
                  <a:srgbClr val="00B050"/>
                </a:solidFill>
              </a:rPr>
              <a:t> Hospital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682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The </a:t>
            </a:r>
            <a:r>
              <a:rPr lang="en-US" sz="2200" dirty="0"/>
              <a:t>diagnosis may be supported by the presence of atopy</a:t>
            </a:r>
            <a:br>
              <a:rPr lang="en-US" sz="2200" dirty="0"/>
            </a:br>
            <a:r>
              <a:rPr lang="en-US" sz="2200" dirty="0"/>
              <a:t>demonstrated by </a:t>
            </a:r>
            <a:endParaRPr lang="en-US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skin-prick tests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M</a:t>
            </a:r>
            <a:r>
              <a:rPr lang="en-US" sz="2200" dirty="0" smtClean="0"/>
              <a:t>easurement </a:t>
            </a:r>
            <a:r>
              <a:rPr lang="en-US" sz="2200" dirty="0"/>
              <a:t>of total </a:t>
            </a:r>
            <a:r>
              <a:rPr lang="en-US" sz="2200" dirty="0" smtClean="0"/>
              <a:t>and allergen-specific IgE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FENO of </a:t>
            </a:r>
            <a:r>
              <a:rPr lang="en-US" sz="2200" dirty="0"/>
              <a:t>≥40 parts per billion in a </a:t>
            </a:r>
            <a:r>
              <a:rPr lang="en-US" sz="2200" dirty="0" smtClean="0"/>
              <a:t>glucocorticoid-naïve adult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P</a:t>
            </a:r>
            <a:r>
              <a:rPr lang="en-US" sz="2200" dirty="0" smtClean="0"/>
              <a:t>eripheral </a:t>
            </a:r>
            <a:r>
              <a:rPr lang="en-US" sz="2200" dirty="0"/>
              <a:t>blood </a:t>
            </a:r>
            <a:r>
              <a:rPr lang="en-US" sz="2200" dirty="0" smtClean="0"/>
              <a:t>eosinophilia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Chest </a:t>
            </a:r>
            <a:r>
              <a:rPr lang="en-US" sz="2200" dirty="0"/>
              <a:t>X-ray </a:t>
            </a:r>
            <a:r>
              <a:rPr lang="en-US" sz="2200" dirty="0" smtClean="0"/>
              <a:t>appearances are </a:t>
            </a:r>
            <a:r>
              <a:rPr lang="en-US" sz="2200" dirty="0"/>
              <a:t>often normal </a:t>
            </a:r>
            <a:br>
              <a:rPr lang="en-US" sz="2200" dirty="0"/>
            </a:b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321478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915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767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48736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/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Stepwise </a:t>
            </a:r>
            <a:r>
              <a:rPr lang="en-US" sz="2800" b="1" dirty="0">
                <a:solidFill>
                  <a:srgbClr val="0070C0"/>
                </a:solidFill>
              </a:rPr>
              <a:t>approach to the </a:t>
            </a:r>
            <a:r>
              <a:rPr lang="en-US" sz="2800" b="1" dirty="0" smtClean="0">
                <a:solidFill>
                  <a:srgbClr val="0070C0"/>
                </a:solidFill>
              </a:rPr>
              <a:t>management of </a:t>
            </a:r>
            <a:r>
              <a:rPr lang="en-US" sz="2800" b="1" dirty="0">
                <a:solidFill>
                  <a:srgbClr val="0070C0"/>
                </a:solidFill>
              </a:rPr>
              <a:t>asthma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br>
              <a:rPr lang="en-US" sz="2800" dirty="0">
                <a:solidFill>
                  <a:srgbClr val="0070C0"/>
                </a:solidFill>
              </a:rPr>
            </a:b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562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</a:rPr>
              <a:t>Step </a:t>
            </a:r>
            <a:r>
              <a:rPr lang="en-US" sz="2000" b="1" dirty="0">
                <a:solidFill>
                  <a:srgbClr val="FF0000"/>
                </a:solidFill>
              </a:rPr>
              <a:t>1: </a:t>
            </a:r>
            <a:r>
              <a:rPr lang="en-US" sz="2000" dirty="0"/>
              <a:t>Occasional use of inhaled </a:t>
            </a:r>
            <a:r>
              <a:rPr lang="en-US" sz="2000" dirty="0" smtClean="0"/>
              <a:t>short-acting β2-adrenoreceptor agonist </a:t>
            </a:r>
            <a:r>
              <a:rPr lang="en-US" sz="2000" b="1" dirty="0" smtClean="0">
                <a:solidFill>
                  <a:srgbClr val="FF0000"/>
                </a:solidFill>
              </a:rPr>
              <a:t>(SABA) </a:t>
            </a:r>
            <a:r>
              <a:rPr lang="en-US" sz="2000" dirty="0" smtClean="0"/>
              <a:t>bronchodilators such </a:t>
            </a:r>
            <a:r>
              <a:rPr lang="en-US" sz="2000" dirty="0"/>
              <a:t>as salbutamol or </a:t>
            </a:r>
            <a:r>
              <a:rPr lang="en-US" sz="2000" dirty="0" err="1" smtClean="0"/>
              <a:t>terbutaline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</a:rPr>
              <a:t>Step </a:t>
            </a:r>
            <a:r>
              <a:rPr lang="en-US" sz="2000" b="1" dirty="0">
                <a:solidFill>
                  <a:srgbClr val="FF0000"/>
                </a:solidFill>
              </a:rPr>
              <a:t>2: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/>
              <a:t>Introduction </a:t>
            </a:r>
            <a:r>
              <a:rPr lang="en-US" sz="2000" dirty="0"/>
              <a:t>of regular preventer </a:t>
            </a:r>
            <a:r>
              <a:rPr lang="en-US" sz="2000" dirty="0" smtClean="0"/>
              <a:t>anti-inflammatory therapy preferably inhaled glucocorticoids </a:t>
            </a:r>
            <a:r>
              <a:rPr lang="en-US" sz="2000" b="1" dirty="0">
                <a:solidFill>
                  <a:srgbClr val="FF0000"/>
                </a:solidFill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</a:rPr>
              <a:t>ICS)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/>
              <a:t>S</a:t>
            </a:r>
            <a:r>
              <a:rPr lang="en-US" sz="2000" dirty="0" smtClean="0"/>
              <a:t>uch </a:t>
            </a:r>
            <a:r>
              <a:rPr lang="en-US" sz="2000" dirty="0"/>
              <a:t>as </a:t>
            </a:r>
            <a:r>
              <a:rPr lang="en-US" sz="2000" dirty="0" err="1"/>
              <a:t>beclometasone</a:t>
            </a:r>
            <a:r>
              <a:rPr lang="en-US" sz="2000" dirty="0"/>
              <a:t>, </a:t>
            </a:r>
            <a:r>
              <a:rPr lang="en-US" sz="2000" dirty="0" smtClean="0"/>
              <a:t>budesonide, </a:t>
            </a:r>
            <a:r>
              <a:rPr lang="en-US" sz="2000" dirty="0"/>
              <a:t>fluticasone, </a:t>
            </a:r>
            <a:r>
              <a:rPr lang="en-US" sz="2000" dirty="0" err="1"/>
              <a:t>mometasone</a:t>
            </a:r>
            <a:r>
              <a:rPr lang="en-US" sz="2000" dirty="0"/>
              <a:t> or </a:t>
            </a:r>
            <a:r>
              <a:rPr lang="en-US" sz="2000" dirty="0" err="1" smtClean="0"/>
              <a:t>ciclesonide</a:t>
            </a:r>
            <a:r>
              <a:rPr lang="en-US" sz="2000" dirty="0"/>
              <a:t> </a:t>
            </a:r>
            <a:r>
              <a:rPr lang="en-US" sz="2000" dirty="0" smtClean="0"/>
              <a:t>should </a:t>
            </a:r>
            <a:r>
              <a:rPr lang="en-US" sz="2000" dirty="0"/>
              <a:t>be </a:t>
            </a:r>
            <a:r>
              <a:rPr lang="en-US" sz="2000" dirty="0" smtClean="0"/>
              <a:t>started in </a:t>
            </a:r>
            <a:r>
              <a:rPr lang="en-US" sz="2000" dirty="0"/>
              <a:t>addition to inhaled </a:t>
            </a:r>
            <a:r>
              <a:rPr lang="en-US" sz="2000" dirty="0" smtClean="0"/>
              <a:t>β2-agonists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/>
              <a:t>For </a:t>
            </a:r>
            <a:r>
              <a:rPr lang="en-US" sz="2000" dirty="0"/>
              <a:t>adults, a reasonable starting dose is 400 </a:t>
            </a:r>
            <a:r>
              <a:rPr lang="en-US" sz="2000" dirty="0" err="1"/>
              <a:t>μg</a:t>
            </a:r>
            <a:r>
              <a:rPr lang="en-US" sz="2000" dirty="0"/>
              <a:t> </a:t>
            </a:r>
            <a:r>
              <a:rPr lang="en-US" sz="2000" dirty="0" err="1"/>
              <a:t>beclometasone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dipropionate</a:t>
            </a:r>
            <a:r>
              <a:rPr lang="en-US" sz="2000" dirty="0"/>
              <a:t> (BDP) or equivalent per day in adults 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1403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81000"/>
            <a:ext cx="8991600" cy="6324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 b="1" dirty="0">
                <a:solidFill>
                  <a:srgbClr val="FF0000"/>
                </a:solidFill>
              </a:rPr>
              <a:t>Step 3:  </a:t>
            </a:r>
            <a:r>
              <a:rPr lang="en-US" sz="1800" b="1" dirty="0" smtClean="0">
                <a:solidFill>
                  <a:srgbClr val="00B050"/>
                </a:solidFill>
              </a:rPr>
              <a:t>Add-on </a:t>
            </a:r>
            <a:r>
              <a:rPr lang="en-US" sz="1800" b="1" dirty="0">
                <a:solidFill>
                  <a:srgbClr val="00B050"/>
                </a:solidFill>
              </a:rPr>
              <a:t>therapy </a:t>
            </a:r>
            <a:endParaRPr lang="en-US" sz="1800" b="1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A </a:t>
            </a:r>
            <a:r>
              <a:rPr lang="en-US" sz="1800" dirty="0"/>
              <a:t>further increase in the dose </a:t>
            </a:r>
            <a:r>
              <a:rPr lang="en-US" sz="1800" b="1" dirty="0">
                <a:solidFill>
                  <a:srgbClr val="FF0000"/>
                </a:solidFill>
              </a:rPr>
              <a:t>of </a:t>
            </a:r>
            <a:r>
              <a:rPr lang="en-US" sz="1800" b="1" dirty="0" smtClean="0">
                <a:solidFill>
                  <a:srgbClr val="FF0000"/>
                </a:solidFill>
              </a:rPr>
              <a:t>inhaled glucocorticoid </a:t>
            </a:r>
            <a:r>
              <a:rPr lang="en-US" sz="1800" dirty="0"/>
              <a:t>may </a:t>
            </a:r>
            <a:r>
              <a:rPr lang="en-US" sz="1800" dirty="0" smtClean="0"/>
              <a:t>benefit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The </a:t>
            </a:r>
            <a:r>
              <a:rPr lang="en-US" sz="1800" dirty="0"/>
              <a:t>addition of a </a:t>
            </a:r>
            <a:r>
              <a:rPr lang="en-US" sz="1800" b="1" dirty="0">
                <a:solidFill>
                  <a:srgbClr val="FF0000"/>
                </a:solidFill>
              </a:rPr>
              <a:t>long-acting β2-agonist (LABA)</a:t>
            </a:r>
            <a:r>
              <a:rPr lang="en-US" sz="1800" dirty="0"/>
              <a:t> to an </a:t>
            </a:r>
            <a:r>
              <a:rPr lang="en-US" sz="1800" dirty="0" smtClean="0"/>
              <a:t>inhaled glucocorticoid </a:t>
            </a:r>
            <a:r>
              <a:rPr lang="en-US" sz="1800" dirty="0"/>
              <a:t>provides more effective asthma control </a:t>
            </a:r>
            <a:r>
              <a:rPr lang="en-US" sz="1800" dirty="0" smtClean="0"/>
              <a:t>compared with </a:t>
            </a:r>
            <a:r>
              <a:rPr lang="en-US" sz="1800" dirty="0"/>
              <a:t>increasing the dose of inhaled glucocorticoid </a:t>
            </a:r>
            <a:r>
              <a:rPr lang="en-US" sz="1800" dirty="0" smtClean="0"/>
              <a:t>alone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b="1" dirty="0" smtClean="0">
                <a:solidFill>
                  <a:srgbClr val="FF0000"/>
                </a:solidFill>
              </a:rPr>
              <a:t>Fixed combination </a:t>
            </a:r>
            <a:r>
              <a:rPr lang="en-US" sz="1800" b="1" dirty="0">
                <a:solidFill>
                  <a:srgbClr val="FF0000"/>
                </a:solidFill>
              </a:rPr>
              <a:t>inhalers </a:t>
            </a:r>
            <a:r>
              <a:rPr lang="en-US" sz="1800" dirty="0"/>
              <a:t>of glucocorticoids and LABAs have </a:t>
            </a:r>
            <a:r>
              <a:rPr lang="en-US" sz="1800" dirty="0" smtClean="0"/>
              <a:t>been developed</a:t>
            </a:r>
            <a:r>
              <a:rPr lang="en-US" sz="1800" dirty="0"/>
              <a:t>; these are more convenient </a:t>
            </a:r>
            <a:endParaRPr lang="en-US" sz="18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1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 b="1" dirty="0">
                <a:solidFill>
                  <a:srgbClr val="FF0000"/>
                </a:solidFill>
              </a:rPr>
              <a:t>Step 4: </a:t>
            </a:r>
            <a:r>
              <a:rPr lang="en-US" sz="1800" dirty="0" smtClean="0"/>
              <a:t> </a:t>
            </a:r>
            <a:r>
              <a:rPr lang="en-US" sz="1800" b="1" dirty="0" smtClean="0">
                <a:solidFill>
                  <a:srgbClr val="00B050"/>
                </a:solidFill>
              </a:rPr>
              <a:t>Addition </a:t>
            </a:r>
            <a:r>
              <a:rPr lang="en-US" sz="1800" b="1" dirty="0">
                <a:solidFill>
                  <a:srgbClr val="00B050"/>
                </a:solidFill>
              </a:rPr>
              <a:t>of a fourth drug </a:t>
            </a:r>
            <a:endParaRPr lang="en-US" sz="1800" b="1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In </a:t>
            </a:r>
            <a:r>
              <a:rPr lang="en-US" sz="1800" dirty="0"/>
              <a:t>adults, the dose of inhaled glucocorticoid may be </a:t>
            </a:r>
            <a:r>
              <a:rPr lang="en-US" sz="1800" b="1" dirty="0">
                <a:solidFill>
                  <a:srgbClr val="FF0000"/>
                </a:solidFill>
              </a:rPr>
              <a:t>increased </a:t>
            </a:r>
            <a:r>
              <a:rPr lang="en-US" sz="1800" b="1" dirty="0" smtClean="0">
                <a:solidFill>
                  <a:srgbClr val="FF0000"/>
                </a:solidFill>
              </a:rPr>
              <a:t>to 2000 </a:t>
            </a:r>
            <a:r>
              <a:rPr lang="en-US" sz="1800" b="1" dirty="0" err="1">
                <a:solidFill>
                  <a:srgbClr val="FF0000"/>
                </a:solidFill>
              </a:rPr>
              <a:t>μg</a:t>
            </a:r>
            <a:r>
              <a:rPr lang="en-US" sz="1800" b="1" dirty="0">
                <a:solidFill>
                  <a:srgbClr val="FF0000"/>
                </a:solidFill>
              </a:rPr>
              <a:t> BDP/BUD (or equivalent) </a:t>
            </a:r>
            <a:r>
              <a:rPr lang="en-US" sz="1800" b="1" dirty="0" smtClean="0">
                <a:solidFill>
                  <a:srgbClr val="FF0000"/>
                </a:solidFill>
              </a:rPr>
              <a:t>daily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b="1" dirty="0" smtClean="0">
                <a:solidFill>
                  <a:srgbClr val="FF0000"/>
                </a:solidFill>
              </a:rPr>
              <a:t>Leukotriene </a:t>
            </a:r>
            <a:r>
              <a:rPr lang="en-US" sz="1800" b="1" dirty="0">
                <a:solidFill>
                  <a:srgbClr val="FF0000"/>
                </a:solidFill>
              </a:rPr>
              <a:t>receptor antagonists</a:t>
            </a:r>
            <a:r>
              <a:rPr lang="en-US" sz="1800" dirty="0"/>
              <a:t>, </a:t>
            </a:r>
            <a:r>
              <a:rPr lang="en-US" sz="1800" dirty="0" smtClean="0"/>
              <a:t>long-acting anti-muscarinic </a:t>
            </a:r>
            <a:r>
              <a:rPr lang="en-US" sz="1800" dirty="0"/>
              <a:t>agents, theophyllines or a slow-release </a:t>
            </a:r>
            <a:r>
              <a:rPr lang="en-US" sz="1800" dirty="0" smtClean="0"/>
              <a:t>β2-agonist may </a:t>
            </a:r>
            <a:r>
              <a:rPr lang="en-US" sz="1800" dirty="0"/>
              <a:t>be </a:t>
            </a:r>
            <a:r>
              <a:rPr lang="en-US" sz="1800" dirty="0" smtClean="0"/>
              <a:t>considered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If </a:t>
            </a:r>
            <a:r>
              <a:rPr lang="en-US" sz="1800" dirty="0"/>
              <a:t>the trial of add-on therapy is </a:t>
            </a:r>
            <a:r>
              <a:rPr lang="en-US" sz="1800" dirty="0" smtClean="0"/>
              <a:t>ineffective, it </a:t>
            </a:r>
            <a:r>
              <a:rPr lang="en-US" sz="1800" dirty="0"/>
              <a:t>should be </a:t>
            </a:r>
            <a:r>
              <a:rPr lang="en-US" sz="1800" dirty="0" smtClean="0"/>
              <a:t>discontinued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3852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Step </a:t>
            </a:r>
            <a:r>
              <a:rPr lang="en-US" sz="2200" b="1" dirty="0">
                <a:solidFill>
                  <a:srgbClr val="FF0000"/>
                </a:solidFill>
              </a:rPr>
              <a:t>5: </a:t>
            </a:r>
            <a:r>
              <a:rPr lang="en-US" sz="2200" dirty="0"/>
              <a:t>Continuous or frequent use of </a:t>
            </a:r>
            <a:r>
              <a:rPr lang="en-US" sz="2200" b="1" dirty="0">
                <a:solidFill>
                  <a:srgbClr val="FF0000"/>
                </a:solidFill>
              </a:rPr>
              <a:t>oral glucocorticoids </a:t>
            </a:r>
            <a:endParaRPr lang="en-US" sz="22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At </a:t>
            </a:r>
            <a:r>
              <a:rPr lang="en-US" sz="2200" dirty="0"/>
              <a:t>this stage, </a:t>
            </a:r>
            <a:r>
              <a:rPr lang="en-US" sz="2200" b="1" dirty="0">
                <a:solidFill>
                  <a:srgbClr val="00B050"/>
                </a:solidFill>
              </a:rPr>
              <a:t>prednisolone therapy </a:t>
            </a:r>
            <a:r>
              <a:rPr lang="en-US" sz="2200" dirty="0"/>
              <a:t>(usually administered as </a:t>
            </a:r>
            <a:r>
              <a:rPr lang="en-US" sz="2200" dirty="0" smtClean="0"/>
              <a:t>a single </a:t>
            </a:r>
            <a:r>
              <a:rPr lang="en-US" sz="2200" dirty="0"/>
              <a:t>daily dose in the morning) should be prescribed in </a:t>
            </a:r>
            <a:r>
              <a:rPr lang="en-US" sz="2200" dirty="0" smtClean="0"/>
              <a:t>the lowest </a:t>
            </a:r>
            <a:r>
              <a:rPr lang="en-US" sz="2200" dirty="0"/>
              <a:t>amount necessary to control </a:t>
            </a:r>
            <a:r>
              <a:rPr lang="en-US" sz="2200" dirty="0" smtClean="0"/>
              <a:t>symptoms</a:t>
            </a:r>
            <a:endParaRPr lang="en-US" sz="22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b="1" dirty="0" err="1" smtClean="0">
                <a:solidFill>
                  <a:srgbClr val="FF0000"/>
                </a:solidFill>
              </a:rPr>
              <a:t>Omalizumab</a:t>
            </a:r>
            <a:r>
              <a:rPr lang="en-US" sz="2200" dirty="0"/>
              <a:t> </a:t>
            </a:r>
            <a:r>
              <a:rPr lang="en-US" sz="2200" dirty="0" smtClean="0"/>
              <a:t>(a </a:t>
            </a:r>
            <a:r>
              <a:rPr lang="en-US" sz="2200" dirty="0"/>
              <a:t>monoclonal antibody </a:t>
            </a:r>
            <a:r>
              <a:rPr lang="en-US" sz="2200" dirty="0" smtClean="0"/>
              <a:t>directed against </a:t>
            </a:r>
            <a:r>
              <a:rPr lang="en-US" sz="2200" b="1" dirty="0" smtClean="0">
                <a:solidFill>
                  <a:srgbClr val="00B050"/>
                </a:solidFill>
              </a:rPr>
              <a:t>IgE</a:t>
            </a:r>
            <a:r>
              <a:rPr lang="en-US" sz="2200" dirty="0" smtClean="0"/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In </a:t>
            </a:r>
            <a:r>
              <a:rPr lang="en-US" sz="2200" dirty="0"/>
              <a:t>patients who continue to experience symptoms and </a:t>
            </a:r>
            <a:r>
              <a:rPr lang="en-US" sz="2200" dirty="0" smtClean="0"/>
              <a:t>asthma exacerbation </a:t>
            </a:r>
            <a:r>
              <a:rPr lang="en-US" sz="2200" dirty="0"/>
              <a:t>and demonstrate impaired lung function </a:t>
            </a:r>
            <a:r>
              <a:rPr lang="en-US" sz="2200" dirty="0" smtClean="0"/>
              <a:t>despite step 5 treatment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22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b="1" dirty="0" err="1" smtClean="0">
                <a:solidFill>
                  <a:srgbClr val="FF0000"/>
                </a:solidFill>
              </a:rPr>
              <a:t>Mepolizumab</a:t>
            </a:r>
            <a:r>
              <a:rPr lang="en-US" sz="2200" dirty="0"/>
              <a:t> </a:t>
            </a:r>
            <a:r>
              <a:rPr lang="en-US" sz="2200" dirty="0" smtClean="0"/>
              <a:t>(a </a:t>
            </a:r>
            <a:r>
              <a:rPr lang="en-US" sz="2200" dirty="0"/>
              <a:t>monoclonal antibody </a:t>
            </a:r>
            <a:r>
              <a:rPr lang="en-US" sz="2200" dirty="0" smtClean="0"/>
              <a:t>that blocks </a:t>
            </a:r>
            <a:r>
              <a:rPr lang="en-US" sz="2200" dirty="0"/>
              <a:t>the binding of IL-5 to its receptor on </a:t>
            </a:r>
            <a:r>
              <a:rPr lang="en-US" sz="2200" dirty="0" smtClean="0"/>
              <a:t>eosinophils)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should be </a:t>
            </a:r>
            <a:r>
              <a:rPr lang="en-US" sz="2200" dirty="0"/>
              <a:t>considered in those with </a:t>
            </a:r>
            <a:r>
              <a:rPr lang="en-US" sz="2200" b="1" dirty="0">
                <a:solidFill>
                  <a:srgbClr val="00B050"/>
                </a:solidFill>
              </a:rPr>
              <a:t>eosinophilic-mediated </a:t>
            </a:r>
            <a:r>
              <a:rPr lang="en-US" sz="2200" b="1" dirty="0" smtClean="0">
                <a:solidFill>
                  <a:srgbClr val="00B050"/>
                </a:solidFill>
              </a:rPr>
              <a:t>disease</a:t>
            </a:r>
            <a:endParaRPr lang="en-US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568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1"/>
            <a:ext cx="84582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rgbClr val="FF0000"/>
                </a:solidFill>
              </a:rPr>
              <a:t>Step-down therapy</a:t>
            </a:r>
            <a:endParaRPr lang="en-US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Once </a:t>
            </a:r>
            <a:r>
              <a:rPr lang="en-US" sz="2200" dirty="0"/>
              <a:t>asthma control is established, the dose of inhaled (</a:t>
            </a:r>
            <a:r>
              <a:rPr lang="en-US" sz="2200" dirty="0" smtClean="0"/>
              <a:t>or oral</a:t>
            </a:r>
            <a:r>
              <a:rPr lang="en-US" sz="2200" dirty="0"/>
              <a:t>) glucocorticoid should </a:t>
            </a:r>
            <a:r>
              <a:rPr lang="en-US" sz="2200" dirty="0" smtClean="0"/>
              <a:t>be </a:t>
            </a:r>
            <a:r>
              <a:rPr lang="en-US" sz="2200" b="1" dirty="0" smtClean="0">
                <a:solidFill>
                  <a:srgbClr val="00B050"/>
                </a:solidFill>
              </a:rPr>
              <a:t>titrated </a:t>
            </a:r>
            <a:r>
              <a:rPr lang="en-US" sz="2200" b="1" dirty="0">
                <a:solidFill>
                  <a:srgbClr val="00B050"/>
                </a:solidFill>
              </a:rPr>
              <a:t>to the lowest dose </a:t>
            </a:r>
            <a:r>
              <a:rPr lang="en-US" sz="2200" dirty="0" smtClean="0"/>
              <a:t>at which </a:t>
            </a:r>
            <a:r>
              <a:rPr lang="en-US" sz="2200" dirty="0"/>
              <a:t>effective control of asthma is </a:t>
            </a:r>
            <a:r>
              <a:rPr lang="en-US" sz="2200" dirty="0" smtClean="0"/>
              <a:t>maintained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Decreasing the dose </a:t>
            </a:r>
            <a:r>
              <a:rPr lang="en-US" sz="2200" dirty="0"/>
              <a:t>of glucocorticoid by around </a:t>
            </a:r>
            <a:r>
              <a:rPr lang="en-US" sz="2200" b="1" dirty="0">
                <a:solidFill>
                  <a:srgbClr val="00B050"/>
                </a:solidFill>
              </a:rPr>
              <a:t>25–50% every 3 months</a:t>
            </a:r>
            <a:r>
              <a:rPr lang="en-US" sz="2200" dirty="0"/>
              <a:t> is </a:t>
            </a:r>
            <a:r>
              <a:rPr lang="en-US" sz="2200" dirty="0" smtClean="0"/>
              <a:t>a reasonable </a:t>
            </a:r>
            <a:r>
              <a:rPr lang="en-US" sz="2200" dirty="0"/>
              <a:t>strategy for most patients </a:t>
            </a:r>
            <a:br>
              <a:rPr lang="en-US" sz="2200" dirty="0"/>
            </a:b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12247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"/>
            <a:ext cx="7010400" cy="663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8987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381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/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Management </a:t>
            </a:r>
            <a:r>
              <a:rPr lang="en-US" sz="2800" b="1" dirty="0">
                <a:solidFill>
                  <a:srgbClr val="0070C0"/>
                </a:solidFill>
              </a:rPr>
              <a:t>of </a:t>
            </a:r>
            <a:r>
              <a:rPr lang="en-US" sz="2800" b="1" dirty="0" smtClean="0">
                <a:solidFill>
                  <a:srgbClr val="0070C0"/>
                </a:solidFill>
              </a:rPr>
              <a:t>Acute </a:t>
            </a:r>
            <a:r>
              <a:rPr lang="en-US" sz="2800" b="1" dirty="0">
                <a:solidFill>
                  <a:srgbClr val="0070C0"/>
                </a:solidFill>
              </a:rPr>
              <a:t>S</a:t>
            </a:r>
            <a:r>
              <a:rPr lang="en-US" sz="2800" b="1" dirty="0" smtClean="0">
                <a:solidFill>
                  <a:srgbClr val="0070C0"/>
                </a:solidFill>
              </a:rPr>
              <a:t>evere </a:t>
            </a:r>
            <a:r>
              <a:rPr lang="en-US" sz="2800" b="1" dirty="0">
                <a:solidFill>
                  <a:srgbClr val="0070C0"/>
                </a:solidFill>
              </a:rPr>
              <a:t>A</a:t>
            </a:r>
            <a:r>
              <a:rPr lang="en-US" sz="2800" b="1" dirty="0" smtClean="0">
                <a:solidFill>
                  <a:srgbClr val="0070C0"/>
                </a:solidFill>
              </a:rPr>
              <a:t>sthma </a:t>
            </a:r>
            <a:r>
              <a:rPr lang="en-US" sz="2800" b="1" dirty="0">
                <a:solidFill>
                  <a:srgbClr val="0070C0"/>
                </a:solidFill>
              </a:rPr>
              <a:t/>
            </a:r>
            <a:br>
              <a:rPr lang="en-US" sz="2800" b="1" dirty="0">
                <a:solidFill>
                  <a:srgbClr val="0070C0"/>
                </a:solidFill>
              </a:rPr>
            </a:b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09600"/>
            <a:ext cx="8915400" cy="6096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/>
              <a:t>T</a:t>
            </a:r>
            <a:r>
              <a:rPr lang="en-US" sz="2000" dirty="0" smtClean="0"/>
              <a:t>he </a:t>
            </a:r>
            <a:r>
              <a:rPr lang="en-US" sz="2000" b="1" dirty="0">
                <a:solidFill>
                  <a:srgbClr val="FF0000"/>
                </a:solidFill>
              </a:rPr>
              <a:t>immediate assessment </a:t>
            </a:r>
            <a:r>
              <a:rPr lang="en-US" sz="2000" dirty="0" smtClean="0"/>
              <a:t>requirements in </a:t>
            </a:r>
            <a:r>
              <a:rPr lang="en-US" sz="2000" dirty="0"/>
              <a:t>acute </a:t>
            </a:r>
            <a:r>
              <a:rPr lang="en-US" sz="2000" dirty="0" smtClean="0"/>
              <a:t>asthma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/>
              <a:t>Measurement </a:t>
            </a:r>
            <a:r>
              <a:rPr lang="en-US" sz="2000" dirty="0"/>
              <a:t>of PEF is mandatory, </a:t>
            </a:r>
            <a:r>
              <a:rPr lang="en-US" sz="2000" dirty="0" smtClean="0"/>
              <a:t>unless the </a:t>
            </a:r>
            <a:r>
              <a:rPr lang="en-US" sz="2000" dirty="0"/>
              <a:t>patient is too ill to </a:t>
            </a:r>
            <a:r>
              <a:rPr lang="en-US" sz="2000" dirty="0" smtClean="0"/>
              <a:t>cooperate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/>
              <a:t>Arterial </a:t>
            </a:r>
            <a:r>
              <a:rPr lang="en-US" sz="2000" dirty="0"/>
              <a:t>blood gas analysis is essential to </a:t>
            </a:r>
            <a:r>
              <a:rPr lang="en-US" sz="2000" dirty="0" smtClean="0"/>
              <a:t>determine the </a:t>
            </a:r>
            <a:r>
              <a:rPr lang="en-US" sz="2000" i="1" dirty="0"/>
              <a:t>Pa</a:t>
            </a:r>
            <a:r>
              <a:rPr lang="en-US" sz="2000" dirty="0"/>
              <a:t>CO2, a normal </a:t>
            </a:r>
            <a:r>
              <a:rPr lang="en-US" sz="2000" dirty="0" smtClean="0"/>
              <a:t>or elevated </a:t>
            </a:r>
            <a:r>
              <a:rPr lang="en-US" sz="2000" dirty="0"/>
              <a:t>level being particularly </a:t>
            </a:r>
            <a:r>
              <a:rPr lang="en-US" sz="2000" dirty="0" smtClean="0"/>
              <a:t>dangerous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0000"/>
                </a:solidFill>
              </a:rPr>
              <a:t>High concentrations Oxygen </a:t>
            </a:r>
            <a:r>
              <a:rPr lang="en-US" sz="2000" dirty="0" smtClean="0"/>
              <a:t>should be </a:t>
            </a:r>
            <a:r>
              <a:rPr lang="en-US" sz="2000" dirty="0"/>
              <a:t>administered to maintain the oxygen saturation </a:t>
            </a:r>
            <a:r>
              <a:rPr lang="en-US" sz="2000" b="1" dirty="0" smtClean="0">
                <a:solidFill>
                  <a:srgbClr val="FF0000"/>
                </a:solidFill>
              </a:rPr>
              <a:t>above 92</a:t>
            </a:r>
            <a:r>
              <a:rPr lang="en-US" sz="2000" b="1" dirty="0">
                <a:solidFill>
                  <a:srgbClr val="FF0000"/>
                </a:solidFill>
              </a:rPr>
              <a:t>% </a:t>
            </a:r>
            <a:r>
              <a:rPr lang="en-US" sz="2000" dirty="0"/>
              <a:t>in adults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/>
              <a:t>High doses of inhaled </a:t>
            </a:r>
            <a:r>
              <a:rPr lang="en-US" sz="2000" dirty="0" smtClean="0"/>
              <a:t>bronchodilators as </a:t>
            </a:r>
            <a:r>
              <a:rPr lang="en-US" sz="2000" b="1" dirty="0">
                <a:solidFill>
                  <a:srgbClr val="FF0000"/>
                </a:solidFill>
              </a:rPr>
              <a:t>s</a:t>
            </a:r>
            <a:r>
              <a:rPr lang="en-US" sz="2000" b="1" dirty="0" smtClean="0">
                <a:solidFill>
                  <a:srgbClr val="FF0000"/>
                </a:solidFill>
              </a:rPr>
              <a:t>hort-acting β2-agonists </a:t>
            </a:r>
            <a:r>
              <a:rPr lang="en-US" sz="2000" dirty="0"/>
              <a:t>are the agent of </a:t>
            </a:r>
            <a:r>
              <a:rPr lang="en-US" sz="2000" dirty="0" smtClean="0"/>
              <a:t>choice most </a:t>
            </a:r>
            <a:r>
              <a:rPr lang="en-US" sz="2000" dirty="0"/>
              <a:t>conveniently </a:t>
            </a:r>
            <a:r>
              <a:rPr lang="en-US" sz="2000" b="1" dirty="0">
                <a:solidFill>
                  <a:srgbClr val="FF0000"/>
                </a:solidFill>
              </a:rPr>
              <a:t>given via a </a:t>
            </a:r>
            <a:r>
              <a:rPr lang="en-US" sz="2000" b="1" dirty="0" err="1" smtClean="0">
                <a:solidFill>
                  <a:srgbClr val="FF0000"/>
                </a:solidFill>
              </a:rPr>
              <a:t>nebuliser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0000"/>
                </a:solidFill>
              </a:rPr>
              <a:t>Ipratropium </a:t>
            </a:r>
            <a:r>
              <a:rPr lang="en-US" sz="2000" b="1" dirty="0">
                <a:solidFill>
                  <a:srgbClr val="FF0000"/>
                </a:solidFill>
              </a:rPr>
              <a:t>bromide </a:t>
            </a:r>
            <a:r>
              <a:rPr lang="en-US" sz="2000" dirty="0"/>
              <a:t>provides further </a:t>
            </a:r>
            <a:r>
              <a:rPr lang="en-US" sz="2000" dirty="0" smtClean="0"/>
              <a:t>bronchodilator therapy </a:t>
            </a:r>
            <a:r>
              <a:rPr lang="en-US" sz="2000" dirty="0"/>
              <a:t>and should be added to salbutamol in </a:t>
            </a:r>
            <a:r>
              <a:rPr lang="en-US" sz="2000" dirty="0" smtClean="0"/>
              <a:t>acute severe </a:t>
            </a:r>
            <a:r>
              <a:rPr lang="en-US" sz="2000" dirty="0"/>
              <a:t>or life-threatening </a:t>
            </a:r>
            <a:r>
              <a:rPr lang="en-US" sz="2000" dirty="0" smtClean="0"/>
              <a:t>attacks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0000"/>
                </a:solidFill>
              </a:rPr>
              <a:t>Systemic glucocorticoids</a:t>
            </a:r>
            <a:r>
              <a:rPr lang="en-US" sz="2000" dirty="0"/>
              <a:t> </a:t>
            </a:r>
            <a:r>
              <a:rPr lang="en-US" sz="2000" dirty="0" smtClean="0"/>
              <a:t>reduce </a:t>
            </a:r>
            <a:r>
              <a:rPr lang="en-US" sz="2000" dirty="0"/>
              <a:t>the </a:t>
            </a:r>
            <a:r>
              <a:rPr lang="en-US" sz="2000" dirty="0" smtClean="0"/>
              <a:t>inflammatory response </a:t>
            </a:r>
            <a:r>
              <a:rPr lang="en-US" sz="2000" dirty="0"/>
              <a:t>and hasten the resolution of an </a:t>
            </a:r>
            <a:r>
              <a:rPr lang="en-US" sz="2000" dirty="0" smtClean="0"/>
              <a:t>exacerbation</a:t>
            </a:r>
            <a:endParaRPr lang="en-US" sz="20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11910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610600" cy="617220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dirty="0"/>
              <a:t>If patients fail to improve, a number of further options </a:t>
            </a:r>
            <a:r>
              <a:rPr lang="en-US" dirty="0" smtClean="0"/>
              <a:t>may be considered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FF0000"/>
                </a:solidFill>
              </a:rPr>
              <a:t>Intravenous </a:t>
            </a:r>
            <a:r>
              <a:rPr lang="en-US" b="1" dirty="0">
                <a:solidFill>
                  <a:srgbClr val="FF0000"/>
                </a:solidFill>
              </a:rPr>
              <a:t>magnesium </a:t>
            </a:r>
            <a:r>
              <a:rPr lang="en-US" dirty="0"/>
              <a:t>may provide </a:t>
            </a:r>
            <a:r>
              <a:rPr lang="en-US" dirty="0" smtClean="0"/>
              <a:t>additional </a:t>
            </a:r>
            <a:r>
              <a:rPr lang="en-US" dirty="0" err="1" smtClean="0"/>
              <a:t>bronchodilatation</a:t>
            </a:r>
            <a:r>
              <a:rPr lang="en-US" dirty="0" smtClean="0"/>
              <a:t> in patients </a:t>
            </a:r>
            <a:r>
              <a:rPr lang="en-US" dirty="0"/>
              <a:t>whose presenting PEF is </a:t>
            </a:r>
            <a:r>
              <a:rPr lang="en-US" dirty="0" smtClean="0"/>
              <a:t>below 30</a:t>
            </a:r>
            <a:r>
              <a:rPr lang="en-US" dirty="0"/>
              <a:t>% predicted. 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/>
              <a:t>I</a:t>
            </a:r>
            <a:r>
              <a:rPr lang="en-US" dirty="0" smtClean="0"/>
              <a:t>ntravenous </a:t>
            </a:r>
            <a:r>
              <a:rPr lang="en-US" dirty="0"/>
              <a:t>aminophylline </a:t>
            </a:r>
            <a:r>
              <a:rPr lang="en-US" dirty="0" smtClean="0"/>
              <a:t>may be given but </a:t>
            </a:r>
            <a:r>
              <a:rPr lang="en-US" b="1" dirty="0">
                <a:solidFill>
                  <a:srgbClr val="FF0000"/>
                </a:solidFill>
              </a:rPr>
              <a:t>cardiac monitoring</a:t>
            </a:r>
            <a:r>
              <a:rPr lang="en-US" dirty="0"/>
              <a:t> </a:t>
            </a:r>
            <a:r>
              <a:rPr lang="en-US" dirty="0" smtClean="0"/>
              <a:t>is recommended.</a:t>
            </a:r>
            <a:endParaRPr lang="en-US" dirty="0"/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 smtClean="0"/>
              <a:t>PEF </a:t>
            </a:r>
            <a:r>
              <a:rPr lang="en-US" dirty="0"/>
              <a:t>should be recorded every 15–30 minutes and then every</a:t>
            </a:r>
            <a:br>
              <a:rPr lang="en-US" dirty="0"/>
            </a:br>
            <a:r>
              <a:rPr lang="en-US" dirty="0"/>
              <a:t>4–6 </a:t>
            </a:r>
            <a:r>
              <a:rPr lang="en-US" dirty="0" smtClean="0"/>
              <a:t>hours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00B050"/>
                </a:solidFill>
              </a:rPr>
              <a:t>Pulse </a:t>
            </a:r>
            <a:r>
              <a:rPr lang="en-US" b="1" dirty="0" err="1">
                <a:solidFill>
                  <a:srgbClr val="00B050"/>
                </a:solidFill>
              </a:rPr>
              <a:t>oximetry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should ensure that </a:t>
            </a:r>
            <a:r>
              <a:rPr lang="en-US" i="1" dirty="0"/>
              <a:t>Sa</a:t>
            </a:r>
            <a:r>
              <a:rPr lang="en-US" dirty="0"/>
              <a:t>O2 </a:t>
            </a:r>
            <a:r>
              <a:rPr lang="en-US" dirty="0" smtClean="0"/>
              <a:t>remains above </a:t>
            </a:r>
            <a:r>
              <a:rPr lang="en-US" dirty="0"/>
              <a:t>92%, 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/>
              <a:t>I</a:t>
            </a:r>
            <a:r>
              <a:rPr lang="en-US" dirty="0" smtClean="0"/>
              <a:t>f </a:t>
            </a:r>
            <a:r>
              <a:rPr lang="en-US" i="1" dirty="0"/>
              <a:t>Pa</a:t>
            </a:r>
            <a:r>
              <a:rPr lang="en-US" dirty="0"/>
              <a:t>CO2 </a:t>
            </a:r>
            <a:r>
              <a:rPr lang="en-US" dirty="0" smtClean="0"/>
              <a:t>raised</a:t>
            </a:r>
            <a:r>
              <a:rPr lang="en-US" dirty="0"/>
              <a:t>, the </a:t>
            </a:r>
            <a:r>
              <a:rPr lang="en-US" i="1" dirty="0"/>
              <a:t>Pa</a:t>
            </a:r>
            <a:r>
              <a:rPr lang="en-US" dirty="0"/>
              <a:t>O2 </a:t>
            </a:r>
            <a:r>
              <a:rPr lang="en-US" dirty="0" smtClean="0"/>
              <a:t>was below </a:t>
            </a:r>
            <a:r>
              <a:rPr lang="en-US" dirty="0"/>
              <a:t>8 </a:t>
            </a:r>
            <a:r>
              <a:rPr lang="en-US" dirty="0" err="1"/>
              <a:t>kPa</a:t>
            </a:r>
            <a:r>
              <a:rPr lang="en-US" dirty="0"/>
              <a:t> (60 mmHg) or the patient </a:t>
            </a:r>
            <a:r>
              <a:rPr lang="en-US" dirty="0" smtClean="0"/>
              <a:t>deteriorates </a:t>
            </a:r>
            <a:r>
              <a:rPr lang="en-US" b="1" dirty="0" smtClean="0">
                <a:solidFill>
                  <a:srgbClr val="FF0000"/>
                </a:solidFill>
              </a:rPr>
              <a:t>endotracheal </a:t>
            </a:r>
            <a:r>
              <a:rPr lang="en-US" b="1" dirty="0">
                <a:solidFill>
                  <a:srgbClr val="FF0000"/>
                </a:solidFill>
              </a:rPr>
              <a:t>intubation and </a:t>
            </a:r>
            <a:r>
              <a:rPr lang="en-US" b="1" dirty="0" smtClean="0">
                <a:solidFill>
                  <a:srgbClr val="FF0000"/>
                </a:solidFill>
              </a:rPr>
              <a:t>intermittent positive </a:t>
            </a:r>
            <a:r>
              <a:rPr lang="en-US" b="1" dirty="0">
                <a:solidFill>
                  <a:srgbClr val="FF0000"/>
                </a:solidFill>
              </a:rPr>
              <a:t>pressure ventilation (IPPV</a:t>
            </a:r>
            <a:r>
              <a:rPr lang="en-US" b="1" dirty="0" smtClean="0">
                <a:solidFill>
                  <a:srgbClr val="FF0000"/>
                </a:solidFill>
              </a:rPr>
              <a:t>) </a:t>
            </a:r>
            <a:r>
              <a:rPr lang="en-US" dirty="0" smtClean="0"/>
              <a:t>should be considered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561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2999"/>
            <a:ext cx="8856618" cy="472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548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Asthma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038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n-US" sz="2200" dirty="0" smtClean="0"/>
          </a:p>
          <a:p>
            <a:pPr>
              <a:buFont typeface="Wingdings" pitchFamily="2" charset="2"/>
              <a:buChar char="q"/>
            </a:pPr>
            <a:r>
              <a:rPr lang="en-US" sz="2200" dirty="0" smtClean="0"/>
              <a:t>Asthma </a:t>
            </a:r>
            <a:r>
              <a:rPr lang="en-US" sz="2200" dirty="0"/>
              <a:t>is a </a:t>
            </a:r>
            <a:r>
              <a:rPr lang="en-US" sz="2200" b="1" dirty="0">
                <a:solidFill>
                  <a:srgbClr val="FF0000"/>
                </a:solidFill>
              </a:rPr>
              <a:t>chronic inflammatory </a:t>
            </a:r>
            <a:r>
              <a:rPr lang="en-US" sz="2200" dirty="0"/>
              <a:t>disorder of the airways, </a:t>
            </a:r>
            <a:r>
              <a:rPr lang="en-US" sz="2200" dirty="0" smtClean="0"/>
              <a:t>in which </a:t>
            </a:r>
            <a:r>
              <a:rPr lang="en-US" sz="2200" dirty="0"/>
              <a:t>many cells and cellular elements play a </a:t>
            </a:r>
            <a:r>
              <a:rPr lang="en-US" sz="2200" dirty="0" smtClean="0"/>
              <a:t>role</a:t>
            </a:r>
          </a:p>
          <a:p>
            <a:pPr>
              <a:buFont typeface="Wingdings" pitchFamily="2" charset="2"/>
              <a:buChar char="q"/>
            </a:pPr>
            <a:endParaRPr lang="en-US" sz="2200" dirty="0" smtClean="0"/>
          </a:p>
          <a:p>
            <a:pPr>
              <a:buFont typeface="Wingdings" pitchFamily="2" charset="2"/>
              <a:buChar char="q"/>
            </a:pPr>
            <a:r>
              <a:rPr lang="en-US" sz="2200" dirty="0" smtClean="0"/>
              <a:t>Chronic</a:t>
            </a:r>
            <a:r>
              <a:rPr lang="en-US" sz="2200" dirty="0"/>
              <a:t> </a:t>
            </a:r>
            <a:r>
              <a:rPr lang="en-US" sz="2200" dirty="0" smtClean="0"/>
              <a:t>inflammation </a:t>
            </a:r>
            <a:r>
              <a:rPr lang="en-US" sz="2200" dirty="0"/>
              <a:t>is associated with </a:t>
            </a:r>
            <a:r>
              <a:rPr lang="en-US" sz="2200" b="1" dirty="0">
                <a:solidFill>
                  <a:srgbClr val="FF0000"/>
                </a:solidFill>
              </a:rPr>
              <a:t>airway </a:t>
            </a:r>
            <a:r>
              <a:rPr lang="en-US" sz="2200" b="1" dirty="0" smtClean="0">
                <a:solidFill>
                  <a:srgbClr val="FF0000"/>
                </a:solidFill>
              </a:rPr>
              <a:t>hyper-responsiveness </a:t>
            </a:r>
            <a:r>
              <a:rPr lang="en-US" sz="2200" dirty="0" smtClean="0"/>
              <a:t>that </a:t>
            </a:r>
            <a:r>
              <a:rPr lang="en-US" sz="2200" dirty="0"/>
              <a:t>leads to recurrent episodes of </a:t>
            </a:r>
            <a:r>
              <a:rPr lang="en-US" sz="2200" b="1" dirty="0">
                <a:solidFill>
                  <a:srgbClr val="00B050"/>
                </a:solidFill>
              </a:rPr>
              <a:t>wheezing, </a:t>
            </a:r>
            <a:r>
              <a:rPr lang="en-US" sz="2200" b="1" dirty="0" smtClean="0">
                <a:solidFill>
                  <a:srgbClr val="00B050"/>
                </a:solidFill>
              </a:rPr>
              <a:t>breathlessness, chest tightness </a:t>
            </a:r>
            <a:r>
              <a:rPr lang="en-US" sz="2200" b="1" dirty="0">
                <a:solidFill>
                  <a:srgbClr val="00B050"/>
                </a:solidFill>
              </a:rPr>
              <a:t>and coughing</a:t>
            </a:r>
            <a:r>
              <a:rPr lang="en-US" sz="2200" dirty="0"/>
              <a:t>, particularly at night and in </a:t>
            </a:r>
            <a:r>
              <a:rPr lang="en-US" sz="2200" dirty="0" smtClean="0"/>
              <a:t>the early morning</a:t>
            </a:r>
          </a:p>
          <a:p>
            <a:pPr>
              <a:buFont typeface="Wingdings" pitchFamily="2" charset="2"/>
              <a:buChar char="q"/>
            </a:pPr>
            <a:endParaRPr lang="en-US" sz="2200" dirty="0" smtClean="0"/>
          </a:p>
        </p:txBody>
      </p:sp>
    </p:spTree>
    <p:extLst>
      <p:ext uri="{BB962C8B-B14F-4D97-AF65-F5344CB8AC3E}">
        <p14:creationId xmlns="" xmlns:p14="http://schemas.microsoft.com/office/powerpoint/2010/main" val="146517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56356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Discharge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686800" cy="3581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sz="2200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200" dirty="0" smtClean="0">
                <a:solidFill>
                  <a:prstClr val="black"/>
                </a:solidFill>
              </a:rPr>
              <a:t>Prior </a:t>
            </a:r>
            <a:r>
              <a:rPr lang="en-US" sz="2200" dirty="0">
                <a:solidFill>
                  <a:prstClr val="black"/>
                </a:solidFill>
              </a:rPr>
              <a:t>to discharge, patients should be stable on </a:t>
            </a:r>
            <a:r>
              <a:rPr lang="en-US" sz="2200" dirty="0" smtClean="0">
                <a:solidFill>
                  <a:prstClr val="black"/>
                </a:solidFill>
              </a:rPr>
              <a:t>discharge medication </a:t>
            </a:r>
            <a:r>
              <a:rPr lang="en-US" sz="2200" dirty="0">
                <a:solidFill>
                  <a:prstClr val="black"/>
                </a:solidFill>
              </a:rPr>
              <a:t>(nebulised therapy should have been </a:t>
            </a:r>
            <a:r>
              <a:rPr lang="en-US" sz="2200" dirty="0" smtClean="0">
                <a:solidFill>
                  <a:prstClr val="black"/>
                </a:solidFill>
              </a:rPr>
              <a:t>discontinued for </a:t>
            </a:r>
            <a:r>
              <a:rPr lang="en-US" sz="2200" dirty="0">
                <a:solidFill>
                  <a:prstClr val="black"/>
                </a:solidFill>
              </a:rPr>
              <a:t>at least </a:t>
            </a:r>
            <a:r>
              <a:rPr lang="en-US" sz="2200" dirty="0" smtClean="0">
                <a:solidFill>
                  <a:prstClr val="black"/>
                </a:solidFill>
              </a:rPr>
              <a:t>24 hours)</a:t>
            </a:r>
          </a:p>
          <a:p>
            <a:pPr>
              <a:buFont typeface="Wingdings" pitchFamily="2" charset="2"/>
              <a:buChar char="ü"/>
            </a:pPr>
            <a:endParaRPr lang="en-US" sz="2200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200" dirty="0">
                <a:solidFill>
                  <a:prstClr val="black"/>
                </a:solidFill>
              </a:rPr>
              <a:t>T</a:t>
            </a:r>
            <a:r>
              <a:rPr lang="en-US" sz="2200" dirty="0" smtClean="0">
                <a:solidFill>
                  <a:prstClr val="black"/>
                </a:solidFill>
              </a:rPr>
              <a:t>he </a:t>
            </a:r>
            <a:r>
              <a:rPr lang="en-US" sz="2200" b="1" dirty="0">
                <a:solidFill>
                  <a:srgbClr val="00B050"/>
                </a:solidFill>
              </a:rPr>
              <a:t>PEF should have reached </a:t>
            </a:r>
            <a:r>
              <a:rPr lang="en-US" sz="2200" b="1" dirty="0" smtClean="0">
                <a:solidFill>
                  <a:srgbClr val="00B050"/>
                </a:solidFill>
              </a:rPr>
              <a:t>75% </a:t>
            </a:r>
            <a:r>
              <a:rPr lang="en-US" sz="2200" dirty="0" smtClean="0">
                <a:solidFill>
                  <a:prstClr val="black"/>
                </a:solidFill>
              </a:rPr>
              <a:t>of </a:t>
            </a:r>
            <a:r>
              <a:rPr lang="en-US" sz="2200" dirty="0">
                <a:solidFill>
                  <a:prstClr val="black"/>
                </a:solidFill>
              </a:rPr>
              <a:t>predicted or personal best </a:t>
            </a:r>
            <a:br>
              <a:rPr lang="en-US" sz="2200" dirty="0">
                <a:solidFill>
                  <a:prstClr val="black"/>
                </a:solidFill>
              </a:rPr>
            </a:b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221697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018" y="609600"/>
            <a:ext cx="8643582" cy="54102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u="sng" dirty="0" smtClean="0">
                <a:solidFill>
                  <a:srgbClr val="FF0000"/>
                </a:solidFill>
              </a:rPr>
              <a:t>Advice:</a:t>
            </a:r>
            <a:endParaRPr lang="en-US" sz="22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Avoidance </a:t>
            </a:r>
            <a:r>
              <a:rPr lang="en-US" sz="2200" dirty="0"/>
              <a:t>of aggravating </a:t>
            </a:r>
            <a:r>
              <a:rPr lang="en-US" sz="2200" dirty="0" smtClean="0"/>
              <a:t>factors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R</a:t>
            </a:r>
            <a:r>
              <a:rPr lang="en-US" sz="2200" dirty="0" smtClean="0"/>
              <a:t>emoving </a:t>
            </a:r>
            <a:r>
              <a:rPr lang="en-US" sz="2200" dirty="0"/>
              <a:t>or reducing exposure to relevant antigens, such as </a:t>
            </a:r>
            <a:r>
              <a:rPr lang="en-US" sz="2200" dirty="0" smtClean="0"/>
              <a:t>a</a:t>
            </a:r>
            <a:r>
              <a:rPr lang="en-US" sz="2200" dirty="0"/>
              <a:t>pet, may effect </a:t>
            </a:r>
            <a:r>
              <a:rPr lang="en-US" sz="2200" dirty="0" smtClean="0"/>
              <a:t>improvement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House </a:t>
            </a:r>
            <a:r>
              <a:rPr lang="en-US" sz="2200" dirty="0"/>
              <a:t>dust mite exposure may </a:t>
            </a:r>
            <a:r>
              <a:rPr lang="en-US" sz="2200" dirty="0" smtClean="0"/>
              <a:t>be minimized </a:t>
            </a:r>
            <a:r>
              <a:rPr lang="en-US" sz="2200" dirty="0"/>
              <a:t>by replacing carpets with floorboards and using </a:t>
            </a:r>
            <a:r>
              <a:rPr lang="en-US" sz="2200" dirty="0" smtClean="0"/>
              <a:t>mite impermeable bedding</a:t>
            </a:r>
            <a:endParaRPr lang="en-US" sz="22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Measures </a:t>
            </a:r>
            <a:r>
              <a:rPr lang="en-US" sz="2200" dirty="0"/>
              <a:t>to </a:t>
            </a:r>
            <a:r>
              <a:rPr lang="en-US" sz="2200" dirty="0" smtClean="0"/>
              <a:t>reduce fungal exposure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Smoking </a:t>
            </a:r>
            <a:r>
              <a:rPr lang="en-US" sz="2200" dirty="0"/>
              <a:t>cessation </a:t>
            </a:r>
            <a:r>
              <a:rPr lang="en-US" sz="2200" dirty="0" smtClean="0"/>
              <a:t>is </a:t>
            </a:r>
            <a:r>
              <a:rPr lang="en-US" sz="2200" dirty="0"/>
              <a:t>particularly </a:t>
            </a:r>
            <a:r>
              <a:rPr lang="en-US" sz="2200" dirty="0" smtClean="0"/>
              <a:t>important</a:t>
            </a: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350267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26" y="1143000"/>
            <a:ext cx="6797474" cy="486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7462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Pathophysiology..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59436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>
                <a:solidFill>
                  <a:srgbClr val="FF0000"/>
                </a:solidFill>
              </a:rPr>
              <a:t>Airway </a:t>
            </a:r>
            <a:r>
              <a:rPr lang="en-US" sz="2400" b="1" dirty="0" smtClean="0">
                <a:solidFill>
                  <a:srgbClr val="FF0000"/>
                </a:solidFill>
              </a:rPr>
              <a:t>Hyper-Reactivity </a:t>
            </a:r>
            <a:r>
              <a:rPr lang="en-US" sz="2400" b="1" dirty="0">
                <a:solidFill>
                  <a:srgbClr val="FF0000"/>
                </a:solidFill>
              </a:rPr>
              <a:t>(AHR) </a:t>
            </a:r>
            <a:r>
              <a:rPr lang="en-US" sz="2400" dirty="0"/>
              <a:t>– the tendency for airways </a:t>
            </a:r>
            <a:r>
              <a:rPr lang="en-US" sz="2400" dirty="0" smtClean="0"/>
              <a:t>to narrow excessively </a:t>
            </a:r>
            <a:r>
              <a:rPr lang="en-US" sz="2400" dirty="0"/>
              <a:t>in response to triggers </a:t>
            </a:r>
            <a:br>
              <a:rPr lang="en-US" sz="2400" dirty="0"/>
            </a:b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relationship between </a:t>
            </a:r>
            <a:r>
              <a:rPr lang="en-US" sz="2400" b="1" dirty="0">
                <a:solidFill>
                  <a:srgbClr val="00B050"/>
                </a:solidFill>
              </a:rPr>
              <a:t>atopy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dirty="0" smtClean="0"/>
              <a:t> (</a:t>
            </a:r>
            <a:r>
              <a:rPr lang="en-US" sz="2400" dirty="0"/>
              <a:t>the propensity to </a:t>
            </a:r>
            <a:r>
              <a:rPr lang="en-US" sz="2400" dirty="0" smtClean="0"/>
              <a:t>produce IgE</a:t>
            </a:r>
            <a:r>
              <a:rPr lang="en-US" sz="2400" dirty="0"/>
              <a:t>) and asthma is well </a:t>
            </a:r>
            <a:r>
              <a:rPr lang="en-US" sz="2400" dirty="0" smtClean="0"/>
              <a:t>established</a:t>
            </a:r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ü"/>
            </a:pPr>
            <a:r>
              <a:rPr lang="en-US" sz="2400" dirty="0"/>
              <a:t>I</a:t>
            </a:r>
            <a:r>
              <a:rPr lang="en-US" sz="2400" dirty="0" smtClean="0"/>
              <a:t>n </a:t>
            </a:r>
            <a:r>
              <a:rPr lang="en-US" sz="2400" dirty="0"/>
              <a:t>many </a:t>
            </a:r>
            <a:r>
              <a:rPr lang="en-US" sz="2400" dirty="0" smtClean="0"/>
              <a:t>individuals there </a:t>
            </a:r>
            <a:r>
              <a:rPr lang="en-US" sz="2400" dirty="0"/>
              <a:t>is a clear relationship between </a:t>
            </a:r>
            <a:r>
              <a:rPr lang="en-US" sz="2400" dirty="0" smtClean="0"/>
              <a:t>sensitization </a:t>
            </a:r>
            <a:r>
              <a:rPr lang="en-US" sz="2400" dirty="0"/>
              <a:t>and </a:t>
            </a:r>
            <a:r>
              <a:rPr lang="en-US" sz="2400" b="1" dirty="0" smtClean="0">
                <a:solidFill>
                  <a:srgbClr val="00B050"/>
                </a:solidFill>
              </a:rPr>
              <a:t>allergen exposure</a:t>
            </a:r>
            <a:r>
              <a:rPr lang="en-US" sz="2400" dirty="0"/>
              <a:t>, as demonstrated by skin-prick reactivity or </a:t>
            </a:r>
            <a:r>
              <a:rPr lang="en-US" sz="2400" dirty="0" smtClean="0"/>
              <a:t>elevated serum-specific IgE</a:t>
            </a:r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/>
              <a:t>Common examples of </a:t>
            </a:r>
            <a:r>
              <a:rPr lang="en-US" sz="2400" b="1" dirty="0">
                <a:solidFill>
                  <a:srgbClr val="FF0000"/>
                </a:solidFill>
              </a:rPr>
              <a:t>allergens</a:t>
            </a:r>
            <a:r>
              <a:rPr lang="en-US" sz="2400" dirty="0"/>
              <a:t> </a:t>
            </a:r>
            <a:r>
              <a:rPr lang="en-US" sz="2400" dirty="0" smtClean="0"/>
              <a:t>include </a:t>
            </a:r>
            <a:r>
              <a:rPr lang="en-US" sz="2400" b="1" dirty="0" smtClean="0">
                <a:solidFill>
                  <a:srgbClr val="FF0000"/>
                </a:solidFill>
              </a:rPr>
              <a:t>house </a:t>
            </a:r>
            <a:r>
              <a:rPr lang="en-US" sz="2400" b="1" dirty="0">
                <a:solidFill>
                  <a:srgbClr val="FF0000"/>
                </a:solidFill>
              </a:rPr>
              <a:t>dust mites, pets such </a:t>
            </a:r>
            <a:r>
              <a:rPr lang="en-US" sz="2400" b="1" dirty="0" smtClean="0">
                <a:solidFill>
                  <a:srgbClr val="FF0000"/>
                </a:solidFill>
              </a:rPr>
              <a:t>as cats </a:t>
            </a:r>
            <a:r>
              <a:rPr lang="en-US" sz="2400" b="1" dirty="0">
                <a:solidFill>
                  <a:srgbClr val="FF0000"/>
                </a:solidFill>
              </a:rPr>
              <a:t>and dogs, pests </a:t>
            </a:r>
            <a:r>
              <a:rPr lang="en-US" sz="2400" b="1" dirty="0" smtClean="0">
                <a:solidFill>
                  <a:srgbClr val="FF0000"/>
                </a:solidFill>
              </a:rPr>
              <a:t>such as </a:t>
            </a:r>
            <a:r>
              <a:rPr lang="en-US" sz="2400" b="1" dirty="0">
                <a:solidFill>
                  <a:srgbClr val="FF0000"/>
                </a:solidFill>
              </a:rPr>
              <a:t>cockroaches, and </a:t>
            </a:r>
            <a:r>
              <a:rPr lang="en-US" sz="2400" b="1" dirty="0" smtClean="0">
                <a:solidFill>
                  <a:srgbClr val="FF0000"/>
                </a:solidFill>
              </a:rPr>
              <a:t>fungi</a:t>
            </a:r>
          </a:p>
          <a:p>
            <a:pPr>
              <a:buFont typeface="Wingdings" pitchFamily="2" charset="2"/>
              <a:buChar char="ü"/>
            </a:pPr>
            <a:endParaRPr lang="en-US" sz="2400" dirty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Inhalation </a:t>
            </a:r>
            <a:r>
              <a:rPr lang="en-US" sz="2400" dirty="0"/>
              <a:t>of an allergen into </a:t>
            </a:r>
            <a:r>
              <a:rPr lang="en-US" sz="2400" dirty="0" smtClean="0"/>
              <a:t>the airway </a:t>
            </a:r>
            <a:r>
              <a:rPr lang="en-US" sz="2400" dirty="0"/>
              <a:t>is followed by an early and </a:t>
            </a:r>
            <a:r>
              <a:rPr lang="en-US" sz="2400" dirty="0" smtClean="0"/>
              <a:t>late phase </a:t>
            </a:r>
            <a:r>
              <a:rPr lang="en-US" sz="2400" b="1" dirty="0" smtClean="0">
                <a:solidFill>
                  <a:srgbClr val="FF0000"/>
                </a:solidFill>
              </a:rPr>
              <a:t>bronchoconstriction</a:t>
            </a:r>
            <a:r>
              <a:rPr lang="en-US" sz="2400" b="1" dirty="0">
                <a:solidFill>
                  <a:srgbClr val="FF0000"/>
                </a:solidFill>
              </a:rPr>
              <a:t/>
            </a:r>
            <a:br>
              <a:rPr lang="en-US" sz="2400" b="1" dirty="0">
                <a:solidFill>
                  <a:srgbClr val="FF0000"/>
                </a:solidFill>
              </a:rPr>
            </a:b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177883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0070C0"/>
                </a:solidFill>
              </a:rPr>
              <a:t>Pathophysiology</a:t>
            </a:r>
            <a:r>
              <a:rPr lang="en-US" dirty="0">
                <a:solidFill>
                  <a:srgbClr val="0070C0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029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sz="2200" dirty="0" smtClean="0"/>
          </a:p>
          <a:p>
            <a:pPr>
              <a:buFont typeface="Wingdings" pitchFamily="2" charset="2"/>
              <a:buChar char="ü"/>
            </a:pPr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In </a:t>
            </a:r>
            <a:r>
              <a:rPr lang="en-US" sz="2200" dirty="0"/>
              <a:t>cases of </a:t>
            </a:r>
            <a:r>
              <a:rPr lang="en-US" sz="2200" b="1" dirty="0" smtClean="0">
                <a:solidFill>
                  <a:srgbClr val="FF0000"/>
                </a:solidFill>
              </a:rPr>
              <a:t>Aspirin-sensitive </a:t>
            </a:r>
            <a:r>
              <a:rPr lang="en-US" sz="2200" b="1" dirty="0">
                <a:solidFill>
                  <a:srgbClr val="FF0000"/>
                </a:solidFill>
              </a:rPr>
              <a:t>asthma</a:t>
            </a:r>
            <a:r>
              <a:rPr lang="en-US" sz="2200" dirty="0"/>
              <a:t>, the ingestion of</a:t>
            </a:r>
            <a:br>
              <a:rPr lang="en-US" sz="2200" dirty="0"/>
            </a:br>
            <a:r>
              <a:rPr lang="en-US" sz="2200" dirty="0"/>
              <a:t>salicylates results in inhibition of the </a:t>
            </a:r>
            <a:r>
              <a:rPr lang="en-US" sz="2200" dirty="0" err="1"/>
              <a:t>cyclo-oxygenase</a:t>
            </a:r>
            <a:r>
              <a:rPr lang="en-US" sz="2200" dirty="0"/>
              <a:t> enzymes,</a:t>
            </a:r>
            <a:br>
              <a:rPr lang="en-US" sz="2200" dirty="0"/>
            </a:br>
            <a:r>
              <a:rPr lang="en-US" sz="2200" dirty="0" smtClean="0"/>
              <a:t>resultant production of </a:t>
            </a:r>
            <a:r>
              <a:rPr lang="en-US" sz="2200" dirty="0"/>
              <a:t>the </a:t>
            </a:r>
            <a:r>
              <a:rPr lang="en-US" sz="2200" dirty="0" err="1"/>
              <a:t>asthmogenic</a:t>
            </a:r>
            <a:r>
              <a:rPr lang="en-US" sz="2200" dirty="0"/>
              <a:t> cysteinyl </a:t>
            </a:r>
            <a:r>
              <a:rPr lang="en-US" sz="2200" dirty="0" err="1" smtClean="0"/>
              <a:t>leukotrienes</a:t>
            </a:r>
            <a:endParaRPr lang="en-US" sz="2200" dirty="0" smtClean="0"/>
          </a:p>
          <a:p>
            <a:pPr marL="0" indent="0">
              <a:buNone/>
            </a:pPr>
            <a:r>
              <a:rPr lang="en-US" sz="2200" dirty="0"/>
              <a:t/>
            </a:r>
            <a:br>
              <a:rPr lang="en-US" sz="2200" dirty="0"/>
            </a:br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In </a:t>
            </a:r>
            <a:r>
              <a:rPr lang="en-US" sz="2200" b="1" dirty="0">
                <a:solidFill>
                  <a:srgbClr val="FF0000"/>
                </a:solidFill>
              </a:rPr>
              <a:t>E</a:t>
            </a:r>
            <a:r>
              <a:rPr lang="en-US" sz="2200" b="1" dirty="0" smtClean="0">
                <a:solidFill>
                  <a:srgbClr val="FF0000"/>
                </a:solidFill>
              </a:rPr>
              <a:t>xercise-induced asthma</a:t>
            </a:r>
            <a:r>
              <a:rPr lang="en-US" sz="2200" dirty="0"/>
              <a:t>, hyperventilation results in water loss from the </a:t>
            </a:r>
            <a:r>
              <a:rPr lang="en-US" sz="2200" dirty="0" smtClean="0"/>
              <a:t>pericellular</a:t>
            </a:r>
            <a:r>
              <a:rPr lang="en-US" sz="2200" dirty="0"/>
              <a:t> </a:t>
            </a:r>
            <a:r>
              <a:rPr lang="en-US" sz="2200" dirty="0" smtClean="0"/>
              <a:t>lining </a:t>
            </a:r>
            <a:r>
              <a:rPr lang="en-US" sz="2200" dirty="0"/>
              <a:t>fluid of the respiratory mucosa, which, in turn, </a:t>
            </a:r>
            <a:r>
              <a:rPr lang="en-US" sz="2200" dirty="0" smtClean="0"/>
              <a:t>triggers mediator release</a:t>
            </a: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166458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>Clinical Features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68580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Typical </a:t>
            </a:r>
            <a:r>
              <a:rPr lang="en-US" sz="2200" dirty="0"/>
              <a:t>symptoms include recurrent episodes of </a:t>
            </a:r>
            <a:endParaRPr lang="en-US" sz="2200" dirty="0" smtClean="0"/>
          </a:p>
          <a:p>
            <a:pPr>
              <a:buFont typeface="Wingdings" pitchFamily="2" charset="2"/>
              <a:buChar char="ü"/>
            </a:pPr>
            <a:endParaRPr lang="en-US" sz="2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Wheezing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Chest tightness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Breathlessness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b="1" dirty="0" smtClean="0">
                <a:solidFill>
                  <a:srgbClr val="FF0000"/>
                </a:solidFill>
              </a:rPr>
              <a:t>ough</a:t>
            </a:r>
          </a:p>
          <a:p>
            <a:endParaRPr lang="en-US" sz="2200" dirty="0" smtClean="0"/>
          </a:p>
          <a:p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410550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b="1" dirty="0" smtClean="0">
                <a:solidFill>
                  <a:srgbClr val="00B050"/>
                </a:solidFill>
              </a:rPr>
              <a:t>Classical </a:t>
            </a:r>
            <a:r>
              <a:rPr lang="en-US" sz="2200" b="1" dirty="0">
                <a:solidFill>
                  <a:srgbClr val="00B050"/>
                </a:solidFill>
              </a:rPr>
              <a:t>precipitants include exercise</a:t>
            </a:r>
            <a:r>
              <a:rPr lang="en-US" sz="2200" dirty="0"/>
              <a:t>, particularly</a:t>
            </a:r>
            <a:br>
              <a:rPr lang="en-US" sz="2200" dirty="0"/>
            </a:br>
            <a:r>
              <a:rPr lang="en-US" sz="2200" dirty="0"/>
              <a:t>in </a:t>
            </a:r>
            <a:r>
              <a:rPr lang="en-US" sz="2200" b="1" dirty="0">
                <a:solidFill>
                  <a:srgbClr val="FF0000"/>
                </a:solidFill>
              </a:rPr>
              <a:t>cold weather, exposure to airborne allergens or pollutants,</a:t>
            </a:r>
            <a:br>
              <a:rPr lang="en-US" sz="2200" b="1" dirty="0">
                <a:solidFill>
                  <a:srgbClr val="FF0000"/>
                </a:solidFill>
              </a:rPr>
            </a:br>
            <a:r>
              <a:rPr lang="en-US" sz="2200" b="1" dirty="0">
                <a:solidFill>
                  <a:srgbClr val="FF0000"/>
                </a:solidFill>
              </a:rPr>
              <a:t>and viral upper respiratory tract infections</a:t>
            </a:r>
          </a:p>
          <a:p>
            <a:pPr>
              <a:lnSpc>
                <a:spcPct val="150000"/>
              </a:lnSpc>
            </a:pPr>
            <a:endParaRPr lang="en-US" sz="22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Patients with mild intermittent asthma are </a:t>
            </a:r>
            <a:r>
              <a:rPr lang="en-US" sz="2200" b="1" dirty="0">
                <a:solidFill>
                  <a:srgbClr val="00B050"/>
                </a:solidFill>
              </a:rPr>
              <a:t>usually asymptomatic</a:t>
            </a:r>
            <a:br>
              <a:rPr lang="en-US" sz="2200" b="1" dirty="0">
                <a:solidFill>
                  <a:srgbClr val="00B050"/>
                </a:solidFill>
              </a:rPr>
            </a:br>
            <a:r>
              <a:rPr lang="en-US" sz="2200" b="1" dirty="0">
                <a:solidFill>
                  <a:srgbClr val="00B050"/>
                </a:solidFill>
              </a:rPr>
              <a:t>between exacerbations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22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Individuals with </a:t>
            </a:r>
            <a:r>
              <a:rPr lang="en-US" sz="2200" b="1" dirty="0">
                <a:solidFill>
                  <a:srgbClr val="FF0000"/>
                </a:solidFill>
              </a:rPr>
              <a:t>persistent</a:t>
            </a:r>
            <a:r>
              <a:rPr lang="en-US" sz="2200" dirty="0"/>
              <a:t> asthma report ongoing breathlessness and wheeze but these are variable, with symptoms </a:t>
            </a:r>
            <a:r>
              <a:rPr lang="en-US" sz="2200" b="1" dirty="0">
                <a:solidFill>
                  <a:srgbClr val="FF0000"/>
                </a:solidFill>
              </a:rPr>
              <a:t>fluctuating</a:t>
            </a:r>
            <a:r>
              <a:rPr lang="en-US" sz="2200" dirty="0"/>
              <a:t> over the </a:t>
            </a:r>
            <a:r>
              <a:rPr lang="en-US" sz="2200" b="1" dirty="0">
                <a:solidFill>
                  <a:srgbClr val="00B050"/>
                </a:solidFill>
              </a:rPr>
              <a:t>course of one day, or from day to day or month to month</a:t>
            </a:r>
          </a:p>
          <a:p>
            <a:pPr>
              <a:lnSpc>
                <a:spcPct val="15000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4018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686800" cy="6248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Asthma characteristically displays a </a:t>
            </a:r>
            <a:r>
              <a:rPr lang="en-US" sz="2200" b="1" dirty="0">
                <a:solidFill>
                  <a:srgbClr val="FF0000"/>
                </a:solidFill>
              </a:rPr>
              <a:t>diurnal pattern</a:t>
            </a:r>
            <a:r>
              <a:rPr lang="en-US" sz="2200" dirty="0"/>
              <a:t>, </a:t>
            </a:r>
            <a:r>
              <a:rPr lang="en-US" sz="2200" dirty="0" smtClean="0"/>
              <a:t>with symptoms </a:t>
            </a:r>
            <a:r>
              <a:rPr lang="en-US" sz="2200" dirty="0"/>
              <a:t>and lung function being worse in the early </a:t>
            </a:r>
            <a:r>
              <a:rPr lang="en-US" sz="2200" dirty="0" smtClean="0"/>
              <a:t>morning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b="1" dirty="0" smtClean="0">
                <a:solidFill>
                  <a:srgbClr val="00B050"/>
                </a:solidFill>
              </a:rPr>
              <a:t>Cough </a:t>
            </a:r>
            <a:r>
              <a:rPr lang="en-US" sz="2200" b="1" dirty="0">
                <a:solidFill>
                  <a:srgbClr val="00B050"/>
                </a:solidFill>
              </a:rPr>
              <a:t>may be the dominant </a:t>
            </a:r>
            <a:r>
              <a:rPr lang="en-US" sz="2200" b="1" dirty="0" smtClean="0">
                <a:solidFill>
                  <a:srgbClr val="00B050"/>
                </a:solidFill>
              </a:rPr>
              <a:t>symptom </a:t>
            </a:r>
            <a:r>
              <a:rPr lang="en-US" sz="2200" dirty="0" smtClean="0"/>
              <a:t>in </a:t>
            </a:r>
            <a:r>
              <a:rPr lang="en-US" sz="2200" dirty="0"/>
              <a:t>some patients, and the lack of wheeze or </a:t>
            </a:r>
            <a:r>
              <a:rPr lang="en-US" sz="2200" dirty="0" smtClean="0"/>
              <a:t>breathlessness may </a:t>
            </a:r>
            <a:r>
              <a:rPr lang="en-US" sz="2200" dirty="0"/>
              <a:t>lead to a delay in reaching the diagnosis of </a:t>
            </a:r>
            <a:r>
              <a:rPr lang="en-US" sz="2200" dirty="0" smtClean="0"/>
              <a:t>so-called ‘</a:t>
            </a:r>
            <a:r>
              <a:rPr lang="en-US" sz="2200" b="1" dirty="0" smtClean="0">
                <a:solidFill>
                  <a:srgbClr val="FF0000"/>
                </a:solidFill>
              </a:rPr>
              <a:t>cough-variant asthma’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In </a:t>
            </a:r>
            <a:r>
              <a:rPr lang="en-US" sz="2200" dirty="0"/>
              <a:t>some circumstances, the appearance of asthma is </a:t>
            </a:r>
            <a:r>
              <a:rPr lang="en-US" sz="2200" dirty="0" smtClean="0"/>
              <a:t>triggered by </a:t>
            </a:r>
            <a:r>
              <a:rPr lang="en-US" sz="2200" dirty="0"/>
              <a:t>medications. </a:t>
            </a:r>
            <a:r>
              <a:rPr lang="en-US" sz="2200" b="1" dirty="0">
                <a:solidFill>
                  <a:srgbClr val="FF0000"/>
                </a:solidFill>
              </a:rPr>
              <a:t>Beta-blockers</a:t>
            </a:r>
            <a:r>
              <a:rPr lang="en-US" sz="2200" dirty="0"/>
              <a:t>, even when administered topically as </a:t>
            </a:r>
            <a:r>
              <a:rPr lang="en-US" sz="2200" dirty="0" smtClean="0"/>
              <a:t>eye drops</a:t>
            </a:r>
            <a:r>
              <a:rPr lang="en-US" sz="2200" dirty="0"/>
              <a:t>, may induce bronchospasm, as may aspirin </a:t>
            </a:r>
            <a:r>
              <a:rPr lang="en-US" sz="2200" dirty="0" smtClean="0"/>
              <a:t>and other </a:t>
            </a:r>
            <a:r>
              <a:rPr lang="en-US" sz="2200" dirty="0"/>
              <a:t>non-steroidal anti-inflammatory drugs </a:t>
            </a:r>
            <a:r>
              <a:rPr lang="en-US" sz="2200" b="1" dirty="0">
                <a:solidFill>
                  <a:srgbClr val="FF0000"/>
                </a:solidFill>
              </a:rPr>
              <a:t>(NSAIDs</a:t>
            </a:r>
            <a:r>
              <a:rPr lang="en-US" sz="2200" b="1" dirty="0" smtClean="0">
                <a:solidFill>
                  <a:srgbClr val="FF0000"/>
                </a:solidFill>
              </a:rPr>
              <a:t>)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271522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229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122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580" y="228600"/>
            <a:ext cx="5724619" cy="624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9189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731</Words>
  <Application>Microsoft Office PowerPoint</Application>
  <PresentationFormat>On-screen Show (4:3)</PresentationFormat>
  <Paragraphs>103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Asthma</vt:lpstr>
      <vt:lpstr>Asthma</vt:lpstr>
      <vt:lpstr>Pathophysiology.. </vt:lpstr>
      <vt:lpstr>Pathophysiology </vt:lpstr>
      <vt:lpstr> Clinical Features </vt:lpstr>
      <vt:lpstr>Slide 6</vt:lpstr>
      <vt:lpstr>Slide 7</vt:lpstr>
      <vt:lpstr>Slide 8</vt:lpstr>
      <vt:lpstr>Slide 9</vt:lpstr>
      <vt:lpstr>Slide 10</vt:lpstr>
      <vt:lpstr>Slide 11</vt:lpstr>
      <vt:lpstr> Stepwise approach to the management of asthma  </vt:lpstr>
      <vt:lpstr>Slide 13</vt:lpstr>
      <vt:lpstr>Slide 14</vt:lpstr>
      <vt:lpstr>Slide 15</vt:lpstr>
      <vt:lpstr>Slide 16</vt:lpstr>
      <vt:lpstr> Management of Acute Severe Asthma  </vt:lpstr>
      <vt:lpstr>Slide 18</vt:lpstr>
      <vt:lpstr>Slide 19</vt:lpstr>
      <vt:lpstr>Discharge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lacrosser pc 1</cp:lastModifiedBy>
  <cp:revision>38</cp:revision>
  <dcterms:created xsi:type="dcterms:W3CDTF">2006-08-16T00:00:00Z</dcterms:created>
  <dcterms:modified xsi:type="dcterms:W3CDTF">2024-02-25T03:06:48Z</dcterms:modified>
</cp:coreProperties>
</file>