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5" r:id="rId5"/>
    <p:sldId id="264" r:id="rId6"/>
    <p:sldId id="259" r:id="rId7"/>
    <p:sldId id="270" r:id="rId8"/>
    <p:sldId id="260" r:id="rId9"/>
    <p:sldId id="272" r:id="rId10"/>
    <p:sldId id="267" r:id="rId11"/>
    <p:sldId id="268" r:id="rId12"/>
    <p:sldId id="275" r:id="rId13"/>
    <p:sldId id="276" r:id="rId14"/>
    <p:sldId id="269" r:id="rId15"/>
    <p:sldId id="261" r:id="rId16"/>
    <p:sldId id="262" r:id="rId17"/>
    <p:sldId id="274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838200"/>
            <a:ext cx="8534400" cy="1981199"/>
          </a:xfrm>
        </p:spPr>
        <p:txBody>
          <a:bodyPr>
            <a:normAutofit/>
          </a:bodyPr>
          <a:lstStyle/>
          <a:p>
            <a:r>
              <a:rPr lang="en-US" sz="8000" b="1" dirty="0" smtClean="0">
                <a:solidFill>
                  <a:srgbClr val="FF0000"/>
                </a:solidFill>
              </a:rPr>
              <a:t>Carcinoma of Lung</a:t>
            </a:r>
            <a:endParaRPr lang="en-US" sz="8000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05200" y="4114800"/>
            <a:ext cx="5181600" cy="1524000"/>
          </a:xfrm>
        </p:spPr>
        <p:txBody>
          <a:bodyPr>
            <a:normAutofit fontScale="70000" lnSpcReduction="20000"/>
          </a:bodyPr>
          <a:lstStyle/>
          <a:p>
            <a:pPr algn="r"/>
            <a:r>
              <a:rPr lang="en-US" b="1" dirty="0">
                <a:solidFill>
                  <a:srgbClr val="0070C0"/>
                </a:solidFill>
              </a:rPr>
              <a:t>Dr. Md. </a:t>
            </a:r>
            <a:r>
              <a:rPr lang="en-US" b="1" dirty="0" err="1">
                <a:solidFill>
                  <a:srgbClr val="0070C0"/>
                </a:solidFill>
              </a:rPr>
              <a:t>Monir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Hosssain</a:t>
            </a:r>
            <a:endParaRPr lang="en-US" b="1" dirty="0">
              <a:solidFill>
                <a:srgbClr val="0070C0"/>
              </a:solidFill>
            </a:endParaRPr>
          </a:p>
          <a:p>
            <a:pPr algn="r"/>
            <a:r>
              <a:rPr lang="en-US" b="1" smtClean="0">
                <a:solidFill>
                  <a:schemeClr val="tx1"/>
                </a:solidFill>
              </a:rPr>
              <a:t>Associate Professor</a:t>
            </a:r>
          </a:p>
          <a:p>
            <a:pPr algn="r"/>
            <a:r>
              <a:rPr lang="en-US" b="1" smtClean="0">
                <a:solidFill>
                  <a:srgbClr val="00B050"/>
                </a:solidFill>
              </a:rPr>
              <a:t>Department </a:t>
            </a:r>
            <a:r>
              <a:rPr lang="en-US" b="1" dirty="0">
                <a:solidFill>
                  <a:srgbClr val="00B050"/>
                </a:solidFill>
              </a:rPr>
              <a:t>of Medicine</a:t>
            </a:r>
          </a:p>
          <a:p>
            <a:pPr algn="r"/>
            <a:r>
              <a:rPr lang="en-US" b="1" dirty="0">
                <a:solidFill>
                  <a:srgbClr val="00B050"/>
                </a:solidFill>
              </a:rPr>
              <a:t>Shahabuddin Medical </a:t>
            </a:r>
            <a:r>
              <a:rPr lang="en-US" b="1" dirty="0" err="1">
                <a:solidFill>
                  <a:srgbClr val="00B050"/>
                </a:solidFill>
              </a:rPr>
              <a:t>Colllege</a:t>
            </a:r>
            <a:r>
              <a:rPr lang="en-US" b="1" dirty="0">
                <a:solidFill>
                  <a:srgbClr val="00B050"/>
                </a:solidFill>
              </a:rPr>
              <a:t> Hospital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00182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200" y="194760"/>
            <a:ext cx="6629400" cy="6513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29718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0600" y="49664"/>
            <a:ext cx="7086600" cy="6686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945057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esktop\CT sca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" y="838200"/>
            <a:ext cx="7380377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111147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User\Desktop\100fde8a39227c3a7fa465babdba7815ba4ec5c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43000"/>
            <a:ext cx="8931756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522943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51076" y="304800"/>
            <a:ext cx="7102324" cy="6302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325533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09600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Management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981200"/>
            <a:ext cx="6400800" cy="4068763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800" dirty="0" smtClean="0"/>
              <a:t>Surgery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800" dirty="0" smtClean="0"/>
              <a:t>Radiotherapy 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800" dirty="0" smtClean="0"/>
              <a:t>Chemotherapy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800" dirty="0" smtClean="0"/>
              <a:t>Laser therapy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800" dirty="0"/>
              <a:t>S</a:t>
            </a:r>
            <a:r>
              <a:rPr lang="en-US" sz="2800" dirty="0" smtClean="0"/>
              <a:t>tenting </a:t>
            </a: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79117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639762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Prognosis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6868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400" dirty="0" smtClean="0"/>
          </a:p>
          <a:p>
            <a:pPr>
              <a:buFont typeface="Wingdings" pitchFamily="2" charset="2"/>
              <a:buChar char="ü"/>
            </a:pPr>
            <a:r>
              <a:rPr lang="en-US" sz="2400" dirty="0" smtClean="0"/>
              <a:t>The </a:t>
            </a:r>
            <a:r>
              <a:rPr lang="en-US" sz="2400" dirty="0"/>
              <a:t>overall prognosis in lung cancer is very </a:t>
            </a:r>
            <a:r>
              <a:rPr lang="en-US" sz="2400" dirty="0" smtClean="0"/>
              <a:t>poor, </a:t>
            </a:r>
            <a:r>
              <a:rPr lang="en-US" sz="2400" b="1" dirty="0" smtClean="0">
                <a:solidFill>
                  <a:srgbClr val="FF0000"/>
                </a:solidFill>
              </a:rPr>
              <a:t>70</a:t>
            </a:r>
            <a:r>
              <a:rPr lang="en-US" sz="2400" b="1" dirty="0">
                <a:solidFill>
                  <a:srgbClr val="FF0000"/>
                </a:solidFill>
              </a:rPr>
              <a:t>% of </a:t>
            </a:r>
            <a:r>
              <a:rPr lang="en-US" sz="2400" b="1" dirty="0" smtClean="0">
                <a:solidFill>
                  <a:srgbClr val="FF0000"/>
                </a:solidFill>
              </a:rPr>
              <a:t>patients </a:t>
            </a:r>
            <a:r>
              <a:rPr lang="en-US" sz="2400" dirty="0" smtClean="0"/>
              <a:t>dying </a:t>
            </a:r>
            <a:r>
              <a:rPr lang="en-US" sz="2400" dirty="0"/>
              <a:t>within a year of </a:t>
            </a:r>
            <a:r>
              <a:rPr lang="en-US" sz="2400" dirty="0" smtClean="0"/>
              <a:t>diagnosis and </a:t>
            </a:r>
            <a:r>
              <a:rPr lang="en-US" sz="2400" dirty="0"/>
              <a:t>only 6–8% surviving 5 </a:t>
            </a:r>
            <a:r>
              <a:rPr lang="en-US" sz="2400" dirty="0" smtClean="0"/>
              <a:t>years after diagnosis</a:t>
            </a:r>
          </a:p>
          <a:p>
            <a:pPr marL="0" indent="0">
              <a:buNone/>
            </a:pPr>
            <a:endParaRPr lang="en-US" sz="2400" dirty="0" smtClean="0"/>
          </a:p>
          <a:p>
            <a:pPr>
              <a:buFont typeface="Wingdings" pitchFamily="2" charset="2"/>
              <a:buChar char="ü"/>
            </a:pPr>
            <a:r>
              <a:rPr lang="en-US" sz="2400" dirty="0" smtClean="0"/>
              <a:t>The </a:t>
            </a:r>
            <a:r>
              <a:rPr lang="en-US" sz="2400" dirty="0"/>
              <a:t>best prognosis is with </a:t>
            </a:r>
            <a:r>
              <a:rPr lang="en-US" sz="2400" dirty="0" smtClean="0"/>
              <a:t>well-differentiated squamous </a:t>
            </a:r>
            <a:r>
              <a:rPr lang="en-US" sz="2400" dirty="0"/>
              <a:t>cell </a:t>
            </a:r>
            <a:r>
              <a:rPr lang="en-US" sz="2400" dirty="0" err="1"/>
              <a:t>tumours</a:t>
            </a:r>
            <a:r>
              <a:rPr lang="en-US" sz="2400" dirty="0"/>
              <a:t> that have not </a:t>
            </a:r>
            <a:r>
              <a:rPr lang="en-US" sz="2400" dirty="0" smtClean="0"/>
              <a:t>metastasized and are amenable </a:t>
            </a:r>
            <a:r>
              <a:rPr lang="en-US" sz="2400" dirty="0"/>
              <a:t>to surgical </a:t>
            </a:r>
            <a:r>
              <a:rPr lang="en-US" sz="2400" dirty="0" smtClean="0"/>
              <a:t>resection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333899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6848" y="443008"/>
            <a:ext cx="7887551" cy="5748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04646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95400"/>
            <a:ext cx="8603673" cy="3701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6709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6801" y="115160"/>
            <a:ext cx="6705600" cy="6409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7119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/>
          </a:bodyPr>
          <a:lstStyle/>
          <a:p>
            <a:r>
              <a:rPr lang="en-US" sz="2800" b="1" dirty="0" err="1">
                <a:solidFill>
                  <a:srgbClr val="0070C0"/>
                </a:solidFill>
              </a:rPr>
              <a:t>Aetiology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686800" cy="49831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8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Cigarette </a:t>
            </a:r>
            <a:r>
              <a:rPr lang="en-US" sz="2800" b="1" dirty="0">
                <a:solidFill>
                  <a:srgbClr val="FF0000"/>
                </a:solidFill>
              </a:rPr>
              <a:t>smoking </a:t>
            </a:r>
            <a:r>
              <a:rPr lang="en-US" sz="2800" dirty="0"/>
              <a:t>is by far the </a:t>
            </a:r>
            <a:r>
              <a:rPr lang="en-US" sz="2800" dirty="0" smtClean="0"/>
              <a:t>most important cause </a:t>
            </a:r>
            <a:r>
              <a:rPr lang="en-US" sz="2800" dirty="0"/>
              <a:t>of </a:t>
            </a:r>
            <a:r>
              <a:rPr lang="en-US" sz="2800" dirty="0" smtClean="0"/>
              <a:t>lung cancer</a:t>
            </a:r>
            <a:r>
              <a:rPr lang="en-US" sz="2800" dirty="0"/>
              <a:t> </a:t>
            </a:r>
            <a:r>
              <a:rPr lang="en-US" sz="2800" dirty="0" smtClean="0"/>
              <a:t>and it is directly </a:t>
            </a:r>
            <a:r>
              <a:rPr lang="en-US" sz="2800" dirty="0"/>
              <a:t>responsible for at least 90% </a:t>
            </a:r>
            <a:r>
              <a:rPr lang="en-US" sz="2800" dirty="0" smtClean="0"/>
              <a:t>of cases</a:t>
            </a:r>
            <a:r>
              <a:rPr lang="en-US" sz="2800" dirty="0"/>
              <a:t/>
            </a:r>
            <a:br>
              <a:rPr lang="en-US" sz="2800" dirty="0"/>
            </a:br>
            <a:endParaRPr lang="en-US" sz="2800" dirty="0" smtClean="0"/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Passive </a:t>
            </a:r>
            <a:r>
              <a:rPr lang="en-US" sz="2800" b="1" dirty="0">
                <a:solidFill>
                  <a:srgbClr val="FF0000"/>
                </a:solidFill>
              </a:rPr>
              <a:t>smoking </a:t>
            </a:r>
            <a:r>
              <a:rPr lang="en-US" sz="2800" dirty="0"/>
              <a:t>is </a:t>
            </a:r>
            <a:r>
              <a:rPr lang="en-US" sz="2800" dirty="0" smtClean="0"/>
              <a:t>responsible for </a:t>
            </a:r>
            <a:r>
              <a:rPr lang="en-US" sz="2800" dirty="0"/>
              <a:t>5% of all lung cancer deaths </a:t>
            </a:r>
            <a:br>
              <a:rPr lang="en-US" sz="2800" dirty="0"/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1585155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Occupational lung cancer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5344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 smtClean="0"/>
              <a:t>  </a:t>
            </a:r>
            <a:r>
              <a:rPr lang="en-US" sz="2200" dirty="0"/>
              <a:t/>
            </a:r>
            <a:br>
              <a:rPr lang="en-US" sz="2200" dirty="0"/>
            </a:br>
            <a:r>
              <a:rPr lang="en-US" sz="2200" dirty="0"/>
              <a:t>Increased risks of lung cancer have also been reported in </a:t>
            </a:r>
            <a:r>
              <a:rPr lang="en-US" sz="2200" dirty="0" smtClean="0"/>
              <a:t>workers who those </a:t>
            </a:r>
            <a:r>
              <a:rPr lang="en-US" sz="2200" dirty="0"/>
              <a:t>exposed </a:t>
            </a:r>
            <a:r>
              <a:rPr lang="en-US" sz="2200" dirty="0" smtClean="0"/>
              <a:t>to</a:t>
            </a:r>
          </a:p>
          <a:p>
            <a:pPr>
              <a:buFont typeface="Wingdings" pitchFamily="2" charset="2"/>
              <a:buChar char="ü"/>
            </a:pPr>
            <a:r>
              <a:rPr lang="en-US" sz="2200" dirty="0"/>
              <a:t>R</a:t>
            </a:r>
            <a:r>
              <a:rPr lang="en-US" sz="2200" dirty="0" smtClean="0"/>
              <a:t>adon gas</a:t>
            </a:r>
          </a:p>
          <a:p>
            <a:pPr>
              <a:buFont typeface="Wingdings" pitchFamily="2" charset="2"/>
              <a:buChar char="ü"/>
            </a:pPr>
            <a:r>
              <a:rPr lang="en-US" sz="2200" dirty="0" smtClean="0"/>
              <a:t>Beryllium</a:t>
            </a:r>
          </a:p>
          <a:p>
            <a:pPr>
              <a:buFont typeface="Wingdings" pitchFamily="2" charset="2"/>
              <a:buChar char="ü"/>
            </a:pPr>
            <a:r>
              <a:rPr lang="en-US" sz="2200" dirty="0" smtClean="0"/>
              <a:t>diesel </a:t>
            </a:r>
            <a:r>
              <a:rPr lang="en-US" sz="2200" dirty="0"/>
              <a:t>exhaust </a:t>
            </a:r>
            <a:r>
              <a:rPr lang="en-US" sz="2200" dirty="0" smtClean="0"/>
              <a:t>fumes</a:t>
            </a:r>
          </a:p>
          <a:p>
            <a:pPr>
              <a:buFont typeface="Wingdings" pitchFamily="2" charset="2"/>
              <a:buChar char="ü"/>
            </a:pPr>
            <a:r>
              <a:rPr lang="en-US" sz="2200" dirty="0" smtClean="0"/>
              <a:t>Cadmium</a:t>
            </a:r>
          </a:p>
          <a:p>
            <a:pPr>
              <a:buFont typeface="Wingdings" pitchFamily="2" charset="2"/>
              <a:buChar char="ü"/>
            </a:pPr>
            <a:r>
              <a:rPr lang="en-US" sz="2200" dirty="0" smtClean="0"/>
              <a:t>Chromium</a:t>
            </a:r>
          </a:p>
          <a:p>
            <a:pPr>
              <a:buFont typeface="Wingdings" pitchFamily="2" charset="2"/>
              <a:buChar char="ü"/>
            </a:pPr>
            <a:r>
              <a:rPr lang="en-US" sz="2200" dirty="0"/>
              <a:t>D</a:t>
            </a:r>
            <a:r>
              <a:rPr lang="en-US" sz="2200" dirty="0" smtClean="0"/>
              <a:t>ust </a:t>
            </a:r>
            <a:r>
              <a:rPr lang="en-US" sz="2200" dirty="0"/>
              <a:t>and </a:t>
            </a:r>
            <a:r>
              <a:rPr lang="en-US" sz="2200" dirty="0" smtClean="0"/>
              <a:t>fumes from </a:t>
            </a:r>
            <a:r>
              <a:rPr lang="en-US" sz="2200" dirty="0"/>
              <a:t>coke </a:t>
            </a:r>
            <a:r>
              <a:rPr lang="en-US" sz="2200" dirty="0" smtClean="0"/>
              <a:t>plants</a:t>
            </a:r>
            <a:r>
              <a:rPr lang="en-US" sz="2200" dirty="0"/>
              <a:t/>
            </a:r>
            <a:br>
              <a:rPr lang="en-US" sz="2200" dirty="0"/>
            </a:b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xmlns="" val="108044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sz="3100" b="1" dirty="0" smtClean="0">
                <a:solidFill>
                  <a:srgbClr val="0070C0"/>
                </a:solidFill>
              </a:rPr>
              <a:t/>
            </a:r>
            <a:br>
              <a:rPr lang="en-US" sz="3100" b="1" dirty="0" smtClean="0">
                <a:solidFill>
                  <a:srgbClr val="0070C0"/>
                </a:solidFill>
              </a:rPr>
            </a:br>
            <a:r>
              <a:rPr lang="en-US" sz="3100" b="1" dirty="0" smtClean="0">
                <a:solidFill>
                  <a:srgbClr val="0070C0"/>
                </a:solidFill>
              </a:rPr>
              <a:t>Clinical </a:t>
            </a:r>
            <a:r>
              <a:rPr lang="en-US" sz="3100" b="1" dirty="0">
                <a:solidFill>
                  <a:srgbClr val="0070C0"/>
                </a:solidFill>
              </a:rPr>
              <a:t>F</a:t>
            </a:r>
            <a:r>
              <a:rPr lang="en-US" sz="3100" b="1" dirty="0" smtClean="0">
                <a:solidFill>
                  <a:srgbClr val="0070C0"/>
                </a:solidFill>
              </a:rPr>
              <a:t>eatures</a:t>
            </a:r>
            <a:r>
              <a:rPr lang="en-US" sz="3100" dirty="0" smtClean="0">
                <a:solidFill>
                  <a:srgbClr val="0070C0"/>
                </a:solidFill>
              </a:rPr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8763000" cy="518160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ü"/>
            </a:pPr>
            <a:r>
              <a:rPr lang="en-US" sz="2400" b="1" dirty="0">
                <a:solidFill>
                  <a:srgbClr val="FF0000"/>
                </a:solidFill>
              </a:rPr>
              <a:t>Cough </a:t>
            </a:r>
            <a:endParaRPr lang="en-US" sz="2400" b="1" dirty="0" smtClean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  <a:buFont typeface="Wingdings" pitchFamily="2" charset="2"/>
              <a:buChar char="ü"/>
            </a:pPr>
            <a:r>
              <a:rPr lang="en-US" sz="2400" b="1" dirty="0" err="1" smtClean="0">
                <a:solidFill>
                  <a:srgbClr val="FF0000"/>
                </a:solidFill>
              </a:rPr>
              <a:t>Haemoptysis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</a:p>
          <a:p>
            <a:pPr>
              <a:lnSpc>
                <a:spcPct val="120000"/>
              </a:lnSpc>
              <a:buFont typeface="Wingdings" pitchFamily="2" charset="2"/>
              <a:buChar char="ü"/>
            </a:pPr>
            <a:r>
              <a:rPr lang="en-US" sz="2400" dirty="0" smtClean="0"/>
              <a:t>Breathlessness</a:t>
            </a:r>
          </a:p>
          <a:p>
            <a:pPr>
              <a:lnSpc>
                <a:spcPct val="120000"/>
              </a:lnSpc>
              <a:buFont typeface="Wingdings" pitchFamily="2" charset="2"/>
              <a:buChar char="ü"/>
            </a:pPr>
            <a:r>
              <a:rPr lang="en-US" sz="2400" dirty="0" smtClean="0"/>
              <a:t>Finger </a:t>
            </a:r>
            <a:r>
              <a:rPr lang="en-US" sz="2400" dirty="0"/>
              <a:t>clubbing </a:t>
            </a:r>
            <a:endParaRPr lang="en-US" sz="2400" dirty="0" smtClean="0"/>
          </a:p>
          <a:p>
            <a:pPr>
              <a:lnSpc>
                <a:spcPct val="120000"/>
              </a:lnSpc>
              <a:buFont typeface="Wingdings" pitchFamily="2" charset="2"/>
              <a:buChar char="ü"/>
            </a:pPr>
            <a:r>
              <a:rPr lang="en-US" sz="2400" dirty="0" smtClean="0"/>
              <a:t>Pain </a:t>
            </a:r>
            <a:r>
              <a:rPr lang="en-US" sz="2400" dirty="0"/>
              <a:t>and nerve entrapment </a:t>
            </a:r>
            <a:endParaRPr lang="en-US" sz="2400" dirty="0" smtClean="0"/>
          </a:p>
          <a:p>
            <a:pPr>
              <a:lnSpc>
                <a:spcPct val="120000"/>
              </a:lnSpc>
              <a:buFont typeface="Wingdings" pitchFamily="2" charset="2"/>
              <a:buChar char="ü"/>
            </a:pPr>
            <a:r>
              <a:rPr lang="en-US" sz="2400" dirty="0" smtClean="0"/>
              <a:t>Mediastinal </a:t>
            </a:r>
            <a:r>
              <a:rPr lang="en-US" sz="2400" dirty="0"/>
              <a:t>spread </a:t>
            </a:r>
            <a:endParaRPr lang="en-US" sz="2400" dirty="0" smtClean="0"/>
          </a:p>
          <a:p>
            <a:pPr>
              <a:lnSpc>
                <a:spcPct val="120000"/>
              </a:lnSpc>
              <a:buFont typeface="Wingdings" pitchFamily="2" charset="2"/>
              <a:buChar char="ü"/>
            </a:pPr>
            <a:r>
              <a:rPr lang="en-US" sz="2400" dirty="0" smtClean="0"/>
              <a:t>Metastatic </a:t>
            </a:r>
            <a:r>
              <a:rPr lang="en-US" sz="2400" dirty="0"/>
              <a:t>spread Bronchial obstruction </a:t>
            </a:r>
            <a:endParaRPr lang="en-US" sz="2400" dirty="0" smtClean="0"/>
          </a:p>
          <a:p>
            <a:pPr>
              <a:lnSpc>
                <a:spcPct val="120000"/>
              </a:lnSpc>
              <a:buFont typeface="Wingdings" pitchFamily="2" charset="2"/>
              <a:buChar char="ü"/>
            </a:pPr>
            <a:r>
              <a:rPr lang="en-US" sz="2400" dirty="0" smtClean="0"/>
              <a:t>Hypertrophic </a:t>
            </a:r>
            <a:r>
              <a:rPr lang="en-US" sz="2400" dirty="0"/>
              <a:t>pulmonary </a:t>
            </a:r>
            <a:r>
              <a:rPr lang="en-US" sz="2400" dirty="0" err="1"/>
              <a:t>osteoarthropathy</a:t>
            </a:r>
            <a:r>
              <a:rPr lang="en-US" sz="2400" dirty="0"/>
              <a:t> (HPOA) </a:t>
            </a:r>
            <a:endParaRPr lang="en-US" sz="2400" dirty="0" smtClean="0"/>
          </a:p>
          <a:p>
            <a:pPr>
              <a:lnSpc>
                <a:spcPct val="120000"/>
              </a:lnSpc>
              <a:buFont typeface="Wingdings" pitchFamily="2" charset="2"/>
              <a:buChar char="ü"/>
            </a:pPr>
            <a:r>
              <a:rPr lang="en-US" sz="2400" dirty="0" smtClean="0"/>
              <a:t>Non-metastatic </a:t>
            </a:r>
            <a:r>
              <a:rPr lang="en-US" sz="2400" dirty="0" err="1"/>
              <a:t>extrapulmonary</a:t>
            </a:r>
            <a:r>
              <a:rPr lang="en-US" sz="2400" dirty="0"/>
              <a:t> effects </a:t>
            </a: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1889948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304800"/>
          </a:xfrm>
        </p:spPr>
        <p:txBody>
          <a:bodyPr>
            <a:normAutofit fontScale="90000"/>
          </a:bodyPr>
          <a:lstStyle/>
          <a:p>
            <a:r>
              <a:rPr lang="en-US" sz="2400" b="1" dirty="0" err="1" smtClean="0">
                <a:solidFill>
                  <a:srgbClr val="0070C0"/>
                </a:solidFill>
              </a:rPr>
              <a:t>Paraneoplastic</a:t>
            </a:r>
            <a:r>
              <a:rPr lang="en-US" sz="2400" b="1" dirty="0" smtClean="0">
                <a:solidFill>
                  <a:srgbClr val="0070C0"/>
                </a:solidFill>
              </a:rPr>
              <a:t> Syndrome</a:t>
            </a:r>
            <a:endParaRPr lang="en-US" sz="2400" b="1" dirty="0">
              <a:solidFill>
                <a:srgbClr val="0070C0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867" y="381000"/>
            <a:ext cx="6139933" cy="6438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12827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Investigations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199"/>
            <a:ext cx="8077200" cy="4495801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ü"/>
            </a:pPr>
            <a:endParaRPr lang="en-US" sz="2400" dirty="0" smtClean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400" dirty="0" smtClean="0"/>
              <a:t>Chest </a:t>
            </a:r>
            <a:r>
              <a:rPr lang="en-US" sz="2400" dirty="0"/>
              <a:t>X-ray </a:t>
            </a:r>
            <a:endParaRPr lang="en-US" sz="2400" dirty="0" smtClean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400" dirty="0" smtClean="0"/>
              <a:t>CT scan to reveal mediastinal </a:t>
            </a:r>
            <a:r>
              <a:rPr lang="en-US" sz="2400" dirty="0"/>
              <a:t>or </a:t>
            </a:r>
            <a:r>
              <a:rPr lang="en-US" sz="2400" dirty="0" smtClean="0"/>
              <a:t>metastatic spread 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400" dirty="0" smtClean="0"/>
              <a:t>Bronchoscopy</a:t>
            </a:r>
            <a:endParaRPr lang="en-US" sz="2400" dirty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400" dirty="0"/>
              <a:t>P</a:t>
            </a:r>
            <a:r>
              <a:rPr lang="en-US" sz="2400" dirty="0" smtClean="0"/>
              <a:t>ercutaneous </a:t>
            </a:r>
            <a:r>
              <a:rPr lang="en-US" sz="2400" dirty="0"/>
              <a:t>CT-guided </a:t>
            </a:r>
            <a:r>
              <a:rPr lang="en-US" sz="2400" dirty="0" smtClean="0"/>
              <a:t>biopsy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400" dirty="0"/>
              <a:t>H</a:t>
            </a:r>
            <a:r>
              <a:rPr lang="en-US" sz="2400" dirty="0" smtClean="0"/>
              <a:t>istopathology 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2206360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5181600"/>
            <a:ext cx="8915400" cy="14478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1900" dirty="0" smtClean="0"/>
              <a:t>(</a:t>
            </a:r>
            <a:r>
              <a:rPr lang="en-US" sz="2000" dirty="0" smtClean="0"/>
              <a:t>1) Unilateral </a:t>
            </a:r>
            <a:r>
              <a:rPr lang="en-US" sz="2000" dirty="0" err="1"/>
              <a:t>hilar</a:t>
            </a:r>
            <a:r>
              <a:rPr lang="en-US" sz="2000" dirty="0"/>
              <a:t> </a:t>
            </a:r>
            <a:r>
              <a:rPr lang="en-US" sz="2000" dirty="0" smtClean="0"/>
              <a:t>enlargement (2</a:t>
            </a:r>
            <a:r>
              <a:rPr lang="en-US" sz="2000" dirty="0"/>
              <a:t>) Peripheral pulmonary opacity </a:t>
            </a:r>
          </a:p>
          <a:p>
            <a:pPr marL="0" indent="0" algn="ctr">
              <a:buNone/>
            </a:pPr>
            <a:r>
              <a:rPr lang="en-US" sz="2000" dirty="0" smtClean="0"/>
              <a:t>(</a:t>
            </a:r>
            <a:r>
              <a:rPr lang="en-US" sz="2000" dirty="0"/>
              <a:t>3) Lung, lobe or segmental collapse </a:t>
            </a:r>
            <a:r>
              <a:rPr lang="en-US" sz="2000" dirty="0" smtClean="0"/>
              <a:t>(</a:t>
            </a:r>
            <a:r>
              <a:rPr lang="en-US" sz="2000" dirty="0"/>
              <a:t>4) Pleural effusion </a:t>
            </a:r>
          </a:p>
          <a:p>
            <a:pPr marL="0" indent="0" algn="ctr">
              <a:buNone/>
            </a:pPr>
            <a:r>
              <a:rPr lang="en-US" sz="2000" dirty="0" smtClean="0"/>
              <a:t>(</a:t>
            </a:r>
            <a:r>
              <a:rPr lang="en-US" sz="2000" dirty="0"/>
              <a:t>5) </a:t>
            </a:r>
            <a:r>
              <a:rPr lang="en-US" sz="2000" dirty="0" smtClean="0"/>
              <a:t>Para tracheal </a:t>
            </a:r>
            <a:r>
              <a:rPr lang="en-US" sz="2000" dirty="0"/>
              <a:t>lymphadenopathy </a:t>
            </a:r>
            <a:r>
              <a:rPr lang="en-US" sz="2000" dirty="0" smtClean="0"/>
              <a:t>(6) </a:t>
            </a:r>
            <a:r>
              <a:rPr lang="en-US" sz="2000" dirty="0"/>
              <a:t>A malignant </a:t>
            </a:r>
            <a:r>
              <a:rPr lang="en-US" sz="2000" dirty="0" smtClean="0"/>
              <a:t>pericardial effusion </a:t>
            </a:r>
          </a:p>
          <a:p>
            <a:pPr marL="0" indent="0" algn="ctr">
              <a:buNone/>
            </a:pPr>
            <a:r>
              <a:rPr lang="en-US" sz="2000" dirty="0" smtClean="0"/>
              <a:t>(7) A raised hemidiaphragm (8) </a:t>
            </a:r>
            <a:r>
              <a:rPr lang="en-US" sz="2000" dirty="0" err="1" smtClean="0"/>
              <a:t>Osteolytic</a:t>
            </a:r>
            <a:r>
              <a:rPr lang="en-US" sz="2000" dirty="0" smtClean="0"/>
              <a:t> rib destruction </a:t>
            </a:r>
            <a:endParaRPr lang="en-US" sz="20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400" y="152399"/>
            <a:ext cx="7239000" cy="4833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660482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196</Words>
  <Application>Microsoft Office PowerPoint</Application>
  <PresentationFormat>On-screen Show (4:3)</PresentationFormat>
  <Paragraphs>51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Carcinoma of Lung</vt:lpstr>
      <vt:lpstr>Slide 2</vt:lpstr>
      <vt:lpstr>Slide 3</vt:lpstr>
      <vt:lpstr>Aetiology </vt:lpstr>
      <vt:lpstr>Occupational lung cancer </vt:lpstr>
      <vt:lpstr> Clinical Features  </vt:lpstr>
      <vt:lpstr>Paraneoplastic Syndrome</vt:lpstr>
      <vt:lpstr>Investigations </vt:lpstr>
      <vt:lpstr>Slide 9</vt:lpstr>
      <vt:lpstr>Slide 10</vt:lpstr>
      <vt:lpstr>Slide 11</vt:lpstr>
      <vt:lpstr>Slide 12</vt:lpstr>
      <vt:lpstr>Slide 13</vt:lpstr>
      <vt:lpstr>Slide 14</vt:lpstr>
      <vt:lpstr>Management</vt:lpstr>
      <vt:lpstr>Prognosis </vt:lpstr>
      <vt:lpstr>Slide 17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Carcinoma of Lung</dc:title>
  <dc:creator>User</dc:creator>
  <cp:lastModifiedBy>lacrosser pc 1</cp:lastModifiedBy>
  <cp:revision>25</cp:revision>
  <dcterms:created xsi:type="dcterms:W3CDTF">2006-08-16T00:00:00Z</dcterms:created>
  <dcterms:modified xsi:type="dcterms:W3CDTF">2024-02-25T03:07:09Z</dcterms:modified>
</cp:coreProperties>
</file>