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5" r:id="rId5"/>
    <p:sldId id="260" r:id="rId6"/>
    <p:sldId id="261" r:id="rId7"/>
    <p:sldId id="266" r:id="rId8"/>
    <p:sldId id="267" r:id="rId9"/>
    <p:sldId id="268" r:id="rId10"/>
    <p:sldId id="262" r:id="rId11"/>
    <p:sldId id="271" r:id="rId12"/>
    <p:sldId id="263" r:id="rId13"/>
    <p:sldId id="264" r:id="rId14"/>
    <p:sldId id="270" r:id="rId15"/>
    <p:sldId id="269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4400" dirty="0" smtClean="0"/>
              <a:t>                </a:t>
            </a:r>
            <a:r>
              <a:rPr lang="en-US" sz="5200" b="1" dirty="0" smtClean="0">
                <a:solidFill>
                  <a:srgbClr val="0070C0"/>
                </a:solidFill>
              </a:rPr>
              <a:t>Pleural Effusion</a:t>
            </a:r>
          </a:p>
          <a:p>
            <a:pPr>
              <a:buNone/>
            </a:pPr>
            <a:endParaRPr lang="en-US" sz="4400" b="1" dirty="0" smtClean="0">
              <a:solidFill>
                <a:srgbClr val="002060"/>
              </a:solidFill>
            </a:endParaRPr>
          </a:p>
          <a:p>
            <a:pPr algn="just">
              <a:spcAft>
                <a:spcPts val="0"/>
              </a:spcAft>
              <a:buNone/>
              <a:defRPr/>
            </a:pPr>
            <a:r>
              <a:rPr lang="en-US" sz="4400" b="1" dirty="0" smtClean="0">
                <a:solidFill>
                  <a:srgbClr val="002060"/>
                </a:solidFill>
              </a:rPr>
              <a:t>                          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Dr. Md. Monir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Hossain</a:t>
            </a:r>
            <a:endParaRPr lang="en-US" sz="3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  <a:defRPr/>
            </a:pPr>
            <a:r>
              <a:rPr lang="en-US" sz="35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600" b="1" smtClean="0"/>
              <a:t>Associate </a:t>
            </a:r>
            <a:r>
              <a:rPr lang="en-US" sz="3600" b="1" smtClean="0"/>
              <a:t>Professor</a:t>
            </a:r>
            <a:endParaRPr lang="en-US" sz="3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0"/>
              </a:spcAft>
              <a:buNone/>
              <a:defRPr/>
            </a:pP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Dept. of Medicine</a:t>
            </a:r>
          </a:p>
          <a:p>
            <a:pPr algn="ctr">
              <a:spcAft>
                <a:spcPts val="0"/>
              </a:spcAft>
              <a:buNone/>
              <a:defRPr/>
            </a:pP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Shahabuddin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Medical College Hospital</a:t>
            </a:r>
          </a:p>
          <a:p>
            <a:pPr algn="ctr">
              <a:spcAft>
                <a:spcPts val="0"/>
              </a:spcAft>
              <a:buNone/>
              <a:defRPr/>
            </a:pPr>
            <a:endParaRPr lang="en-US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4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44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Clinical Features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progressive </a:t>
            </a:r>
            <a:r>
              <a:rPr lang="en-US" dirty="0" err="1" smtClean="0"/>
              <a:t>dyspnea</a:t>
            </a:r>
            <a:endParaRPr lang="en-US" dirty="0" smtClean="0"/>
          </a:p>
          <a:p>
            <a:r>
              <a:rPr lang="en-US" dirty="0" smtClean="0"/>
              <a:t> cough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pleuritic</a:t>
            </a:r>
            <a:r>
              <a:rPr lang="en-US" dirty="0" smtClean="0"/>
              <a:t> chest pain.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Investigations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Chest X ray</a:t>
            </a:r>
          </a:p>
          <a:p>
            <a:r>
              <a:rPr lang="en-US" dirty="0" smtClean="0"/>
              <a:t>Computed tomography (CT) scan of the chest</a:t>
            </a:r>
          </a:p>
          <a:p>
            <a:r>
              <a:rPr lang="en-US" dirty="0" smtClean="0"/>
              <a:t>Ultrasound of the chest</a:t>
            </a:r>
          </a:p>
          <a:p>
            <a:r>
              <a:rPr lang="en-US" dirty="0" err="1" smtClean="0"/>
              <a:t>Thoracentesis</a:t>
            </a:r>
            <a:r>
              <a:rPr lang="en-US" dirty="0" smtClean="0"/>
              <a:t> (a needle is inserted between the ribs to remove a biopsy, or sample of fluid)</a:t>
            </a:r>
          </a:p>
          <a:p>
            <a:r>
              <a:rPr lang="en-US" dirty="0" smtClean="0"/>
              <a:t>Pleural fluid analysis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Pleural fluid analysis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Confirmed by microscopic and chemical examination of pleural fluid. </a:t>
            </a:r>
          </a:p>
          <a:p>
            <a:r>
              <a:rPr lang="en-US" dirty="0" smtClean="0"/>
              <a:t>White blood cell counts usually range from 500 to 2500 cells/</a:t>
            </a:r>
            <a:r>
              <a:rPr lang="en-US" dirty="0" err="1" smtClean="0"/>
              <a:t>mL.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fluid is an </a:t>
            </a:r>
            <a:r>
              <a:rPr lang="en-US" u="sng" dirty="0" err="1" smtClean="0"/>
              <a:t>exudate</a:t>
            </a:r>
            <a:r>
              <a:rPr lang="en-US" dirty="0" smtClean="0"/>
              <a:t> with protein usually exceeding 50% of the serum protein,</a:t>
            </a:r>
          </a:p>
          <a:p>
            <a:r>
              <a:rPr lang="en-US" dirty="0" smtClean="0"/>
              <a:t> Glucose may be normal to low. Because there are few bacilli</a:t>
            </a:r>
          </a:p>
          <a:p>
            <a:r>
              <a:rPr lang="en-US" dirty="0" smtClean="0"/>
              <a:t>AFB smears rarely are positive, and cultures grow MTB for only 25 to 30% of patients.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400" b="1" dirty="0" smtClean="0">
                <a:solidFill>
                  <a:srgbClr val="002060"/>
                </a:solidFill>
              </a:rPr>
              <a:t>   </a:t>
            </a:r>
            <a:r>
              <a:rPr lang="en-US" sz="3600" b="1" dirty="0" smtClean="0"/>
              <a:t>Pleural biopsy can confirm the diagnosis about 80% cases.  </a:t>
            </a:r>
          </a:p>
          <a:p>
            <a:pPr>
              <a:buNone/>
            </a:pPr>
            <a:r>
              <a:rPr lang="en-US" sz="3600" b="1" dirty="0" smtClean="0"/>
              <a:t>             </a:t>
            </a:r>
          </a:p>
          <a:p>
            <a:endParaRPr lang="en-US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Treatment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   </a:t>
            </a:r>
          </a:p>
          <a:p>
            <a:pPr>
              <a:buNone/>
            </a:pPr>
            <a:r>
              <a:rPr lang="en-US" b="1" dirty="0" smtClean="0"/>
              <a:t>                 According to the cause.</a:t>
            </a: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Complications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Lung scarring </a:t>
            </a:r>
          </a:p>
          <a:p>
            <a:r>
              <a:rPr lang="en-US" dirty="0" smtClean="0"/>
              <a:t>Pleural thickening</a:t>
            </a:r>
          </a:p>
          <a:p>
            <a:r>
              <a:rPr lang="en-US" dirty="0" err="1" smtClean="0"/>
              <a:t>Pneumothorax</a:t>
            </a:r>
            <a:r>
              <a:rPr lang="en-US" dirty="0" smtClean="0"/>
              <a:t> (collapse of the lung) as a complication of </a:t>
            </a:r>
            <a:r>
              <a:rPr lang="en-US" dirty="0" err="1" smtClean="0"/>
              <a:t>thoracentesis</a:t>
            </a:r>
            <a:endParaRPr lang="en-US" dirty="0" smtClean="0"/>
          </a:p>
          <a:p>
            <a:r>
              <a:rPr lang="en-US" dirty="0" err="1" smtClean="0"/>
              <a:t>Empyema</a:t>
            </a:r>
            <a:r>
              <a:rPr lang="en-US" dirty="0" smtClean="0"/>
              <a:t> (a collection of pus within the pleural space)</a:t>
            </a:r>
          </a:p>
          <a:p>
            <a:r>
              <a:rPr lang="en-US" dirty="0" smtClean="0"/>
              <a:t>Sepsis (blood infection) sometimes leading to death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Pleurisy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Pleurisy  is a condition in which the pleura  two large, thin layers of tissue that separate your lungs from your chest wall  becomes inflamed.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Symptoms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Chest pain that worsens when you breathe, cough or sneeze</a:t>
            </a:r>
          </a:p>
          <a:p>
            <a:r>
              <a:rPr lang="en-US" dirty="0" smtClean="0"/>
              <a:t>Shortness of breath</a:t>
            </a:r>
          </a:p>
          <a:p>
            <a:r>
              <a:rPr lang="en-US" dirty="0" smtClean="0"/>
              <a:t> Cough</a:t>
            </a:r>
          </a:p>
          <a:p>
            <a:r>
              <a:rPr lang="en-US" dirty="0" smtClean="0"/>
              <a:t> Fever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Causes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Viral infection, such as the flu (influenza)</a:t>
            </a:r>
          </a:p>
          <a:p>
            <a:r>
              <a:rPr lang="en-US" dirty="0" smtClean="0"/>
              <a:t>Bacterial infection, such as pneumonia</a:t>
            </a:r>
          </a:p>
          <a:p>
            <a:r>
              <a:rPr lang="en-US" dirty="0" smtClean="0"/>
              <a:t>Fungal infection</a:t>
            </a:r>
          </a:p>
          <a:p>
            <a:r>
              <a:rPr lang="en-US" dirty="0" smtClean="0"/>
              <a:t>Autoimmune disorder, such as rheumatoid arthritis or lupus</a:t>
            </a:r>
          </a:p>
          <a:p>
            <a:r>
              <a:rPr lang="en-US" dirty="0" smtClean="0"/>
              <a:t>Lung cancer near the pleural surface</a:t>
            </a:r>
          </a:p>
          <a:p>
            <a:r>
              <a:rPr lang="en-US" dirty="0" smtClean="0"/>
              <a:t>Pulmonary embolism</a:t>
            </a:r>
          </a:p>
          <a:p>
            <a:r>
              <a:rPr lang="en-US" dirty="0" smtClean="0"/>
              <a:t>Tuberculosis (TB)</a:t>
            </a:r>
          </a:p>
          <a:p>
            <a:r>
              <a:rPr lang="en-US" dirty="0" smtClean="0"/>
              <a:t>Rib fracture or trauma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Investigations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CBC</a:t>
            </a:r>
          </a:p>
          <a:p>
            <a:r>
              <a:rPr lang="en-US" dirty="0" smtClean="0"/>
              <a:t>Chest X ray</a:t>
            </a:r>
          </a:p>
          <a:p>
            <a:r>
              <a:rPr lang="en-US" dirty="0" smtClean="0"/>
              <a:t>Computed tomography (CT) scan of the chest</a:t>
            </a:r>
          </a:p>
          <a:p>
            <a:r>
              <a:rPr lang="en-US" dirty="0" smtClean="0"/>
              <a:t>Ultrasound of the chest</a:t>
            </a:r>
          </a:p>
          <a:p>
            <a:r>
              <a:rPr lang="en-US" dirty="0" smtClean="0"/>
              <a:t>ECG</a:t>
            </a:r>
          </a:p>
          <a:p>
            <a:r>
              <a:rPr lang="en-US" dirty="0" err="1" smtClean="0"/>
              <a:t>Thoracentesis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Definition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   Pleural </a:t>
            </a:r>
            <a:r>
              <a:rPr lang="en-US" dirty="0" err="1" smtClean="0"/>
              <a:t>extrapulmonary</a:t>
            </a:r>
            <a:r>
              <a:rPr lang="en-US" dirty="0" smtClean="0"/>
              <a:t> TB may occur early after primary infection with MTB and manifest as pleurisy with effusion.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Treatment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        Treatment of underlying cause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Collection of fluid abnormally present in the pleural space, usually resulting from excess fluid production and/or decreased lymphatic absorption.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Bpleural_effusion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0"/>
            <a:ext cx="4495800" cy="4876800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    It is the most common manifestation of pleural disease, It may occur late in </a:t>
            </a:r>
            <a:r>
              <a:rPr lang="en-US" dirty="0" err="1" smtClean="0"/>
              <a:t>postprimary</a:t>
            </a:r>
            <a:r>
              <a:rPr lang="en-US" dirty="0" smtClean="0"/>
              <a:t> </a:t>
            </a:r>
            <a:r>
              <a:rPr lang="en-US" dirty="0" err="1" smtClean="0"/>
              <a:t>cavitary</a:t>
            </a:r>
            <a:r>
              <a:rPr lang="en-US" dirty="0" smtClean="0"/>
              <a:t> disease.</a:t>
            </a:r>
          </a:p>
          <a:p>
            <a:pPr algn="just">
              <a:buNone/>
            </a:pPr>
            <a:r>
              <a:rPr lang="en-US" dirty="0" smtClean="0"/>
              <a:t>   Approximately 1.5 million pleural effusion are diagnosed in the United States each year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Pathophysiology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Altered permeability of the pleural membranes</a:t>
            </a:r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Reduction in intravascular </a:t>
            </a:r>
            <a:r>
              <a:rPr lang="en-US" dirty="0" err="1" smtClean="0">
                <a:solidFill>
                  <a:srgbClr val="C00000"/>
                </a:solidFill>
              </a:rPr>
              <a:t>oncotic</a:t>
            </a:r>
            <a:r>
              <a:rPr lang="en-US" dirty="0" smtClean="0">
                <a:solidFill>
                  <a:srgbClr val="C00000"/>
                </a:solidFill>
              </a:rPr>
              <a:t> pressure</a:t>
            </a:r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Increased capillary permeability or vascular disruption </a:t>
            </a:r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Increased capillary hydrostatic pressure in the systemic and/or pulmonary circulation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Types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Exudative</a:t>
            </a:r>
            <a:endParaRPr lang="en-US" dirty="0" smtClean="0"/>
          </a:p>
          <a:p>
            <a:r>
              <a:rPr lang="en-US" dirty="0" err="1" smtClean="0"/>
              <a:t>Transudative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2060"/>
                </a:solidFill>
              </a:rPr>
              <a:t>Exudative</a:t>
            </a:r>
            <a:r>
              <a:rPr lang="en-US" b="1" dirty="0" smtClean="0">
                <a:solidFill>
                  <a:srgbClr val="002060"/>
                </a:solidFill>
              </a:rPr>
              <a:t> PE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Malignancy</a:t>
            </a:r>
          </a:p>
          <a:p>
            <a:r>
              <a:rPr lang="en-US" dirty="0" smtClean="0"/>
              <a:t>Pneumonia</a:t>
            </a:r>
          </a:p>
          <a:p>
            <a:r>
              <a:rPr lang="en-US" dirty="0" smtClean="0"/>
              <a:t>Tuberculosis</a:t>
            </a:r>
          </a:p>
          <a:p>
            <a:r>
              <a:rPr lang="en-US" dirty="0" smtClean="0"/>
              <a:t>Pulmonary embolism</a:t>
            </a:r>
          </a:p>
          <a:p>
            <a:r>
              <a:rPr lang="en-US" dirty="0" smtClean="0"/>
              <a:t>Pancreatic </a:t>
            </a:r>
            <a:r>
              <a:rPr lang="en-US" dirty="0" err="1" smtClean="0"/>
              <a:t>pseudocyst</a:t>
            </a:r>
            <a:endParaRPr lang="en-US" dirty="0" smtClean="0"/>
          </a:p>
          <a:p>
            <a:r>
              <a:rPr lang="en-US" dirty="0" smtClean="0"/>
              <a:t>Intra-abdominal abscess</a:t>
            </a:r>
          </a:p>
          <a:p>
            <a:r>
              <a:rPr lang="en-US" dirty="0" smtClean="0"/>
              <a:t>Pericardial disease</a:t>
            </a:r>
          </a:p>
          <a:p>
            <a:r>
              <a:rPr lang="en-US" dirty="0" smtClean="0"/>
              <a:t>Rheumatoid </a:t>
            </a:r>
            <a:r>
              <a:rPr lang="en-US" dirty="0" err="1" smtClean="0"/>
              <a:t>pleuritis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2060"/>
                </a:solidFill>
              </a:rPr>
              <a:t>Transudative</a:t>
            </a:r>
            <a:r>
              <a:rPr lang="en-US" b="1" dirty="0" smtClean="0">
                <a:solidFill>
                  <a:srgbClr val="002060"/>
                </a:solidFill>
              </a:rPr>
              <a:t> PE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Congestive heart failure (most common)</a:t>
            </a:r>
          </a:p>
          <a:p>
            <a:r>
              <a:rPr lang="en-US" dirty="0" smtClean="0"/>
              <a:t>Cirrhosis of </a:t>
            </a:r>
            <a:r>
              <a:rPr lang="en-US" dirty="0" err="1" smtClean="0"/>
              <a:t>LIver</a:t>
            </a:r>
            <a:endParaRPr lang="en-US" dirty="0" smtClean="0"/>
          </a:p>
          <a:p>
            <a:r>
              <a:rPr lang="en-US" dirty="0" err="1" smtClean="0"/>
              <a:t>Nephrotic</a:t>
            </a:r>
            <a:r>
              <a:rPr lang="en-US" dirty="0" smtClean="0"/>
              <a:t> syndrome</a:t>
            </a:r>
          </a:p>
          <a:p>
            <a:r>
              <a:rPr lang="en-US" dirty="0" err="1" smtClean="0"/>
              <a:t>Hypoproteinemia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410</Words>
  <Application>Microsoft Office PowerPoint</Application>
  <PresentationFormat>On-screen Show (4:3)</PresentationFormat>
  <Paragraphs>88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Definition</vt:lpstr>
      <vt:lpstr>Slide 3</vt:lpstr>
      <vt:lpstr>Slide 4</vt:lpstr>
      <vt:lpstr>Slide 5</vt:lpstr>
      <vt:lpstr>Pathophysiology</vt:lpstr>
      <vt:lpstr>Types</vt:lpstr>
      <vt:lpstr>Exudative PE</vt:lpstr>
      <vt:lpstr>Transudative PE</vt:lpstr>
      <vt:lpstr>Clinical Features</vt:lpstr>
      <vt:lpstr>Investigations</vt:lpstr>
      <vt:lpstr>Pleural fluid analysis</vt:lpstr>
      <vt:lpstr>Slide 13</vt:lpstr>
      <vt:lpstr>Treatment</vt:lpstr>
      <vt:lpstr>Complications</vt:lpstr>
      <vt:lpstr>Pleurisy</vt:lpstr>
      <vt:lpstr>Symptoms</vt:lpstr>
      <vt:lpstr>Causes</vt:lpstr>
      <vt:lpstr>Investigations</vt:lpstr>
      <vt:lpstr>Treatment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Monir</dc:creator>
  <cp:lastModifiedBy>lacrosser pc 1</cp:lastModifiedBy>
  <cp:revision>5</cp:revision>
  <dcterms:created xsi:type="dcterms:W3CDTF">2006-08-16T00:00:00Z</dcterms:created>
  <dcterms:modified xsi:type="dcterms:W3CDTF">2024-02-25T03:09:02Z</dcterms:modified>
</cp:coreProperties>
</file>