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emedicine.medscape.com/article/361242-overvie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85800"/>
            <a:ext cx="8534400" cy="2590800"/>
          </a:xfrm>
        </p:spPr>
        <p:txBody>
          <a:bodyPr>
            <a:norm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</a:rPr>
              <a:t>Respiratory Failure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962400"/>
            <a:ext cx="6019800" cy="1752600"/>
          </a:xfrm>
        </p:spPr>
        <p:txBody>
          <a:bodyPr>
            <a:noAutofit/>
          </a:bodyPr>
          <a:lstStyle/>
          <a:p>
            <a:pPr algn="r"/>
            <a:r>
              <a:rPr lang="en-US" sz="2400" b="1" dirty="0">
                <a:solidFill>
                  <a:srgbClr val="0070C0"/>
                </a:solidFill>
              </a:rPr>
              <a:t>Dr. Md. </a:t>
            </a:r>
            <a:r>
              <a:rPr lang="en-US" sz="2400" b="1" dirty="0" err="1">
                <a:solidFill>
                  <a:srgbClr val="0070C0"/>
                </a:solidFill>
              </a:rPr>
              <a:t>Monir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Hosssain</a:t>
            </a:r>
            <a:endParaRPr lang="en-US" sz="2400" b="1" dirty="0">
              <a:solidFill>
                <a:srgbClr val="0070C0"/>
              </a:solidFill>
            </a:endParaRPr>
          </a:p>
          <a:p>
            <a:pPr algn="r"/>
            <a:r>
              <a:rPr lang="en-US" sz="2400" b="1" smtClean="0">
                <a:solidFill>
                  <a:schemeClr val="tx1"/>
                </a:solidFill>
              </a:rPr>
              <a:t>Associate Professor</a:t>
            </a:r>
          </a:p>
          <a:p>
            <a:pPr algn="r"/>
            <a:r>
              <a:rPr lang="en-US" sz="2400" b="1" smtClean="0">
                <a:solidFill>
                  <a:srgbClr val="00B050"/>
                </a:solidFill>
              </a:rPr>
              <a:t>Department </a:t>
            </a:r>
            <a:r>
              <a:rPr lang="en-US" sz="2400" b="1" dirty="0">
                <a:solidFill>
                  <a:srgbClr val="00B050"/>
                </a:solidFill>
              </a:rPr>
              <a:t>of Medicine</a:t>
            </a:r>
          </a:p>
          <a:p>
            <a:pPr algn="r"/>
            <a:r>
              <a:rPr lang="en-US" sz="2400" b="1" dirty="0">
                <a:solidFill>
                  <a:srgbClr val="00B050"/>
                </a:solidFill>
              </a:rPr>
              <a:t>Shahabuddin Medical </a:t>
            </a:r>
            <a:r>
              <a:rPr lang="en-US" sz="2400" b="1" dirty="0" err="1">
                <a:solidFill>
                  <a:srgbClr val="00B050"/>
                </a:solidFill>
              </a:rPr>
              <a:t>Colllege</a:t>
            </a:r>
            <a:r>
              <a:rPr lang="en-US" sz="2400" b="1" dirty="0">
                <a:solidFill>
                  <a:srgbClr val="00B050"/>
                </a:solidFill>
              </a:rPr>
              <a:t> Hospital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86330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Symptoms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Fatigue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Tachypnea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Exertional</a:t>
            </a:r>
            <a:r>
              <a:rPr lang="en-US" dirty="0" smtClean="0"/>
              <a:t> </a:t>
            </a:r>
            <a:r>
              <a:rPr lang="en-US" dirty="0" err="1" smtClean="0"/>
              <a:t>dyspnea</a:t>
            </a:r>
            <a:r>
              <a:rPr lang="en-US" dirty="0" smtClean="0"/>
              <a:t>,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Cough. 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Signs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Pulmonary hypertension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Right ventricular hypertrophy (RVH)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RV failure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Distended neck veins with prominent </a:t>
            </a:r>
            <a:r>
              <a:rPr lang="en-US" i="1" dirty="0" smtClean="0"/>
              <a:t>a</a:t>
            </a:r>
            <a:r>
              <a:rPr lang="en-US" dirty="0" smtClean="0"/>
              <a:t> or </a:t>
            </a:r>
            <a:r>
              <a:rPr lang="en-US" i="1" dirty="0" smtClean="0"/>
              <a:t>v</a:t>
            </a:r>
            <a:r>
              <a:rPr lang="en-US" dirty="0" smtClean="0"/>
              <a:t> waves, and cyanosis may be seen.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On auscultation of the lungs, wheezes and crackles may be heard as signs of underlying lung disease.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Splitting of the second heart sound with accentuation of the </a:t>
            </a:r>
            <a:r>
              <a:rPr lang="en-US" dirty="0" err="1" smtClean="0"/>
              <a:t>pulmonic</a:t>
            </a:r>
            <a:r>
              <a:rPr lang="en-US" dirty="0" smtClean="0"/>
              <a:t> component can be heard in the early stages.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RVH is characterized by a left </a:t>
            </a:r>
            <a:r>
              <a:rPr lang="en-US" dirty="0" err="1" smtClean="0"/>
              <a:t>parasternal</a:t>
            </a:r>
            <a:r>
              <a:rPr lang="en-US" dirty="0" smtClean="0"/>
              <a:t> or </a:t>
            </a:r>
            <a:r>
              <a:rPr lang="en-US" dirty="0" err="1" smtClean="0"/>
              <a:t>subxiphoid</a:t>
            </a:r>
            <a:r>
              <a:rPr lang="en-US" dirty="0" smtClean="0"/>
              <a:t> heave. </a:t>
            </a:r>
            <a:r>
              <a:rPr lang="en-US" dirty="0" err="1" smtClean="0"/>
              <a:t>Hepatojugular</a:t>
            </a:r>
            <a:r>
              <a:rPr lang="en-US" dirty="0" smtClean="0"/>
              <a:t> reflux and </a:t>
            </a:r>
            <a:r>
              <a:rPr lang="en-US" dirty="0" err="1" smtClean="0"/>
              <a:t>pulsatile</a:t>
            </a:r>
            <a:r>
              <a:rPr lang="en-US" dirty="0" smtClean="0"/>
              <a:t> liver are signs of RV failure with systemic venous congestion.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severe disease, </a:t>
            </a:r>
            <a:r>
              <a:rPr lang="en-US" dirty="0" err="1" smtClean="0"/>
              <a:t>ascites</a:t>
            </a:r>
            <a:r>
              <a:rPr lang="en-US" dirty="0" smtClean="0"/>
              <a:t> can also be present.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Examination of the lower extremities reveals evidence of pitting edema. Edema in </a:t>
            </a:r>
            <a:r>
              <a:rPr lang="en-US" dirty="0" err="1" smtClean="0"/>
              <a:t>cor</a:t>
            </a:r>
            <a:r>
              <a:rPr lang="en-US" dirty="0" smtClean="0"/>
              <a:t> </a:t>
            </a:r>
            <a:r>
              <a:rPr lang="en-US" dirty="0" err="1" smtClean="0"/>
              <a:t>pulmonale</a:t>
            </a:r>
            <a:r>
              <a:rPr lang="en-US" dirty="0" smtClean="0"/>
              <a:t> is strongly associated with </a:t>
            </a:r>
            <a:r>
              <a:rPr lang="en-US" dirty="0" err="1" smtClean="0"/>
              <a:t>hypercapnia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Hematocrit</a:t>
            </a:r>
            <a:r>
              <a:rPr lang="en-US" dirty="0" smtClean="0"/>
              <a:t> for </a:t>
            </a:r>
            <a:r>
              <a:rPr lang="en-US" dirty="0" err="1" smtClean="0"/>
              <a:t>polycythemia</a:t>
            </a:r>
            <a:r>
              <a:rPr lang="en-US" dirty="0" smtClean="0"/>
              <a:t>, which can be a consequence of underlying lung disease but can also increase pulmonary arterial pressure by increasing viscosity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Serum alpha1-antitrypsin, if deficiency is suspected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Antinuclear antibody (ANA) level for collagen vascular disease, and anti-SCL-70 antibodies in scleroderma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Coagulations studies to evaluate </a:t>
            </a:r>
            <a:r>
              <a:rPr lang="en-US" dirty="0" err="1" smtClean="0"/>
              <a:t>hypercoagulability</a:t>
            </a:r>
            <a:r>
              <a:rPr lang="en-US" dirty="0" smtClean="0"/>
              <a:t> states (</a:t>
            </a:r>
            <a:r>
              <a:rPr lang="en-US" dirty="0" err="1" smtClean="0"/>
              <a:t>eg</a:t>
            </a:r>
            <a:r>
              <a:rPr lang="en-US" dirty="0" smtClean="0"/>
              <a:t>, serum levels of proteins S and C, </a:t>
            </a:r>
            <a:r>
              <a:rPr lang="en-US" dirty="0" err="1" smtClean="0"/>
              <a:t>antithrombin</a:t>
            </a:r>
            <a:r>
              <a:rPr lang="en-US" dirty="0" smtClean="0"/>
              <a:t> III, factor V Leyden, </a:t>
            </a:r>
            <a:r>
              <a:rPr lang="en-US" dirty="0" err="1" smtClean="0"/>
              <a:t>anticardiolipin</a:t>
            </a:r>
            <a:r>
              <a:rPr lang="en-US" dirty="0" smtClean="0"/>
              <a:t> antibodies, </a:t>
            </a:r>
            <a:r>
              <a:rPr lang="en-US" dirty="0" err="1" smtClean="0"/>
              <a:t>homocysteine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Management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Diuretic agents</a:t>
            </a:r>
          </a:p>
          <a:p>
            <a:pPr>
              <a:buNone/>
            </a:pPr>
            <a:r>
              <a:rPr lang="en-US" dirty="0" err="1" smtClean="0"/>
              <a:t>Vasodialator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Beta-selective agonist drugs</a:t>
            </a:r>
          </a:p>
          <a:p>
            <a:pPr>
              <a:buNone/>
            </a:pPr>
            <a:r>
              <a:rPr lang="en-US" dirty="0" err="1" smtClean="0"/>
              <a:t>Endothelin</a:t>
            </a:r>
            <a:r>
              <a:rPr lang="en-US" dirty="0" smtClean="0"/>
              <a:t> receptor antagonists</a:t>
            </a:r>
          </a:p>
          <a:p>
            <a:pPr>
              <a:buNone/>
            </a:pPr>
            <a:r>
              <a:rPr lang="en-US" dirty="0" err="1" smtClean="0"/>
              <a:t>Phosphodiesterase</a:t>
            </a:r>
            <a:r>
              <a:rPr lang="en-US" dirty="0" smtClean="0"/>
              <a:t> type 5 (PDE5) inhibitors</a:t>
            </a:r>
          </a:p>
          <a:p>
            <a:pPr>
              <a:buNone/>
            </a:pPr>
            <a:r>
              <a:rPr lang="en-US" dirty="0" err="1" smtClean="0"/>
              <a:t>Thrombolytics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49" y="609600"/>
            <a:ext cx="7658952" cy="558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2759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2895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The </a:t>
            </a:r>
            <a:r>
              <a:rPr lang="en-US" sz="2800" dirty="0"/>
              <a:t>term </a:t>
            </a:r>
            <a:r>
              <a:rPr lang="en-US" sz="2800" b="1" dirty="0" smtClean="0">
                <a:solidFill>
                  <a:srgbClr val="FF0000"/>
                </a:solidFill>
              </a:rPr>
              <a:t>‘Respiratory </a:t>
            </a:r>
            <a:r>
              <a:rPr lang="en-US" sz="2800" b="1" dirty="0">
                <a:solidFill>
                  <a:srgbClr val="FF0000"/>
                </a:solidFill>
              </a:rPr>
              <a:t>F</a:t>
            </a:r>
            <a:r>
              <a:rPr lang="en-US" sz="2800" b="1" dirty="0" smtClean="0">
                <a:solidFill>
                  <a:srgbClr val="FF0000"/>
                </a:solidFill>
              </a:rPr>
              <a:t>ailure</a:t>
            </a:r>
            <a:r>
              <a:rPr lang="en-US" sz="2800" b="1" dirty="0">
                <a:solidFill>
                  <a:srgbClr val="FF0000"/>
                </a:solidFill>
              </a:rPr>
              <a:t>’ </a:t>
            </a:r>
            <a:r>
              <a:rPr lang="en-US" sz="2800" dirty="0"/>
              <a:t>is used </a:t>
            </a:r>
            <a:r>
              <a:rPr lang="en-US" sz="2800" dirty="0" smtClean="0"/>
              <a:t>when pulmonary gas exchange </a:t>
            </a:r>
            <a:r>
              <a:rPr lang="en-US" sz="2800" dirty="0"/>
              <a:t>fails to </a:t>
            </a:r>
            <a:r>
              <a:rPr lang="en-US" sz="2800" dirty="0" smtClean="0"/>
              <a:t>maintain normal arterial </a:t>
            </a:r>
            <a:r>
              <a:rPr lang="en-US" sz="2800" dirty="0"/>
              <a:t>oxygen and </a:t>
            </a:r>
            <a:r>
              <a:rPr lang="en-US" sz="2800" dirty="0" smtClean="0"/>
              <a:t>carbon dioxide levels.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81051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10600" cy="5334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Types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Respiratory Failure is classified </a:t>
            </a:r>
            <a:r>
              <a:rPr lang="en-US" sz="2400" dirty="0"/>
              <a:t>into types I and </a:t>
            </a:r>
            <a:r>
              <a:rPr lang="en-US" sz="2400" dirty="0" smtClean="0"/>
              <a:t>II based on the </a:t>
            </a:r>
            <a:r>
              <a:rPr lang="en-US" sz="2400" dirty="0"/>
              <a:t>absence or presence </a:t>
            </a:r>
            <a:r>
              <a:rPr lang="en-US" sz="2400" dirty="0" smtClean="0"/>
              <a:t>of hypercapnia (raised </a:t>
            </a:r>
            <a:r>
              <a:rPr lang="en-US" sz="2400" i="1" dirty="0"/>
              <a:t>Pa</a:t>
            </a:r>
            <a:r>
              <a:rPr lang="en-US" sz="2400" dirty="0"/>
              <a:t>CO2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B0F0"/>
                </a:solidFill>
              </a:rPr>
              <a:t>Type </a:t>
            </a:r>
            <a:r>
              <a:rPr lang="en-US" sz="2400" b="1" dirty="0">
                <a:solidFill>
                  <a:srgbClr val="00B0F0"/>
                </a:solidFill>
              </a:rPr>
              <a:t>I respiratory </a:t>
            </a:r>
            <a:r>
              <a:rPr lang="en-US" sz="2400" b="1" dirty="0" smtClean="0">
                <a:solidFill>
                  <a:srgbClr val="00B0F0"/>
                </a:solidFill>
              </a:rPr>
              <a:t>failure: </a:t>
            </a:r>
            <a:r>
              <a:rPr lang="en-US" sz="2400" dirty="0" smtClean="0"/>
              <a:t>Arterial hypoxia with </a:t>
            </a:r>
            <a:r>
              <a:rPr lang="en-US" sz="2400" b="1" dirty="0" smtClean="0">
                <a:solidFill>
                  <a:srgbClr val="FF0000"/>
                </a:solidFill>
              </a:rPr>
              <a:t>normocapnia</a:t>
            </a:r>
            <a:endParaRPr lang="en-US" sz="2400" b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B0F0"/>
                </a:solidFill>
              </a:rPr>
              <a:t>Type </a:t>
            </a:r>
            <a:r>
              <a:rPr lang="en-US" sz="2400" b="1" dirty="0">
                <a:solidFill>
                  <a:srgbClr val="00B0F0"/>
                </a:solidFill>
              </a:rPr>
              <a:t>II respiratory </a:t>
            </a:r>
            <a:r>
              <a:rPr lang="en-US" sz="2400" b="1" dirty="0" smtClean="0">
                <a:solidFill>
                  <a:srgbClr val="00B0F0"/>
                </a:solidFill>
              </a:rPr>
              <a:t>failure: </a:t>
            </a:r>
            <a:r>
              <a:rPr lang="en-US" sz="2400" dirty="0" smtClean="0"/>
              <a:t>Arterial </a:t>
            </a:r>
            <a:r>
              <a:rPr lang="en-US" sz="2400" dirty="0"/>
              <a:t>hypoxia with </a:t>
            </a:r>
            <a:r>
              <a:rPr lang="en-US" sz="2400" b="1" dirty="0" smtClean="0">
                <a:solidFill>
                  <a:srgbClr val="FF0000"/>
                </a:solidFill>
              </a:rPr>
              <a:t>hypercapnia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929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0" y="439880"/>
            <a:ext cx="8966269" cy="580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6726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81000"/>
            <a:ext cx="8964426" cy="612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0805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6" y="533400"/>
            <a:ext cx="890361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9948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98722"/>
            <a:ext cx="8153400" cy="2079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2435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64" y="228600"/>
            <a:ext cx="8776527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1721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Cor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Pulmonale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8307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Cor</a:t>
            </a:r>
            <a:r>
              <a:rPr lang="en-US" dirty="0" smtClean="0"/>
              <a:t> </a:t>
            </a:r>
            <a:r>
              <a:rPr lang="en-US" dirty="0" err="1" smtClean="0"/>
              <a:t>pulmonale</a:t>
            </a:r>
            <a:r>
              <a:rPr lang="en-US" dirty="0" smtClean="0"/>
              <a:t> is defined as an alteration in the structure and function of the right ventricle (RV) of the heart caused by a primary disorder of the respiratory system. </a:t>
            </a:r>
            <a:r>
              <a:rPr lang="en-US" dirty="0" smtClean="0">
                <a:hlinkClick r:id="rId2"/>
              </a:rPr>
              <a:t>Pulmonary hypertension</a:t>
            </a:r>
            <a:r>
              <a:rPr lang="en-US" dirty="0" smtClean="0"/>
              <a:t> is often the common link between lung dysfunction and the heart in </a:t>
            </a:r>
            <a:r>
              <a:rPr lang="en-US" dirty="0" err="1" smtClean="0"/>
              <a:t>cor</a:t>
            </a:r>
            <a:r>
              <a:rPr lang="en-US" dirty="0" smtClean="0"/>
              <a:t> </a:t>
            </a:r>
            <a:r>
              <a:rPr lang="en-US" dirty="0" err="1" smtClean="0"/>
              <a:t>pulmonale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327</Words>
  <Application>Microsoft Office PowerPoint</Application>
  <PresentationFormat>On-screen Show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Respiratory Failure</vt:lpstr>
      <vt:lpstr>Slide 2</vt:lpstr>
      <vt:lpstr>Types</vt:lpstr>
      <vt:lpstr>Slide 4</vt:lpstr>
      <vt:lpstr>Slide 5</vt:lpstr>
      <vt:lpstr>Slide 6</vt:lpstr>
      <vt:lpstr>Slide 7</vt:lpstr>
      <vt:lpstr>Slide 8</vt:lpstr>
      <vt:lpstr>Cor Pulmonale</vt:lpstr>
      <vt:lpstr>Symptoms</vt:lpstr>
      <vt:lpstr>Signs</vt:lpstr>
      <vt:lpstr>Slide 12</vt:lpstr>
      <vt:lpstr>Slide 13</vt:lpstr>
      <vt:lpstr>Slide 14</vt:lpstr>
      <vt:lpstr>Management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Respiratory Failure</dc:title>
  <dc:creator>User</dc:creator>
  <cp:lastModifiedBy>lacrosser pc 1</cp:lastModifiedBy>
  <cp:revision>16</cp:revision>
  <dcterms:created xsi:type="dcterms:W3CDTF">2006-08-16T00:00:00Z</dcterms:created>
  <dcterms:modified xsi:type="dcterms:W3CDTF">2024-02-25T03:10:32Z</dcterms:modified>
</cp:coreProperties>
</file>