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1000"/>
            <a:ext cx="8839200" cy="3505200"/>
          </a:xfrm>
        </p:spPr>
        <p:txBody>
          <a:bodyPr>
            <a:normAutofit/>
          </a:bodyPr>
          <a:lstStyle/>
          <a:p>
            <a:r>
              <a:rPr lang="en-US" sz="5300" b="1" dirty="0">
                <a:solidFill>
                  <a:srgbClr val="FF0000"/>
                </a:solidFill>
              </a:rPr>
              <a:t>Systemic </a:t>
            </a:r>
            <a:r>
              <a:rPr lang="en-US" sz="5300" b="1" dirty="0" smtClean="0">
                <a:solidFill>
                  <a:srgbClr val="FF0000"/>
                </a:solidFill>
              </a:rPr>
              <a:t>Lupus Erythematosus</a:t>
            </a:r>
            <a:r>
              <a:rPr lang="en-US" sz="7200" b="1" dirty="0">
                <a:solidFill>
                  <a:srgbClr val="FF0000"/>
                </a:solidFill>
              </a:rPr>
              <a:t/>
            </a:r>
            <a:br>
              <a:rPr lang="en-US" sz="7200" b="1" dirty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&amp; </a:t>
            </a:r>
            <a:r>
              <a:rPr lang="en-US" sz="7200" b="1" dirty="0" smtClean="0">
                <a:solidFill>
                  <a:srgbClr val="FF0000"/>
                </a:solidFill>
              </a:rPr>
              <a:t/>
            </a:r>
            <a:br>
              <a:rPr lang="en-US" sz="7200" b="1" dirty="0" smtClean="0">
                <a:solidFill>
                  <a:srgbClr val="FF0000"/>
                </a:solidFill>
              </a:rPr>
            </a:br>
            <a:r>
              <a:rPr lang="en-US" sz="4800" b="1" dirty="0" smtClean="0">
                <a:solidFill>
                  <a:srgbClr val="FF0000"/>
                </a:solidFill>
              </a:rPr>
              <a:t>Gout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91000"/>
            <a:ext cx="8229600" cy="2209800"/>
          </a:xfrm>
        </p:spPr>
        <p:txBody>
          <a:bodyPr>
            <a:normAutofit lnSpcReduction="10000"/>
          </a:bodyPr>
          <a:lstStyle/>
          <a:p>
            <a:pPr algn="r"/>
            <a:r>
              <a:rPr lang="en-US" b="1" dirty="0">
                <a:solidFill>
                  <a:srgbClr val="0070C0"/>
                </a:solidFill>
                <a:latin typeface="Bell MT" pitchFamily="18" charset="0"/>
              </a:rPr>
              <a:t>Dr. Md. </a:t>
            </a:r>
            <a:r>
              <a:rPr lang="en-US" b="1" dirty="0" err="1">
                <a:solidFill>
                  <a:srgbClr val="0070C0"/>
                </a:solidFill>
                <a:latin typeface="Bell MT" pitchFamily="18" charset="0"/>
              </a:rPr>
              <a:t>Monir</a:t>
            </a:r>
            <a:r>
              <a:rPr lang="en-US" b="1" dirty="0">
                <a:solidFill>
                  <a:srgbClr val="0070C0"/>
                </a:solidFill>
                <a:latin typeface="Bell MT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Bell MT" pitchFamily="18" charset="0"/>
              </a:rPr>
              <a:t>Hosssain</a:t>
            </a:r>
            <a:endParaRPr lang="en-US" b="1" dirty="0">
              <a:solidFill>
                <a:srgbClr val="0070C0"/>
              </a:solidFill>
              <a:latin typeface="Bell MT" pitchFamily="18" charset="0"/>
            </a:endParaRPr>
          </a:p>
          <a:p>
            <a:pPr algn="r"/>
            <a:r>
              <a:rPr lang="en-US" b="1" smtClean="0">
                <a:solidFill>
                  <a:schemeClr val="tx1"/>
                </a:solidFill>
              </a:rPr>
              <a:t>Associate Professor</a:t>
            </a:r>
          </a:p>
          <a:p>
            <a:pPr algn="r"/>
            <a:r>
              <a:rPr lang="en-US" b="1" smtClean="0">
                <a:solidFill>
                  <a:srgbClr val="00B0F0"/>
                </a:solidFill>
                <a:latin typeface="Bell MT" pitchFamily="18" charset="0"/>
              </a:rPr>
              <a:t>Department </a:t>
            </a:r>
            <a:r>
              <a:rPr lang="en-US" b="1" dirty="0">
                <a:solidFill>
                  <a:srgbClr val="00B0F0"/>
                </a:solidFill>
                <a:latin typeface="Bell MT" pitchFamily="18" charset="0"/>
              </a:rPr>
              <a:t>of Medicine</a:t>
            </a:r>
          </a:p>
          <a:p>
            <a:pPr algn="r"/>
            <a:r>
              <a:rPr lang="en-US" sz="2800" b="1" dirty="0">
                <a:solidFill>
                  <a:schemeClr val="tx1"/>
                </a:solidFill>
                <a:latin typeface="Bell MT" pitchFamily="18" charset="0"/>
              </a:rPr>
              <a:t>Shahabuddin Medical </a:t>
            </a:r>
            <a:r>
              <a:rPr lang="en-US" sz="2800" b="1" dirty="0" err="1">
                <a:solidFill>
                  <a:schemeClr val="tx1"/>
                </a:solidFill>
                <a:latin typeface="Bell MT" pitchFamily="18" charset="0"/>
              </a:rPr>
              <a:t>Colllege</a:t>
            </a:r>
            <a:r>
              <a:rPr lang="en-US" sz="2800" b="1" dirty="0">
                <a:solidFill>
                  <a:schemeClr val="tx1"/>
                </a:solidFill>
                <a:latin typeface="Bell MT" pitchFamily="18" charset="0"/>
              </a:rPr>
              <a:t> Hospital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374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86" y="914400"/>
            <a:ext cx="8861759" cy="474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5339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3163"/>
            <a:ext cx="6890657" cy="667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1923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6035"/>
            <a:ext cx="5257799" cy="667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749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</a:rPr>
              <a:t>Clinical Features</a:t>
            </a:r>
            <a:r>
              <a:rPr lang="en-US" sz="27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839200" cy="144347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/>
              <a:t>The classical presentation is with an </a:t>
            </a:r>
            <a:r>
              <a:rPr lang="en-US" sz="2200" b="1" dirty="0" smtClean="0">
                <a:solidFill>
                  <a:srgbClr val="FF0000"/>
                </a:solidFill>
              </a:rPr>
              <a:t>acute </a:t>
            </a:r>
            <a:r>
              <a:rPr lang="en-US" sz="2200" b="1" dirty="0" err="1" smtClean="0">
                <a:solidFill>
                  <a:srgbClr val="FF0000"/>
                </a:solidFill>
              </a:rPr>
              <a:t>monoarthritis</a:t>
            </a:r>
            <a:r>
              <a:rPr lang="en-US" sz="2200" dirty="0"/>
              <a:t>, </a:t>
            </a:r>
            <a:r>
              <a:rPr lang="en-US" sz="2200" dirty="0" smtClean="0"/>
              <a:t>which affects </a:t>
            </a:r>
            <a:r>
              <a:rPr lang="en-US" sz="2200" dirty="0"/>
              <a:t>the </a:t>
            </a:r>
            <a:r>
              <a:rPr lang="en-US" sz="2200" b="1" dirty="0">
                <a:solidFill>
                  <a:srgbClr val="FF0000"/>
                </a:solidFill>
              </a:rPr>
              <a:t>first MTP joint</a:t>
            </a:r>
            <a:r>
              <a:rPr lang="en-US" sz="2200" dirty="0"/>
              <a:t> in over 50% of </a:t>
            </a:r>
            <a:r>
              <a:rPr lang="en-US" sz="2200" dirty="0" smtClean="0"/>
              <a:t>cases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Other common sites are the ankle, </a:t>
            </a:r>
            <a:r>
              <a:rPr lang="en-US" sz="2200" dirty="0" err="1"/>
              <a:t>midfoot</a:t>
            </a:r>
            <a:r>
              <a:rPr lang="en-US" sz="2200" dirty="0"/>
              <a:t>, </a:t>
            </a:r>
            <a:r>
              <a:rPr lang="en-US" sz="2200" dirty="0" smtClean="0"/>
              <a:t>knee, small joints of </a:t>
            </a:r>
            <a:r>
              <a:rPr lang="en-US" sz="2200" dirty="0"/>
              <a:t>hands, wrist and </a:t>
            </a:r>
            <a:r>
              <a:rPr lang="en-US" sz="2200" dirty="0" smtClean="0"/>
              <a:t>elbow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31" y="2057400"/>
            <a:ext cx="4578969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41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229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Clinical Features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181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rapid </a:t>
            </a:r>
            <a:r>
              <a:rPr lang="en-US" sz="2400" b="1" dirty="0">
                <a:solidFill>
                  <a:srgbClr val="FF0000"/>
                </a:solidFill>
              </a:rPr>
              <a:t>onset</a:t>
            </a:r>
            <a:r>
              <a:rPr lang="en-US" sz="2400" dirty="0"/>
              <a:t>, reaching maximum severity in 2–6 hours, and often waking the patient in the early morning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severe pain, often described as the </a:t>
            </a:r>
            <a:r>
              <a:rPr lang="en-US" sz="2400" b="1" dirty="0">
                <a:solidFill>
                  <a:srgbClr val="FF0000"/>
                </a:solidFill>
              </a:rPr>
              <a:t>‘worst pain ever’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extreme tenderness</a:t>
            </a:r>
            <a:r>
              <a:rPr lang="en-US" sz="2400" dirty="0"/>
              <a:t>, such that the patient is unable to wear a sock or to let bedding rest on the joint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marked swelling </a:t>
            </a:r>
            <a:r>
              <a:rPr lang="en-US" sz="2400" dirty="0"/>
              <a:t>with overlying </a:t>
            </a:r>
            <a:r>
              <a:rPr lang="en-US" sz="2400" b="1" dirty="0">
                <a:solidFill>
                  <a:srgbClr val="FF0000"/>
                </a:solidFill>
              </a:rPr>
              <a:t>red, shiny skin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srgbClr val="00B050"/>
                </a:solidFill>
              </a:rPr>
              <a:t>self-limiting over 5–14 days</a:t>
            </a:r>
            <a:r>
              <a:rPr lang="en-US" sz="2400" dirty="0"/>
              <a:t>, with complete resolution</a:t>
            </a:r>
          </a:p>
        </p:txBody>
      </p:sp>
    </p:spTree>
    <p:extLst>
      <p:ext uri="{BB962C8B-B14F-4D97-AF65-F5344CB8AC3E}">
        <p14:creationId xmlns:p14="http://schemas.microsoft.com/office/powerpoint/2010/main" xmlns="" val="818361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Investigations</a:t>
            </a:r>
            <a:r>
              <a:rPr lang="en-US" sz="31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38100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diagnosis of gout can be confirmed by </a:t>
            </a:r>
            <a:r>
              <a:rPr lang="en-US" sz="2400" dirty="0" smtClean="0"/>
              <a:t>the identification of </a:t>
            </a:r>
            <a:r>
              <a:rPr lang="en-US" sz="2400" dirty="0" err="1" smtClean="0"/>
              <a:t>urate</a:t>
            </a:r>
            <a:r>
              <a:rPr lang="en-US" sz="2400" dirty="0" smtClean="0"/>
              <a:t> </a:t>
            </a:r>
            <a:r>
              <a:rPr lang="en-US" sz="2400" dirty="0"/>
              <a:t>crystals in the aspirate </a:t>
            </a:r>
            <a:r>
              <a:rPr lang="en-US" sz="2400" dirty="0" smtClean="0"/>
              <a:t>from a </a:t>
            </a:r>
            <a:r>
              <a:rPr lang="en-US" sz="2400" dirty="0"/>
              <a:t>joint, bursa or </a:t>
            </a:r>
            <a:r>
              <a:rPr lang="en-US" sz="2400" dirty="0" smtClean="0"/>
              <a:t>tophus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X-ray of joint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2584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99" y="1094872"/>
            <a:ext cx="4572001" cy="553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1" y="304800"/>
            <a:ext cx="4419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5515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Management</a:t>
            </a:r>
            <a:r>
              <a:rPr lang="en-US" sz="31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839200" cy="5943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Acute gout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FF0000"/>
                </a:solidFill>
              </a:rPr>
              <a:t>Oral </a:t>
            </a:r>
            <a:r>
              <a:rPr lang="en-US" sz="2200" b="1" dirty="0">
                <a:solidFill>
                  <a:srgbClr val="FF0000"/>
                </a:solidFill>
              </a:rPr>
              <a:t>colchicine </a:t>
            </a:r>
            <a:r>
              <a:rPr lang="en-US" sz="2200" dirty="0"/>
              <a:t>given in doses of 0.5 mg twice or </a:t>
            </a:r>
            <a:r>
              <a:rPr lang="en-US" sz="2200" dirty="0" smtClean="0"/>
              <a:t>3 times </a:t>
            </a:r>
            <a:r>
              <a:rPr lang="en-US" sz="2200" dirty="0"/>
              <a:t>daily </a:t>
            </a:r>
            <a:r>
              <a:rPr lang="en-US" sz="2200" dirty="0" smtClean="0"/>
              <a:t>is the </a:t>
            </a:r>
            <a:r>
              <a:rPr lang="en-US" sz="2200" dirty="0"/>
              <a:t>treatment of first choice in acute </a:t>
            </a:r>
            <a:r>
              <a:rPr lang="en-US" sz="2200" dirty="0" smtClean="0"/>
              <a:t>gout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Oral </a:t>
            </a:r>
            <a:r>
              <a:rPr lang="en-US" sz="2200" dirty="0" smtClean="0"/>
              <a:t>NSAIDs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Oral </a:t>
            </a:r>
            <a:r>
              <a:rPr lang="en-US" sz="2200" dirty="0" smtClean="0"/>
              <a:t>prednisolone</a:t>
            </a:r>
          </a:p>
          <a:p>
            <a:pPr>
              <a:buFont typeface="Wingdings" pitchFamily="2" charset="2"/>
              <a:buChar char="ü"/>
            </a:pPr>
            <a:r>
              <a:rPr lang="en-US" sz="2200" b="1" dirty="0">
                <a:solidFill>
                  <a:srgbClr val="FF0000"/>
                </a:solidFill>
              </a:rPr>
              <a:t>Joint aspiration </a:t>
            </a:r>
            <a:r>
              <a:rPr lang="en-US" sz="2200" dirty="0"/>
              <a:t>can </a:t>
            </a:r>
            <a:r>
              <a:rPr lang="en-US" sz="2200" dirty="0" smtClean="0"/>
              <a:t>give pain </a:t>
            </a:r>
            <a:r>
              <a:rPr lang="en-US" sz="2200" dirty="0"/>
              <a:t>relief, particularly if a large joint is affected, and may </a:t>
            </a:r>
            <a:r>
              <a:rPr lang="en-US" sz="2200" dirty="0" smtClean="0"/>
              <a:t>be combined with </a:t>
            </a:r>
            <a:r>
              <a:rPr lang="en-US" sz="2200" dirty="0"/>
              <a:t>an </a:t>
            </a:r>
            <a:r>
              <a:rPr lang="en-US" sz="2200" b="1" dirty="0">
                <a:solidFill>
                  <a:srgbClr val="FF0000"/>
                </a:solidFill>
              </a:rPr>
              <a:t>intra-articular glucocorticoid injection 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en-US" sz="2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Prophylaxis</a:t>
            </a: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 err="1" smtClean="0"/>
              <a:t>Urate</a:t>
            </a:r>
            <a:r>
              <a:rPr lang="en-US" sz="2200" dirty="0" smtClean="0"/>
              <a:t>-lowering therapy- </a:t>
            </a:r>
            <a:r>
              <a:rPr lang="en-US" sz="2200" b="1" dirty="0" smtClean="0">
                <a:solidFill>
                  <a:srgbClr val="FF0000"/>
                </a:solidFill>
              </a:rPr>
              <a:t>Allopurinol </a:t>
            </a:r>
            <a:r>
              <a:rPr lang="en-US" sz="2200" dirty="0"/>
              <a:t>is the drug of first </a:t>
            </a:r>
            <a:r>
              <a:rPr lang="en-US" sz="2200" dirty="0" smtClean="0"/>
              <a:t>choice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8458200" cy="213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9788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odern Thank You Slide For PowerPoint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7030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6080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Systemic </a:t>
            </a:r>
            <a:r>
              <a:rPr lang="en-US" sz="2800" b="1" dirty="0" smtClean="0">
                <a:solidFill>
                  <a:srgbClr val="0070C0"/>
                </a:solidFill>
              </a:rPr>
              <a:t>Lupus </a:t>
            </a:r>
            <a:r>
              <a:rPr lang="en-US" sz="2800" b="1" dirty="0">
                <a:solidFill>
                  <a:srgbClr val="0070C0"/>
                </a:solidFill>
              </a:rPr>
              <a:t>E</a:t>
            </a:r>
            <a:r>
              <a:rPr lang="en-US" sz="2800" b="1" dirty="0" smtClean="0">
                <a:solidFill>
                  <a:srgbClr val="0070C0"/>
                </a:solidFill>
              </a:rPr>
              <a:t>rythematosus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891540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Systemic lupus </a:t>
            </a:r>
            <a:r>
              <a:rPr lang="en-US" sz="2400" dirty="0" err="1"/>
              <a:t>erythematosus</a:t>
            </a:r>
            <a:r>
              <a:rPr lang="en-US" sz="2400" dirty="0"/>
              <a:t> (SLE, ‘lupus’) </a:t>
            </a:r>
            <a:r>
              <a:rPr lang="en-US" sz="2400" dirty="0" smtClean="0"/>
              <a:t>is a </a:t>
            </a:r>
            <a:r>
              <a:rPr lang="en-US" sz="2400" dirty="0"/>
              <a:t>rare </a:t>
            </a:r>
            <a:r>
              <a:rPr lang="en-US" sz="2400" dirty="0" smtClean="0"/>
              <a:t>disease with a prevalence </a:t>
            </a:r>
            <a:r>
              <a:rPr lang="en-US" sz="2400" dirty="0"/>
              <a:t>that </a:t>
            </a:r>
            <a:r>
              <a:rPr lang="en-US" sz="2400" dirty="0" smtClean="0"/>
              <a:t>ranges from </a:t>
            </a:r>
            <a:r>
              <a:rPr lang="en-US" sz="2400" dirty="0"/>
              <a:t>about 0.03% in </a:t>
            </a:r>
            <a:r>
              <a:rPr lang="en-US" sz="2400" dirty="0" smtClean="0"/>
              <a:t>Caucasians to </a:t>
            </a:r>
            <a:r>
              <a:rPr lang="en-US" sz="2400" dirty="0"/>
              <a:t>0.2% in </a:t>
            </a:r>
            <a:r>
              <a:rPr lang="en-US" sz="2400" dirty="0" smtClean="0"/>
              <a:t>Afro </a:t>
            </a:r>
            <a:r>
              <a:rPr lang="en-US" sz="2400" dirty="0" err="1" smtClean="0"/>
              <a:t>Caribbeans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90% of affected patients </a:t>
            </a:r>
            <a:r>
              <a:rPr lang="en-US" sz="2400" b="1" dirty="0" smtClean="0">
                <a:solidFill>
                  <a:srgbClr val="FF0000"/>
                </a:solidFill>
              </a:rPr>
              <a:t>are female</a:t>
            </a:r>
            <a:r>
              <a:rPr lang="en-US" sz="2400" dirty="0" smtClean="0"/>
              <a:t> </a:t>
            </a:r>
            <a:r>
              <a:rPr lang="en-US" sz="2400" dirty="0"/>
              <a:t>and the peak age at onset is between </a:t>
            </a:r>
            <a:r>
              <a:rPr lang="en-US" sz="2400" b="1" dirty="0">
                <a:solidFill>
                  <a:srgbClr val="00B050"/>
                </a:solidFill>
              </a:rPr>
              <a:t>20 and 30 </a:t>
            </a:r>
            <a:r>
              <a:rPr lang="en-US" sz="2400" b="1" dirty="0" smtClean="0">
                <a:solidFill>
                  <a:srgbClr val="00B050"/>
                </a:solidFill>
              </a:rPr>
              <a:t>years</a:t>
            </a:r>
            <a:endParaRPr lang="en-US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There is a higher </a:t>
            </a:r>
            <a:r>
              <a:rPr lang="en-US" sz="2400" dirty="0" smtClean="0"/>
              <a:t>concordance in </a:t>
            </a:r>
            <a:r>
              <a:rPr lang="en-US" sz="2400" b="1" dirty="0">
                <a:solidFill>
                  <a:srgbClr val="FF0000"/>
                </a:solidFill>
              </a:rPr>
              <a:t>monozygotic twins</a:t>
            </a:r>
            <a:r>
              <a:rPr lang="en-US" sz="2400" dirty="0"/>
              <a:t> and the disease is </a:t>
            </a:r>
            <a:r>
              <a:rPr lang="en-US" sz="2400" dirty="0" smtClean="0"/>
              <a:t>strongly associated with </a:t>
            </a:r>
            <a:r>
              <a:rPr lang="en-US" sz="2400" b="1" dirty="0" smtClean="0">
                <a:solidFill>
                  <a:srgbClr val="00B050"/>
                </a:solidFill>
              </a:rPr>
              <a:t>polymorphic </a:t>
            </a:r>
            <a:r>
              <a:rPr lang="en-US" sz="2400" b="1" dirty="0">
                <a:solidFill>
                  <a:srgbClr val="00B050"/>
                </a:solidFill>
              </a:rPr>
              <a:t>variants at the HLA </a:t>
            </a:r>
            <a:r>
              <a:rPr lang="en-US" sz="2400" b="1" dirty="0" smtClean="0">
                <a:solidFill>
                  <a:srgbClr val="00B050"/>
                </a:solidFill>
              </a:rPr>
              <a:t>locus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</a:rPr>
              <a:t>utoantibody </a:t>
            </a:r>
            <a:r>
              <a:rPr lang="en-US" sz="2400" b="1" dirty="0">
                <a:solidFill>
                  <a:srgbClr val="FF0000"/>
                </a:solidFill>
              </a:rPr>
              <a:t>production and immune complex </a:t>
            </a:r>
            <a:r>
              <a:rPr lang="en-US" sz="2400" b="1" dirty="0" smtClean="0">
                <a:solidFill>
                  <a:srgbClr val="FF0000"/>
                </a:solidFill>
              </a:rPr>
              <a:t>formation </a:t>
            </a:r>
            <a:r>
              <a:rPr lang="en-US" sz="2400" dirty="0" smtClean="0"/>
              <a:t>are </a:t>
            </a:r>
            <a:r>
              <a:rPr lang="en-US" sz="2400" dirty="0"/>
              <a:t>thought to </a:t>
            </a:r>
            <a:r>
              <a:rPr lang="en-US" sz="2400" dirty="0" smtClean="0"/>
              <a:t>be important </a:t>
            </a:r>
            <a:r>
              <a:rPr lang="en-US" sz="2400" dirty="0"/>
              <a:t>mechanisms of tissue damage </a:t>
            </a:r>
            <a:r>
              <a:rPr lang="en-US" sz="2400" dirty="0" smtClean="0"/>
              <a:t>in active </a:t>
            </a:r>
            <a:r>
              <a:rPr lang="en-US" sz="2400" dirty="0"/>
              <a:t>SLE, leading to </a:t>
            </a:r>
            <a:r>
              <a:rPr lang="en-US" sz="2400" b="1" dirty="0" err="1">
                <a:solidFill>
                  <a:srgbClr val="FF0000"/>
                </a:solidFill>
              </a:rPr>
              <a:t>vasculitis</a:t>
            </a:r>
            <a:r>
              <a:rPr lang="en-US" sz="2400" b="1" dirty="0">
                <a:solidFill>
                  <a:srgbClr val="FF0000"/>
                </a:solidFill>
              </a:rPr>
              <a:t> and organ </a:t>
            </a:r>
            <a:r>
              <a:rPr lang="en-US" sz="2400" b="1" dirty="0" smtClean="0">
                <a:solidFill>
                  <a:srgbClr val="FF0000"/>
                </a:solidFill>
              </a:rPr>
              <a:t>damage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835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534400" cy="609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Clinical </a:t>
            </a:r>
            <a:r>
              <a:rPr lang="en-US" sz="2800" b="1" dirty="0">
                <a:solidFill>
                  <a:srgbClr val="0070C0"/>
                </a:solidFill>
              </a:rPr>
              <a:t>F</a:t>
            </a:r>
            <a:r>
              <a:rPr lang="en-US" sz="2800" b="1" dirty="0" smtClean="0">
                <a:solidFill>
                  <a:srgbClr val="0070C0"/>
                </a:solidFill>
              </a:rPr>
              <a:t>eatures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</a:rPr>
              <a:t/>
            </a:r>
            <a:br>
              <a:rPr lang="en-US" sz="2800" dirty="0">
                <a:solidFill>
                  <a:srgbClr val="0070C0"/>
                </a:solidFill>
              </a:rPr>
            </a:b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6388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sz="2200" dirty="0"/>
              <a:t>F</a:t>
            </a:r>
            <a:r>
              <a:rPr lang="en-US" sz="2200" dirty="0" smtClean="0"/>
              <a:t>ever</a:t>
            </a:r>
            <a:r>
              <a:rPr lang="en-US" sz="2200" dirty="0"/>
              <a:t>, </a:t>
            </a:r>
            <a:r>
              <a:rPr lang="en-US" sz="2200" dirty="0" smtClean="0"/>
              <a:t>fatigue, weight </a:t>
            </a:r>
            <a:r>
              <a:rPr lang="en-US" sz="2200" dirty="0"/>
              <a:t>loss and </a:t>
            </a:r>
            <a:r>
              <a:rPr lang="en-US" sz="2200" dirty="0" smtClean="0"/>
              <a:t>mild lymphadenopathy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Arthritis 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>
                <a:solidFill>
                  <a:srgbClr val="FF0000"/>
                </a:solidFill>
              </a:rPr>
              <a:t>Raynaud’s </a:t>
            </a:r>
            <a:r>
              <a:rPr lang="en-US" sz="2200" dirty="0" smtClean="0">
                <a:solidFill>
                  <a:srgbClr val="FF0000"/>
                </a:solidFill>
              </a:rPr>
              <a:t>phenomenon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438400"/>
            <a:ext cx="6019800" cy="40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97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4770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Skin</a:t>
            </a:r>
          </a:p>
          <a:p>
            <a:pPr marL="0" indent="0">
              <a:buNone/>
            </a:pPr>
            <a:r>
              <a:rPr lang="en-US" sz="2100" dirty="0"/>
              <a:t>The skin is commonly involved in SLE, and many </a:t>
            </a:r>
            <a:r>
              <a:rPr lang="en-US" sz="2100" dirty="0" smtClean="0"/>
              <a:t>SLE skin eruptions </a:t>
            </a:r>
            <a:r>
              <a:rPr lang="en-US" sz="2100" dirty="0"/>
              <a:t>are precipitated by exposure </a:t>
            </a:r>
            <a:r>
              <a:rPr lang="en-US" sz="2100" dirty="0" smtClean="0"/>
              <a:t>to ultraviolet light</a:t>
            </a:r>
          </a:p>
          <a:p>
            <a:pPr>
              <a:buFont typeface="Wingdings" pitchFamily="2" charset="2"/>
              <a:buChar char="ü"/>
            </a:pPr>
            <a:r>
              <a:rPr lang="en-US" sz="2100" dirty="0"/>
              <a:t>The classic facial rash (up to 20% of patients</a:t>
            </a:r>
            <a:r>
              <a:rPr lang="en-US" sz="2100" dirty="0" smtClean="0"/>
              <a:t>)- </a:t>
            </a:r>
            <a:r>
              <a:rPr lang="en-US" sz="2100" b="1" dirty="0" smtClean="0">
                <a:solidFill>
                  <a:srgbClr val="FF0000"/>
                </a:solidFill>
              </a:rPr>
              <a:t>erythematous, raised and </a:t>
            </a:r>
            <a:r>
              <a:rPr lang="en-US" sz="2100" b="1" dirty="0">
                <a:solidFill>
                  <a:srgbClr val="FF0000"/>
                </a:solidFill>
              </a:rPr>
              <a:t>painful or itchy, and occurs </a:t>
            </a:r>
            <a:r>
              <a:rPr lang="en-US" sz="2100" b="1" dirty="0" smtClean="0">
                <a:solidFill>
                  <a:srgbClr val="FF0000"/>
                </a:solidFill>
              </a:rPr>
              <a:t>over the </a:t>
            </a:r>
            <a:r>
              <a:rPr lang="en-US" sz="2100" b="1" dirty="0">
                <a:solidFill>
                  <a:srgbClr val="FF0000"/>
                </a:solidFill>
              </a:rPr>
              <a:t>cheeks with sparing of </a:t>
            </a:r>
            <a:r>
              <a:rPr lang="en-US" sz="2100" b="1" dirty="0" smtClean="0">
                <a:solidFill>
                  <a:srgbClr val="FF0000"/>
                </a:solidFill>
              </a:rPr>
              <a:t>the </a:t>
            </a:r>
            <a:r>
              <a:rPr lang="en-US" sz="2100" b="1" dirty="0" err="1" smtClean="0">
                <a:solidFill>
                  <a:srgbClr val="FF0000"/>
                </a:solidFill>
              </a:rPr>
              <a:t>naso</a:t>
            </a:r>
            <a:r>
              <a:rPr lang="en-US" sz="2100" b="1" dirty="0" smtClean="0">
                <a:solidFill>
                  <a:srgbClr val="FF0000"/>
                </a:solidFill>
              </a:rPr>
              <a:t>-labial folds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100" dirty="0"/>
              <a:t>D</a:t>
            </a:r>
            <a:r>
              <a:rPr lang="en-US" sz="2100" dirty="0" smtClean="0"/>
              <a:t>iscoid rash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100" dirty="0"/>
              <a:t>Diffuse, usually non-scarring </a:t>
            </a:r>
            <a:r>
              <a:rPr lang="en-US" sz="2100" dirty="0" smtClean="0"/>
              <a:t>alopecia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100" dirty="0"/>
              <a:t>Urticarial </a:t>
            </a:r>
            <a:r>
              <a:rPr lang="en-US" sz="2100" dirty="0" smtClean="0"/>
              <a:t>eruptions</a:t>
            </a:r>
            <a:endParaRPr lang="en-US" sz="21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100" dirty="0" err="1"/>
              <a:t>Livedo</a:t>
            </a:r>
            <a:r>
              <a:rPr lang="en-US" sz="2100" dirty="0"/>
              <a:t> </a:t>
            </a:r>
            <a:r>
              <a:rPr lang="en-US" sz="2100" dirty="0" err="1" smtClean="0"/>
              <a:t>reticularis</a:t>
            </a:r>
            <a:endParaRPr lang="en-US" sz="2100" dirty="0"/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426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7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553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00B0F0"/>
                </a:solidFill>
              </a:rPr>
              <a:t>Kidney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dirty="0" smtClean="0"/>
              <a:t>Heavy </a:t>
            </a:r>
            <a:r>
              <a:rPr lang="en-US" sz="2400" dirty="0" err="1" smtClean="0"/>
              <a:t>haematuria</a:t>
            </a:r>
            <a:r>
              <a:rPr lang="en-US" sz="2400" dirty="0" smtClean="0"/>
              <a:t>, proteinuria and casts on urine microscopy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b="1" u="sng" dirty="0" smtClean="0">
                <a:solidFill>
                  <a:srgbClr val="00B0F0"/>
                </a:solidFill>
              </a:rPr>
              <a:t>Cardiovascular 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Pericarditis </a:t>
            </a:r>
            <a:br>
              <a:rPr lang="en-US" sz="2400" dirty="0"/>
            </a:br>
            <a:r>
              <a:rPr lang="en-US" sz="2400" dirty="0" smtClean="0"/>
              <a:t>Risk </a:t>
            </a:r>
            <a:r>
              <a:rPr lang="en-US" sz="2400" dirty="0"/>
              <a:t>of atherosclerosis is greatly increased, as is the risk of stroke and myocardial </a:t>
            </a:r>
            <a:r>
              <a:rPr lang="en-US" sz="2400" dirty="0" smtClean="0"/>
              <a:t>infarction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b="1" u="sng" dirty="0" smtClean="0">
                <a:solidFill>
                  <a:srgbClr val="00B0F0"/>
                </a:solidFill>
              </a:rPr>
              <a:t>Lung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P</a:t>
            </a:r>
            <a:r>
              <a:rPr lang="en-US" sz="2400" dirty="0" smtClean="0"/>
              <a:t>leural effusion</a:t>
            </a:r>
          </a:p>
          <a:p>
            <a:pPr marL="0" indent="0">
              <a:buNone/>
            </a:pPr>
            <a:r>
              <a:rPr lang="en-US" sz="2400" b="1" u="sng" dirty="0" smtClean="0">
                <a:solidFill>
                  <a:srgbClr val="00B0F0"/>
                </a:solidFill>
              </a:rPr>
              <a:t>Neurological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dirty="0" smtClean="0"/>
              <a:t>Cerebral lupus- visual hallucinations</a:t>
            </a:r>
            <a:r>
              <a:rPr lang="en-US" sz="2400" dirty="0"/>
              <a:t>, chorea, organic psychosis, transverse </a:t>
            </a:r>
            <a:r>
              <a:rPr lang="en-US" sz="2400" dirty="0" smtClean="0"/>
              <a:t>myelitis and </a:t>
            </a:r>
            <a:r>
              <a:rPr lang="en-US" sz="2400" dirty="0"/>
              <a:t>lymphocytic </a:t>
            </a:r>
            <a:r>
              <a:rPr lang="en-US" sz="2400" dirty="0" smtClean="0"/>
              <a:t>meningitis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b="1" u="sng" dirty="0" err="1" smtClean="0">
                <a:solidFill>
                  <a:srgbClr val="00B0F0"/>
                </a:solidFill>
              </a:rPr>
              <a:t>Haematological</a:t>
            </a:r>
            <a:endParaRPr lang="en-US" sz="2400" b="1" u="sng" dirty="0" smtClean="0">
              <a:solidFill>
                <a:srgbClr val="00B0F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400" dirty="0"/>
              <a:t>Neutropenia, </a:t>
            </a:r>
            <a:r>
              <a:rPr lang="en-US" sz="2400" dirty="0" err="1"/>
              <a:t>lymphopenia</a:t>
            </a:r>
            <a:r>
              <a:rPr lang="en-US" sz="2400" dirty="0"/>
              <a:t>, thrombocytopenia </a:t>
            </a:r>
            <a:r>
              <a:rPr lang="en-US" sz="2400" dirty="0" smtClean="0"/>
              <a:t>and </a:t>
            </a:r>
            <a:r>
              <a:rPr lang="en-US" sz="2400" dirty="0" err="1" smtClean="0"/>
              <a:t>haemolytic</a:t>
            </a:r>
            <a:r>
              <a:rPr lang="en-US" sz="2400" dirty="0" smtClean="0"/>
              <a:t> </a:t>
            </a:r>
            <a:r>
              <a:rPr lang="en-US" sz="2400" dirty="0" err="1" smtClean="0"/>
              <a:t>anaemia</a:t>
            </a:r>
            <a:r>
              <a:rPr lang="en-US" sz="2400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7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1" y="0"/>
            <a:ext cx="5410200" cy="678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1052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Management</a:t>
            </a:r>
            <a:r>
              <a:rPr lang="en-US" sz="28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0070C0"/>
                </a:solidFill>
              </a:rPr>
              <a:t>Mild to moderate disease 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400" b="1" dirty="0" smtClean="0"/>
              <a:t>NSAIDs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err="1" smtClean="0"/>
              <a:t>Hydroxychloroquine</a:t>
            </a:r>
            <a:endParaRPr lang="en-US" sz="2400" b="1" dirty="0" smtClean="0"/>
          </a:p>
          <a:p>
            <a:pPr>
              <a:buFont typeface="Wingdings" pitchFamily="2" charset="2"/>
              <a:buChar char="ü"/>
            </a:pPr>
            <a:r>
              <a:rPr lang="en-US" sz="2400" b="1" dirty="0" err="1" smtClean="0"/>
              <a:t>Immunosuppressants</a:t>
            </a:r>
            <a:endParaRPr lang="en-US" sz="2400" b="1" dirty="0"/>
          </a:p>
          <a:p>
            <a:pPr lvl="3"/>
            <a:r>
              <a:rPr lang="en-US" sz="2400" dirty="0" smtClean="0"/>
              <a:t>Glucocorticoids</a:t>
            </a:r>
          </a:p>
          <a:p>
            <a:pPr lvl="3"/>
            <a:r>
              <a:rPr lang="en-US" sz="2400" dirty="0" smtClean="0"/>
              <a:t>Methotrexate</a:t>
            </a:r>
          </a:p>
          <a:p>
            <a:pPr lvl="3"/>
            <a:r>
              <a:rPr lang="en-US" sz="2400" dirty="0"/>
              <a:t>A</a:t>
            </a:r>
            <a:r>
              <a:rPr lang="en-US" sz="2400" dirty="0" smtClean="0"/>
              <a:t>zathioprine </a:t>
            </a:r>
            <a:endParaRPr lang="en-US" sz="2400" dirty="0"/>
          </a:p>
          <a:p>
            <a:pPr lvl="3"/>
            <a:r>
              <a:rPr lang="en-US" sz="2400" dirty="0" err="1"/>
              <a:t>M</a:t>
            </a:r>
            <a:r>
              <a:rPr lang="en-US" sz="2400" dirty="0" err="1" smtClean="0"/>
              <a:t>ycophenolate</a:t>
            </a:r>
            <a:r>
              <a:rPr lang="en-US" sz="2400" dirty="0" smtClean="0"/>
              <a:t> </a:t>
            </a:r>
            <a:r>
              <a:rPr lang="en-US" sz="2400" dirty="0" err="1"/>
              <a:t>M</a:t>
            </a:r>
            <a:r>
              <a:rPr lang="en-US" sz="2400" dirty="0" err="1" smtClean="0"/>
              <a:t>ofetil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smtClean="0"/>
              <a:t>MMF)</a:t>
            </a:r>
          </a:p>
          <a:p>
            <a:pPr marL="1371600" lvl="3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2732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868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002060"/>
                </a:solidFill>
              </a:rPr>
              <a:t>Severe </a:t>
            </a:r>
            <a:r>
              <a:rPr lang="en-US" sz="2800" b="1" u="sng" dirty="0">
                <a:solidFill>
                  <a:srgbClr val="002060"/>
                </a:solidFill>
              </a:rPr>
              <a:t>and life-threatening </a:t>
            </a:r>
            <a:r>
              <a:rPr lang="en-US" sz="2800" b="1" u="sng" dirty="0" smtClean="0">
                <a:solidFill>
                  <a:srgbClr val="002060"/>
                </a:solidFill>
              </a:rPr>
              <a:t>disease</a:t>
            </a:r>
          </a:p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400" dirty="0"/>
              <a:t>High-dose glucocorticoids and </a:t>
            </a:r>
            <a:r>
              <a:rPr lang="en-US" sz="2400" dirty="0" err="1"/>
              <a:t>immunosuppressants</a:t>
            </a:r>
            <a:r>
              <a:rPr lang="en-US" sz="2400" dirty="0"/>
              <a:t> </a:t>
            </a:r>
            <a:r>
              <a:rPr lang="en-US" sz="2400" dirty="0" smtClean="0"/>
              <a:t>are required </a:t>
            </a:r>
            <a:r>
              <a:rPr lang="en-US" sz="2400" dirty="0"/>
              <a:t>for </a:t>
            </a:r>
            <a:r>
              <a:rPr lang="en-US" sz="2400" dirty="0" smtClean="0"/>
              <a:t>the treatment </a:t>
            </a:r>
            <a:r>
              <a:rPr lang="en-US" sz="2400" dirty="0"/>
              <a:t>of renal, CNS and cardiac </a:t>
            </a:r>
            <a:r>
              <a:rPr lang="en-US" sz="2400" dirty="0" smtClean="0"/>
              <a:t>involvement.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 </a:t>
            </a:r>
            <a:r>
              <a:rPr lang="en-US" sz="2400" dirty="0"/>
              <a:t>commonly used regimen is </a:t>
            </a:r>
            <a:r>
              <a:rPr lang="en-US" sz="2400" b="1" dirty="0" smtClean="0">
                <a:solidFill>
                  <a:srgbClr val="FF0000"/>
                </a:solidFill>
              </a:rPr>
              <a:t>pulsed methylprednisolone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(10 </a:t>
            </a:r>
            <a:r>
              <a:rPr lang="en-US" sz="2400" dirty="0"/>
              <a:t>mg/kg IV) </a:t>
            </a:r>
            <a:r>
              <a:rPr lang="en-US" sz="2400" dirty="0" smtClean="0"/>
              <a:t>plus </a:t>
            </a:r>
            <a:r>
              <a:rPr lang="en-US" sz="2400" b="1" dirty="0" smtClean="0">
                <a:solidFill>
                  <a:srgbClr val="FF0000"/>
                </a:solidFill>
              </a:rPr>
              <a:t>cyclophosphamide</a:t>
            </a:r>
            <a:r>
              <a:rPr lang="en-US" sz="2400" dirty="0" smtClean="0"/>
              <a:t> </a:t>
            </a:r>
            <a:r>
              <a:rPr lang="en-US" sz="2400" dirty="0"/>
              <a:t>(15 mg/kg IV), </a:t>
            </a:r>
            <a:r>
              <a:rPr lang="en-US" sz="2400" dirty="0" smtClean="0"/>
              <a:t>repeated at </a:t>
            </a:r>
            <a:r>
              <a:rPr lang="en-US" sz="2400" dirty="0"/>
              <a:t>2–3-weekly intervals for six </a:t>
            </a:r>
            <a:r>
              <a:rPr lang="en-US" sz="2400" dirty="0" smtClean="0"/>
              <a:t>cycles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56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>
                <a:solidFill>
                  <a:srgbClr val="0070C0"/>
                </a:solidFill>
              </a:rPr>
              <a:t>Gout</a:t>
            </a:r>
            <a:r>
              <a:rPr lang="en-US" sz="31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334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/>
              <a:t>Gout is the most common inflammatory arthritis in men and </a:t>
            </a:r>
            <a:r>
              <a:rPr lang="en-US" sz="2400" dirty="0" smtClean="0"/>
              <a:t>in older women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It </a:t>
            </a:r>
            <a:r>
              <a:rPr lang="en-US" sz="2400" dirty="0"/>
              <a:t>is caused by deposition of </a:t>
            </a:r>
            <a:r>
              <a:rPr lang="en-US" sz="2400" b="1" dirty="0">
                <a:solidFill>
                  <a:srgbClr val="FF0000"/>
                </a:solidFill>
              </a:rPr>
              <a:t>monosodium </a:t>
            </a:r>
            <a:r>
              <a:rPr lang="en-US" sz="2400" b="1" dirty="0" err="1" smtClean="0">
                <a:solidFill>
                  <a:srgbClr val="FF0000"/>
                </a:solidFill>
              </a:rPr>
              <a:t>urate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monohydrate </a:t>
            </a:r>
            <a:r>
              <a:rPr lang="en-US" sz="2400" b="1" dirty="0">
                <a:solidFill>
                  <a:srgbClr val="FF0000"/>
                </a:solidFill>
              </a:rPr>
              <a:t>crystals </a:t>
            </a:r>
            <a:r>
              <a:rPr lang="en-US" sz="2400" dirty="0"/>
              <a:t>in and around synovial joints </a:t>
            </a:r>
            <a:endParaRPr lang="en-US" sz="2400" dirty="0" smtClean="0"/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5 </a:t>
            </a:r>
            <a:r>
              <a:rPr lang="en-US" sz="2400" dirty="0"/>
              <a:t>: 1 male preponderance </a:t>
            </a:r>
            <a:endParaRPr lang="en-US" sz="2400" dirty="0" smtClean="0"/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Gout </a:t>
            </a:r>
            <a:r>
              <a:rPr lang="en-US" sz="2400" dirty="0"/>
              <a:t>has become </a:t>
            </a:r>
            <a:r>
              <a:rPr lang="en-US" sz="2400" dirty="0" smtClean="0"/>
              <a:t>progressively more </a:t>
            </a:r>
            <a:r>
              <a:rPr lang="en-US" sz="2400" dirty="0"/>
              <a:t>common over recent years in </a:t>
            </a:r>
            <a:r>
              <a:rPr lang="en-US" sz="2400" dirty="0" smtClean="0"/>
              <a:t>due to the </a:t>
            </a:r>
            <a:r>
              <a:rPr lang="en-US" sz="2400" dirty="0"/>
              <a:t>increased prevalence of </a:t>
            </a:r>
            <a:r>
              <a:rPr lang="en-US" sz="2400" b="1" dirty="0">
                <a:solidFill>
                  <a:srgbClr val="FF0000"/>
                </a:solidFill>
              </a:rPr>
              <a:t>obesity and metabolic </a:t>
            </a:r>
            <a:r>
              <a:rPr lang="en-US" sz="2400" b="1" dirty="0" smtClean="0">
                <a:solidFill>
                  <a:srgbClr val="FF0000"/>
                </a:solidFill>
              </a:rPr>
              <a:t>syndrome</a:t>
            </a:r>
          </a:p>
        </p:txBody>
      </p:sp>
    </p:spTree>
    <p:extLst>
      <p:ext uri="{BB962C8B-B14F-4D97-AF65-F5344CB8AC3E}">
        <p14:creationId xmlns:p14="http://schemas.microsoft.com/office/powerpoint/2010/main" xmlns="" val="419507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516</Words>
  <Application>Microsoft Office PowerPoint</Application>
  <PresentationFormat>On-screen Show (4:3)</PresentationFormat>
  <Paragraphs>81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Systemic Lupus Erythematosus &amp;  Gout</vt:lpstr>
      <vt:lpstr>Systemic Lupus Erythematosus </vt:lpstr>
      <vt:lpstr> Clinical Features  </vt:lpstr>
      <vt:lpstr>Slide 4</vt:lpstr>
      <vt:lpstr>Slide 5</vt:lpstr>
      <vt:lpstr>Slide 6</vt:lpstr>
      <vt:lpstr>Management </vt:lpstr>
      <vt:lpstr>Slide 8</vt:lpstr>
      <vt:lpstr> Gout  </vt:lpstr>
      <vt:lpstr>Slide 10</vt:lpstr>
      <vt:lpstr>Slide 11</vt:lpstr>
      <vt:lpstr>Slide 12</vt:lpstr>
      <vt:lpstr> Clinical Features  </vt:lpstr>
      <vt:lpstr>Clinical Features</vt:lpstr>
      <vt:lpstr> Investigations  </vt:lpstr>
      <vt:lpstr>Slide 16</vt:lpstr>
      <vt:lpstr> Management  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lacrosser pc 1</cp:lastModifiedBy>
  <cp:revision>35</cp:revision>
  <dcterms:created xsi:type="dcterms:W3CDTF">2006-08-16T00:00:00Z</dcterms:created>
  <dcterms:modified xsi:type="dcterms:W3CDTF">2024-02-25T03:11:00Z</dcterms:modified>
</cp:coreProperties>
</file>