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313" r:id="rId3"/>
    <p:sldId id="267" r:id="rId4"/>
    <p:sldId id="268" r:id="rId5"/>
    <p:sldId id="269" r:id="rId6"/>
    <p:sldId id="270" r:id="rId7"/>
    <p:sldId id="271" r:id="rId8"/>
    <p:sldId id="272" r:id="rId9"/>
    <p:sldId id="306" r:id="rId10"/>
    <p:sldId id="273" r:id="rId11"/>
    <p:sldId id="274" r:id="rId12"/>
    <p:sldId id="276" r:id="rId13"/>
    <p:sldId id="307" r:id="rId14"/>
    <p:sldId id="278" r:id="rId15"/>
    <p:sldId id="301" r:id="rId16"/>
    <p:sldId id="302" r:id="rId17"/>
    <p:sldId id="280" r:id="rId18"/>
    <p:sldId id="282" r:id="rId19"/>
    <p:sldId id="308" r:id="rId20"/>
    <p:sldId id="284" r:id="rId21"/>
    <p:sldId id="286" r:id="rId22"/>
    <p:sldId id="309" r:id="rId23"/>
    <p:sldId id="288" r:id="rId24"/>
    <p:sldId id="310" r:id="rId25"/>
    <p:sldId id="290" r:id="rId26"/>
    <p:sldId id="311" r:id="rId27"/>
    <p:sldId id="291" r:id="rId28"/>
    <p:sldId id="299" r:id="rId29"/>
    <p:sldId id="300" r:id="rId30"/>
    <p:sldId id="292" r:id="rId31"/>
    <p:sldId id="303" r:id="rId32"/>
    <p:sldId id="293" r:id="rId33"/>
    <p:sldId id="294" r:id="rId34"/>
    <p:sldId id="304" r:id="rId35"/>
    <p:sldId id="295" r:id="rId36"/>
    <p:sldId id="296" r:id="rId37"/>
    <p:sldId id="297" r:id="rId38"/>
    <p:sldId id="305" r:id="rId39"/>
    <p:sldId id="298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55DE21-560C-4712-B878-90CCD8A8DE8B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B04902-6AF1-4170-834A-3F6AABBBBB9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382000" cy="1847088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</a:t>
            </a:r>
            <a:r>
              <a:rPr lang="en-US" sz="6000" dirty="0" smtClean="0"/>
              <a:t>To </a:t>
            </a:r>
            <a:r>
              <a:rPr lang="en-US" sz="6000" dirty="0" smtClean="0"/>
              <a:t>day’s </a:t>
            </a:r>
            <a:r>
              <a:rPr lang="en-US" sz="6000" dirty="0" smtClean="0"/>
              <a:t>topic</a:t>
            </a:r>
            <a:br>
              <a:rPr lang="en-US" sz="60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>
            <a:normAutofit/>
          </a:bodyPr>
          <a:lstStyle/>
          <a:p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      </a:t>
            </a:r>
            <a:r>
              <a:rPr lang="en-US" sz="5400" dirty="0" smtClean="0">
                <a:solidFill>
                  <a:srgbClr val="C00000"/>
                </a:solidFill>
              </a:rPr>
              <a:t>Complications of CSOM </a:t>
            </a:r>
          </a:p>
          <a:p>
            <a:pPr>
              <a:buNone/>
            </a:pPr>
            <a:r>
              <a:rPr lang="en-US" sz="5400" dirty="0" smtClean="0">
                <a:solidFill>
                  <a:srgbClr val="C00000"/>
                </a:solidFill>
              </a:rPr>
              <a:t>   </a:t>
            </a:r>
            <a:r>
              <a:rPr lang="en-US" sz="5400" dirty="0" smtClean="0">
                <a:solidFill>
                  <a:srgbClr val="FFC000"/>
                </a:solidFill>
              </a:rPr>
              <a:t>(Intracranial complications)</a:t>
            </a:r>
            <a:endParaRPr lang="en-US" sz="5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Otogenic</a:t>
            </a:r>
            <a:r>
              <a:rPr lang="en-US" dirty="0" smtClean="0"/>
              <a:t> brain </a:t>
            </a:r>
            <a:r>
              <a:rPr lang="en-US" dirty="0" smtClean="0"/>
              <a:t>abscess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 lvl="0"/>
            <a:r>
              <a:rPr lang="en-US" sz="3600" dirty="0" smtClean="0"/>
              <a:t>50% of brain abscess in adult and 25% in children are </a:t>
            </a:r>
            <a:r>
              <a:rPr lang="en-US" sz="3600" dirty="0" err="1" smtClean="0"/>
              <a:t>otogenic</a:t>
            </a:r>
            <a:r>
              <a:rPr lang="en-US" sz="3600" dirty="0" smtClean="0"/>
              <a:t> brain abscess.</a:t>
            </a:r>
          </a:p>
          <a:p>
            <a:pPr lvl="0"/>
            <a:r>
              <a:rPr lang="en-US" sz="3600" dirty="0" smtClean="0"/>
              <a:t>In adult, usually following CSOM with </a:t>
            </a:r>
            <a:r>
              <a:rPr lang="en-US" sz="3600" dirty="0" err="1" smtClean="0"/>
              <a:t>cholesteatoma</a:t>
            </a:r>
            <a:r>
              <a:rPr lang="en-US" sz="3600" dirty="0" smtClean="0"/>
              <a:t>.</a:t>
            </a:r>
          </a:p>
          <a:p>
            <a:pPr lvl="0"/>
            <a:r>
              <a:rPr lang="en-US" sz="3600" dirty="0" smtClean="0"/>
              <a:t>In children, usually following ASOM.</a:t>
            </a:r>
          </a:p>
          <a:p>
            <a:pPr lvl="0"/>
            <a:r>
              <a:rPr lang="en-US" sz="3600" dirty="0" smtClean="0"/>
              <a:t>Cerebral abscess, is seen twice as frequently as </a:t>
            </a:r>
            <a:r>
              <a:rPr lang="en-US" sz="3600" dirty="0" err="1" smtClean="0"/>
              <a:t>cerebellar</a:t>
            </a:r>
            <a:r>
              <a:rPr lang="en-US" sz="3600" dirty="0" smtClean="0"/>
              <a:t> abscess.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Bacteriology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3600" dirty="0" smtClean="0"/>
              <a:t>Both aerobic and anaerobic organisms are seen. </a:t>
            </a:r>
          </a:p>
          <a:p>
            <a:r>
              <a:rPr lang="en-US" sz="3600" dirty="0" smtClean="0"/>
              <a:t>Aerobic ones includes- St. pneumonia, St. </a:t>
            </a:r>
            <a:r>
              <a:rPr lang="en-US" sz="3600" dirty="0" err="1" smtClean="0"/>
              <a:t>haemolyticus</a:t>
            </a:r>
            <a:r>
              <a:rPr lang="en-US" sz="3600" dirty="0" smtClean="0"/>
              <a:t>, </a:t>
            </a:r>
            <a:r>
              <a:rPr lang="en-US" sz="3600" dirty="0" err="1" smtClean="0"/>
              <a:t>proteus</a:t>
            </a:r>
            <a:r>
              <a:rPr lang="en-US" sz="3600" dirty="0" smtClean="0"/>
              <a:t> mirabilis, </a:t>
            </a:r>
            <a:r>
              <a:rPr lang="en-US" sz="3600" dirty="0" err="1" smtClean="0"/>
              <a:t>Esch</a:t>
            </a:r>
            <a:r>
              <a:rPr lang="en-US" sz="3600" dirty="0" smtClean="0"/>
              <a:t>. Coli, Ps. </a:t>
            </a:r>
            <a:r>
              <a:rPr lang="en-US" sz="3600" dirty="0" err="1" smtClean="0"/>
              <a:t>Aeroginosa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Common anaerobes are- </a:t>
            </a:r>
            <a:r>
              <a:rPr lang="en-US" sz="3600" dirty="0" err="1" smtClean="0"/>
              <a:t>peptostreptococcus</a:t>
            </a:r>
            <a:r>
              <a:rPr lang="en-US" sz="3600" dirty="0" smtClean="0"/>
              <a:t>, </a:t>
            </a:r>
            <a:r>
              <a:rPr lang="en-US" sz="3600" dirty="0" err="1" smtClean="0"/>
              <a:t>bacteroides</a:t>
            </a:r>
            <a:r>
              <a:rPr lang="en-US" sz="3600" dirty="0" smtClean="0"/>
              <a:t> </a:t>
            </a:r>
            <a:r>
              <a:rPr lang="en-US" sz="3600" dirty="0" err="1" smtClean="0"/>
              <a:t>fragilis</a:t>
            </a:r>
            <a:r>
              <a:rPr lang="en-US" sz="3600" dirty="0" smtClean="0"/>
              <a:t>,  H, influenza if rare.</a:t>
            </a:r>
          </a:p>
          <a:p>
            <a:pPr>
              <a:buNone/>
            </a:pPr>
            <a:endParaRPr lang="en-US" sz="3600" dirty="0" smtClean="0"/>
          </a:p>
          <a:p>
            <a:endParaRPr 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   </a:t>
            </a:r>
            <a:r>
              <a:rPr lang="en-US" sz="3200" dirty="0" smtClean="0">
                <a:solidFill>
                  <a:srgbClr val="FFC000"/>
                </a:solidFill>
              </a:rPr>
              <a:t>Clinical stages of brain </a:t>
            </a:r>
            <a:r>
              <a:rPr lang="en-US" sz="3200" dirty="0" smtClean="0">
                <a:solidFill>
                  <a:srgbClr val="FFC000"/>
                </a:solidFill>
              </a:rPr>
              <a:t>abscess/pathology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    Brain abscess develops through 4 stages.</a:t>
            </a:r>
          </a:p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Stage of invasion (initial encephalitis)</a:t>
            </a:r>
            <a:r>
              <a:rPr lang="en-US" sz="3200" dirty="0" smtClean="0"/>
              <a:t>- pt. may have headache, low-grade fever, malaise and drowsiness.</a:t>
            </a:r>
          </a:p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Stage of localization (latent abscess)</a:t>
            </a:r>
            <a:r>
              <a:rPr lang="en-US" sz="3200" dirty="0" smtClean="0"/>
              <a:t>- there are no symptoms during this stage. Nature tries to localize the pus by formation of a capsule. The stage may last for several weeks.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Clinical stages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Stage of enlargement (manifest abscess)-</a:t>
            </a:r>
            <a:r>
              <a:rPr lang="en-US" sz="2800" dirty="0" smtClean="0"/>
              <a:t> abscess begins to enlarge. A zone of </a:t>
            </a:r>
            <a:r>
              <a:rPr lang="en-US" sz="2800" dirty="0" err="1" smtClean="0"/>
              <a:t>oedema</a:t>
            </a:r>
            <a:r>
              <a:rPr lang="en-US" sz="2800" dirty="0" smtClean="0"/>
              <a:t> appears round the abscess and is responsible for aggravation of symptoms. </a:t>
            </a:r>
            <a:r>
              <a:rPr lang="en-US" sz="2800" dirty="0"/>
              <a:t> </a:t>
            </a:r>
            <a:r>
              <a:rPr lang="en-US" sz="2800" dirty="0" smtClean="0"/>
              <a:t>CL/F</a:t>
            </a:r>
            <a:r>
              <a:rPr lang="en-US" sz="2800" dirty="0" smtClean="0"/>
              <a:t> </a:t>
            </a:r>
            <a:r>
              <a:rPr lang="en-US" sz="2800" dirty="0" smtClean="0"/>
              <a:t>at this stage is due </a:t>
            </a:r>
            <a:r>
              <a:rPr lang="en-US" sz="2800" dirty="0" smtClean="0"/>
              <a:t>to-</a:t>
            </a:r>
            <a:endParaRPr lang="en-US" sz="2800" dirty="0" smtClean="0"/>
          </a:p>
          <a:p>
            <a:r>
              <a:rPr lang="en-US" sz="2800" dirty="0" smtClean="0"/>
              <a:t>i. raised intracranial tension.</a:t>
            </a:r>
          </a:p>
          <a:p>
            <a:r>
              <a:rPr lang="en-US" sz="2800" dirty="0" smtClean="0"/>
              <a:t>ii. disturbance of function in the cerebrum or cerebellum, causing symptoms and signs.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Stage of termination (rupture of abscess)</a:t>
            </a:r>
            <a:r>
              <a:rPr lang="en-US" sz="2800" dirty="0" smtClean="0"/>
              <a:t>-an expanding abscess in the brain ruptures into the ventricle or subarachnoid space resulting In fatal meningitis.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000" dirty="0" smtClean="0"/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  </a:t>
            </a:r>
            <a:r>
              <a:rPr lang="en-US" sz="4000" dirty="0" smtClean="0"/>
              <a:t>Due </a:t>
            </a:r>
            <a:r>
              <a:rPr lang="en-US" sz="4000" dirty="0" smtClean="0"/>
              <a:t>to raised intracranial </a:t>
            </a:r>
          </a:p>
          <a:p>
            <a:pPr>
              <a:buNone/>
            </a:pPr>
            <a:r>
              <a:rPr lang="en-US" sz="4000" dirty="0" smtClean="0"/>
              <a:t>               pressure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smtClean="0"/>
              <a:t> </a:t>
            </a:r>
            <a:r>
              <a:rPr lang="en-US" sz="4000" dirty="0" smtClean="0"/>
              <a:t>Due to area of brain affected </a:t>
            </a:r>
          </a:p>
          <a:p>
            <a:pPr>
              <a:buNone/>
            </a:pPr>
            <a:r>
              <a:rPr lang="en-US" sz="4000" dirty="0" smtClean="0"/>
              <a:t>             (localizing features</a:t>
            </a:r>
            <a:r>
              <a:rPr lang="en-US" sz="4000" dirty="0" smtClean="0"/>
              <a:t>)</a:t>
            </a:r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Brain Abscess</a:t>
            </a:r>
            <a:endParaRPr lang="en-US" dirty="0"/>
          </a:p>
        </p:txBody>
      </p:sp>
      <p:pic>
        <p:nvPicPr>
          <p:cNvPr id="3074" name="Picture 2" descr="C:\Users\Sabrina\Downloads\index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4495800" cy="4876800"/>
          </a:xfrm>
          <a:prstGeom prst="rect">
            <a:avLst/>
          </a:prstGeom>
          <a:noFill/>
        </p:spPr>
      </p:pic>
      <p:pic>
        <p:nvPicPr>
          <p:cNvPr id="3075" name="Picture 3" descr="C:\Users\Sabrina\Downloads\index 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828800"/>
            <a:ext cx="46482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Brain Abscess</a:t>
            </a:r>
            <a:endParaRPr lang="en-US" dirty="0"/>
          </a:p>
        </p:txBody>
      </p:sp>
      <p:pic>
        <p:nvPicPr>
          <p:cNvPr id="4098" name="Picture 2" descr="C:\Users\Sabrina\Downloads\images 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05000"/>
            <a:ext cx="4191000" cy="4953000"/>
          </a:xfrm>
          <a:prstGeom prst="rect">
            <a:avLst/>
          </a:prstGeom>
          <a:noFill/>
        </p:spPr>
      </p:pic>
      <p:pic>
        <p:nvPicPr>
          <p:cNvPr id="4099" name="Picture 3" descr="C:\Users\Sabrina\Downloads\index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905001"/>
            <a:ext cx="48006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Clinical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Symptoms and signs of raised ICP</a:t>
            </a:r>
            <a:endParaRPr lang="en-US" dirty="0" smtClean="0">
              <a:solidFill>
                <a:srgbClr val="C00000"/>
              </a:solidFill>
            </a:endParaRPr>
          </a:p>
          <a:p>
            <a:pPr lvl="0"/>
            <a:r>
              <a:rPr lang="en-US" dirty="0" smtClean="0"/>
              <a:t>Headache – often severe and generalized, worse in the morning.</a:t>
            </a:r>
          </a:p>
          <a:p>
            <a:pPr lvl="0"/>
            <a:r>
              <a:rPr lang="en-US" dirty="0" smtClean="0"/>
              <a:t>Nausea and vomiting- vomiting is projectile, seen more often in </a:t>
            </a:r>
            <a:r>
              <a:rPr lang="en-US" dirty="0" err="1" smtClean="0"/>
              <a:t>cerebellar</a:t>
            </a:r>
            <a:r>
              <a:rPr lang="en-US" dirty="0" smtClean="0"/>
              <a:t> lesion.</a:t>
            </a:r>
          </a:p>
          <a:p>
            <a:pPr lvl="0"/>
            <a:r>
              <a:rPr lang="en-US" dirty="0" smtClean="0"/>
              <a:t>Level of consciousness- lethargy, which progress to drowsiness, confusion, stupor and finally coma.</a:t>
            </a:r>
          </a:p>
          <a:p>
            <a:pPr lvl="0"/>
            <a:r>
              <a:rPr lang="en-US" dirty="0" err="1" smtClean="0"/>
              <a:t>Papilloedema</a:t>
            </a:r>
            <a:r>
              <a:rPr lang="en-US" dirty="0" smtClean="0"/>
              <a:t>- absent in early stage. Appears late when raised ICP persists for 2-3 weeks.</a:t>
            </a:r>
          </a:p>
          <a:p>
            <a:pPr lvl="0"/>
            <a:r>
              <a:rPr lang="en-US" dirty="0" smtClean="0"/>
              <a:t>Slow pulse and subnormal temp.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C000"/>
                </a:solidFill>
              </a:rPr>
              <a:t>Clinical features (cont.)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800" dirty="0" smtClean="0">
                <a:solidFill>
                  <a:srgbClr val="C00000"/>
                </a:solidFill>
              </a:rPr>
              <a:t>       Localizing </a:t>
            </a:r>
            <a:r>
              <a:rPr lang="en-US" sz="3800" dirty="0" smtClean="0">
                <a:solidFill>
                  <a:srgbClr val="C00000"/>
                </a:solidFill>
              </a:rPr>
              <a:t>features:</a:t>
            </a:r>
            <a:endParaRPr lang="en-US" sz="38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</a:rPr>
              <a:t> A) </a:t>
            </a:r>
            <a:r>
              <a:rPr lang="en-US" sz="3600" dirty="0" smtClean="0">
                <a:solidFill>
                  <a:srgbClr val="FFC000"/>
                </a:solidFill>
              </a:rPr>
              <a:t>Temporal lobe abscess-</a:t>
            </a:r>
          </a:p>
          <a:p>
            <a:r>
              <a:rPr lang="en-US" sz="3200" dirty="0" smtClean="0"/>
              <a:t>a. </a:t>
            </a:r>
            <a:r>
              <a:rPr lang="en-US" sz="3200" dirty="0" smtClean="0">
                <a:solidFill>
                  <a:srgbClr val="00B0F0"/>
                </a:solidFill>
              </a:rPr>
              <a:t>nominal aphasia- </a:t>
            </a:r>
            <a:r>
              <a:rPr lang="en-US" sz="3200" dirty="0" smtClean="0"/>
              <a:t>if abscess involves dominant hemisphere,  Lt. hemisphere in Rt. Handed person, Pt. fails to tell the name of common objects such as key, pen etc. but can demonstrate their use.</a:t>
            </a:r>
          </a:p>
          <a:p>
            <a:r>
              <a:rPr lang="en-US" sz="3200" dirty="0" smtClean="0"/>
              <a:t>b. </a:t>
            </a:r>
            <a:r>
              <a:rPr lang="en-US" sz="3200" dirty="0" smtClean="0">
                <a:solidFill>
                  <a:srgbClr val="00B0F0"/>
                </a:solidFill>
              </a:rPr>
              <a:t>homonymous hemianopia- </a:t>
            </a:r>
            <a:r>
              <a:rPr lang="en-US" sz="3200" dirty="0" smtClean="0"/>
              <a:t>due to pressure on the optic radiations. Visual field, opposite to the side of lesion is lost.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c. </a:t>
            </a:r>
            <a:r>
              <a:rPr lang="en-US" sz="3200" dirty="0" err="1" smtClean="0">
                <a:solidFill>
                  <a:srgbClr val="00B0F0"/>
                </a:solidFill>
              </a:rPr>
              <a:t>Controlateral</a:t>
            </a:r>
            <a:r>
              <a:rPr lang="en-US" sz="3200" dirty="0" smtClean="0">
                <a:solidFill>
                  <a:srgbClr val="00B0F0"/>
                </a:solidFill>
              </a:rPr>
              <a:t> motor paralysis- </a:t>
            </a:r>
            <a:r>
              <a:rPr lang="en-US" sz="3200" dirty="0" smtClean="0"/>
              <a:t>in upwards spread of abscess, face is involved first followed by the arm and leg. Inward spread, towards internal capsule, involves the leg first followed by the arm and the face.</a:t>
            </a:r>
          </a:p>
          <a:p>
            <a:r>
              <a:rPr lang="en-US" sz="3200" dirty="0" smtClean="0"/>
              <a:t>d. </a:t>
            </a:r>
            <a:r>
              <a:rPr lang="en-US" sz="3200" dirty="0" err="1" smtClean="0">
                <a:solidFill>
                  <a:srgbClr val="00B0F0"/>
                </a:solidFill>
              </a:rPr>
              <a:t>Epilectic</a:t>
            </a:r>
            <a:r>
              <a:rPr lang="en-US" sz="3200" dirty="0" smtClean="0">
                <a:solidFill>
                  <a:srgbClr val="00B0F0"/>
                </a:solidFill>
              </a:rPr>
              <a:t> fits- </a:t>
            </a:r>
            <a:r>
              <a:rPr lang="en-US" sz="3200" dirty="0" smtClean="0"/>
              <a:t>hallucination of taste and small and involuntary smacking movements of lips and tongue. Generalized fits may occur.</a:t>
            </a:r>
          </a:p>
          <a:p>
            <a:r>
              <a:rPr lang="en-US" sz="3200" dirty="0" smtClean="0"/>
              <a:t>e. </a:t>
            </a:r>
            <a:r>
              <a:rPr lang="en-US" sz="3200" dirty="0" smtClean="0">
                <a:solidFill>
                  <a:srgbClr val="00B0F0"/>
                </a:solidFill>
              </a:rPr>
              <a:t>Papillary changes and </a:t>
            </a:r>
            <a:r>
              <a:rPr lang="en-US" sz="3200" dirty="0" err="1" smtClean="0">
                <a:solidFill>
                  <a:srgbClr val="00B0F0"/>
                </a:solidFill>
              </a:rPr>
              <a:t>oculomotor</a:t>
            </a:r>
            <a:r>
              <a:rPr lang="en-US" sz="3200" dirty="0" smtClean="0">
                <a:solidFill>
                  <a:srgbClr val="00B0F0"/>
                </a:solidFill>
              </a:rPr>
              <a:t> palsy- </a:t>
            </a:r>
            <a:r>
              <a:rPr lang="en-US" sz="3200" dirty="0" smtClean="0"/>
              <a:t>indicates </a:t>
            </a:r>
            <a:r>
              <a:rPr lang="en-US" sz="3200" dirty="0" err="1" smtClean="0"/>
              <a:t>transtentorial</a:t>
            </a:r>
            <a:r>
              <a:rPr lang="en-US" sz="3200" dirty="0" smtClean="0"/>
              <a:t> herniation.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   </a:t>
            </a:r>
            <a:r>
              <a:rPr lang="en-US" sz="4000" dirty="0" smtClean="0">
                <a:solidFill>
                  <a:srgbClr val="00B050"/>
                </a:solidFill>
              </a:rPr>
              <a:t>Intracranial complications- are</a:t>
            </a:r>
          </a:p>
          <a:p>
            <a:r>
              <a:rPr lang="en-US" sz="3600" dirty="0" smtClean="0"/>
              <a:t>Extradural abscess</a:t>
            </a:r>
          </a:p>
          <a:p>
            <a:r>
              <a:rPr lang="en-US" sz="3600" dirty="0" smtClean="0"/>
              <a:t>Subdural abscess</a:t>
            </a:r>
          </a:p>
          <a:p>
            <a:r>
              <a:rPr lang="en-US" sz="3600" dirty="0" smtClean="0"/>
              <a:t>Brain abscess</a:t>
            </a:r>
          </a:p>
          <a:p>
            <a:r>
              <a:rPr lang="en-US" sz="3600" dirty="0" smtClean="0"/>
              <a:t>Meningitis</a:t>
            </a:r>
          </a:p>
          <a:p>
            <a:r>
              <a:rPr lang="en-US" sz="3600" dirty="0" smtClean="0"/>
              <a:t>Lateral sinus </a:t>
            </a:r>
            <a:r>
              <a:rPr lang="en-US" sz="3600" dirty="0" err="1" smtClean="0"/>
              <a:t>thrombophlebitis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Otitic</a:t>
            </a:r>
            <a:r>
              <a:rPr lang="en-US" sz="3600" dirty="0" smtClean="0"/>
              <a:t> hydrocephalus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828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900" dirty="0" smtClean="0">
                <a:solidFill>
                  <a:srgbClr val="FFC000"/>
                </a:solidFill>
              </a:rPr>
              <a:t>B) Cerebellar </a:t>
            </a:r>
            <a:r>
              <a:rPr lang="en-US" sz="3900" dirty="0" smtClean="0">
                <a:solidFill>
                  <a:srgbClr val="FFC000"/>
                </a:solidFill>
              </a:rPr>
              <a:t>abscess:</a:t>
            </a:r>
            <a:endParaRPr lang="en-US" sz="3900" dirty="0" smtClean="0">
              <a:solidFill>
                <a:srgbClr val="FFC000"/>
              </a:solidFill>
            </a:endParaRPr>
          </a:p>
          <a:p>
            <a:pPr lvl="0"/>
            <a:r>
              <a:rPr lang="en-US" sz="3000" dirty="0" smtClean="0">
                <a:solidFill>
                  <a:srgbClr val="00B0F0"/>
                </a:solidFill>
              </a:rPr>
              <a:t>Headache – </a:t>
            </a:r>
            <a:r>
              <a:rPr lang="en-US" sz="3000" dirty="0" err="1" smtClean="0"/>
              <a:t>suboccipital</a:t>
            </a:r>
            <a:r>
              <a:rPr lang="en-US" sz="3000" dirty="0" smtClean="0"/>
              <a:t> region, may be associated with neck rigidity.</a:t>
            </a:r>
          </a:p>
          <a:p>
            <a:pPr lvl="0"/>
            <a:r>
              <a:rPr lang="en-US" sz="3000" dirty="0" smtClean="0">
                <a:solidFill>
                  <a:srgbClr val="00B0F0"/>
                </a:solidFill>
              </a:rPr>
              <a:t>Spontaneous </a:t>
            </a:r>
            <a:r>
              <a:rPr lang="en-US" sz="3000" dirty="0" err="1" smtClean="0">
                <a:solidFill>
                  <a:srgbClr val="00B0F0"/>
                </a:solidFill>
              </a:rPr>
              <a:t>nystagmus</a:t>
            </a:r>
            <a:r>
              <a:rPr lang="en-US" sz="3000" dirty="0" smtClean="0">
                <a:solidFill>
                  <a:srgbClr val="00B0F0"/>
                </a:solidFill>
              </a:rPr>
              <a:t>- </a:t>
            </a:r>
            <a:r>
              <a:rPr lang="en-US" sz="3000" dirty="0" smtClean="0"/>
              <a:t>common and irregular and generally to the side of lesion.</a:t>
            </a:r>
          </a:p>
          <a:p>
            <a:pPr lvl="0"/>
            <a:r>
              <a:rPr lang="en-US" sz="3000" dirty="0" err="1" smtClean="0">
                <a:solidFill>
                  <a:srgbClr val="00B0F0"/>
                </a:solidFill>
              </a:rPr>
              <a:t>Ipsilateral</a:t>
            </a:r>
            <a:r>
              <a:rPr lang="en-US" sz="3000" dirty="0" smtClean="0">
                <a:solidFill>
                  <a:srgbClr val="00B0F0"/>
                </a:solidFill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</a:rPr>
              <a:t>hypotonia</a:t>
            </a:r>
            <a:r>
              <a:rPr lang="en-US" sz="3000" dirty="0" smtClean="0">
                <a:solidFill>
                  <a:srgbClr val="00B0F0"/>
                </a:solidFill>
              </a:rPr>
              <a:t> and weakness.</a:t>
            </a:r>
          </a:p>
          <a:p>
            <a:pPr lvl="0"/>
            <a:r>
              <a:rPr lang="en-US" sz="3000" dirty="0" err="1" smtClean="0">
                <a:solidFill>
                  <a:srgbClr val="00B0F0"/>
                </a:solidFill>
              </a:rPr>
              <a:t>Ipsilateral</a:t>
            </a:r>
            <a:r>
              <a:rPr lang="en-US" sz="3000" dirty="0" smtClean="0">
                <a:solidFill>
                  <a:srgbClr val="00B0F0"/>
                </a:solidFill>
              </a:rPr>
              <a:t> ataxia- </a:t>
            </a:r>
            <a:r>
              <a:rPr lang="en-US" sz="3000" dirty="0" smtClean="0"/>
              <a:t>pts. Staggers to the side of lesion.</a:t>
            </a:r>
          </a:p>
          <a:p>
            <a:pPr lvl="0"/>
            <a:r>
              <a:rPr lang="en-US" sz="3000" dirty="0" smtClean="0">
                <a:solidFill>
                  <a:srgbClr val="00B0F0"/>
                </a:solidFill>
              </a:rPr>
              <a:t>Past-pointing and intention tremor-</a:t>
            </a:r>
            <a:r>
              <a:rPr lang="en-US" sz="3000" dirty="0" smtClean="0"/>
              <a:t> elicited by finger nose test.</a:t>
            </a:r>
          </a:p>
          <a:p>
            <a:pPr lvl="0"/>
            <a:r>
              <a:rPr lang="en-US" sz="3000" dirty="0" err="1" smtClean="0">
                <a:solidFill>
                  <a:srgbClr val="00B0F0"/>
                </a:solidFill>
              </a:rPr>
              <a:t>Dysdiadokokinesia</a:t>
            </a:r>
            <a:r>
              <a:rPr lang="en-US" sz="3000" dirty="0" smtClean="0">
                <a:solidFill>
                  <a:srgbClr val="00B0F0"/>
                </a:solidFill>
              </a:rPr>
              <a:t>-</a:t>
            </a:r>
            <a:r>
              <a:rPr lang="en-US" sz="3000" dirty="0" smtClean="0"/>
              <a:t> rapid </a:t>
            </a:r>
            <a:r>
              <a:rPr lang="en-US" sz="3000" dirty="0" err="1" smtClean="0"/>
              <a:t>pronation</a:t>
            </a:r>
            <a:r>
              <a:rPr lang="en-US" sz="3000" dirty="0" smtClean="0"/>
              <a:t> and </a:t>
            </a:r>
            <a:r>
              <a:rPr lang="en-US" sz="3000" dirty="0" err="1" smtClean="0"/>
              <a:t>supination</a:t>
            </a:r>
            <a:r>
              <a:rPr lang="en-US" sz="3000" dirty="0" smtClean="0"/>
              <a:t> of the fore arm shows slow and irregular movements on the affected </a:t>
            </a:r>
            <a:r>
              <a:rPr lang="en-US" sz="2800" dirty="0" smtClean="0"/>
              <a:t>side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Investigations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>
                <a:solidFill>
                  <a:srgbClr val="7030A0"/>
                </a:solidFill>
              </a:rPr>
              <a:t>X-ray skull- </a:t>
            </a:r>
            <a:endParaRPr lang="en-US" sz="2800" dirty="0" smtClean="0">
              <a:solidFill>
                <a:srgbClr val="7030A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800" dirty="0" smtClean="0"/>
              <a:t>to </a:t>
            </a:r>
            <a:r>
              <a:rPr lang="en-US" sz="2800" dirty="0" smtClean="0"/>
              <a:t>see midline shift. </a:t>
            </a:r>
            <a:endParaRPr lang="en-US" sz="2800" dirty="0" smtClean="0"/>
          </a:p>
          <a:p>
            <a:pPr lvl="0">
              <a:buFont typeface="Wingdings" pitchFamily="2" charset="2"/>
              <a:buChar char="ü"/>
            </a:pPr>
            <a:r>
              <a:rPr lang="en-US" sz="2800" dirty="0"/>
              <a:t>a</a:t>
            </a:r>
            <a:r>
              <a:rPr lang="en-US" sz="2800" dirty="0" smtClean="0"/>
              <a:t>lso </a:t>
            </a:r>
            <a:r>
              <a:rPr lang="en-US" sz="2800" dirty="0" smtClean="0"/>
              <a:t>reveals gas in the abscess cavity.</a:t>
            </a:r>
          </a:p>
          <a:p>
            <a:pPr lvl="0"/>
            <a:r>
              <a:rPr lang="en-US" sz="2800" dirty="0" smtClean="0">
                <a:solidFill>
                  <a:srgbClr val="7030A0"/>
                </a:solidFill>
              </a:rPr>
              <a:t>CT scan- </a:t>
            </a:r>
            <a:r>
              <a:rPr lang="en-US" sz="2800" dirty="0" smtClean="0">
                <a:solidFill>
                  <a:srgbClr val="FFC000"/>
                </a:solidFill>
              </a:rPr>
              <a:t>single most important investigation </a:t>
            </a:r>
            <a:endParaRPr lang="en-US" sz="2800" dirty="0" smtClean="0">
              <a:solidFill>
                <a:srgbClr val="FFC00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800" dirty="0" smtClean="0"/>
              <a:t>helps </a:t>
            </a:r>
            <a:r>
              <a:rPr lang="en-US" sz="2800" dirty="0" smtClean="0"/>
              <a:t>to find the site and size of an abscess, </a:t>
            </a:r>
            <a:endParaRPr lang="en-US" sz="2800" dirty="0" smtClean="0"/>
          </a:p>
          <a:p>
            <a:pPr lvl="0">
              <a:buFont typeface="Wingdings" pitchFamily="2" charset="2"/>
              <a:buChar char="ü"/>
            </a:pPr>
            <a:r>
              <a:rPr lang="en-US" sz="2800" dirty="0" smtClean="0"/>
              <a:t>also </a:t>
            </a:r>
            <a:r>
              <a:rPr lang="en-US" sz="2800" dirty="0" smtClean="0"/>
              <a:t>revels associated complications such as extradural abscess, sigmoid sinus thrombosis etc.</a:t>
            </a:r>
          </a:p>
          <a:p>
            <a:pPr lvl="0"/>
            <a:r>
              <a:rPr lang="en-US" sz="2800" dirty="0" smtClean="0">
                <a:solidFill>
                  <a:srgbClr val="7030A0"/>
                </a:solidFill>
              </a:rPr>
              <a:t>MRI- </a:t>
            </a:r>
          </a:p>
          <a:p>
            <a:pPr>
              <a:buNone/>
            </a:pPr>
            <a:endParaRPr lang="en-US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Investigations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rgbClr val="7030A0"/>
                </a:solidFill>
              </a:rPr>
              <a:t>X-RAY mastoid or CT scan- </a:t>
            </a:r>
            <a:r>
              <a:rPr lang="en-US" sz="2800" dirty="0" smtClean="0"/>
              <a:t>of temporal bone for evaluation of associated ear disease.</a:t>
            </a:r>
          </a:p>
          <a:p>
            <a:pPr lvl="0"/>
            <a:r>
              <a:rPr lang="en-US" sz="2800" dirty="0" smtClean="0">
                <a:solidFill>
                  <a:srgbClr val="7030A0"/>
                </a:solidFill>
              </a:rPr>
              <a:t>Lumber puncture- </a:t>
            </a:r>
            <a:r>
              <a:rPr lang="en-US" sz="2800" dirty="0" smtClean="0"/>
              <a:t>great care should be exercised, risk of coning.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CSF pressure is </a:t>
            </a:r>
            <a:r>
              <a:rPr lang="en-US" sz="2800" dirty="0" smtClean="0"/>
              <a:t>raised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increase </a:t>
            </a:r>
            <a:r>
              <a:rPr lang="en-US" sz="2800" dirty="0" smtClean="0"/>
              <a:t>protein content but normal glucose </a:t>
            </a:r>
            <a:r>
              <a:rPr lang="en-US" sz="2800" dirty="0" smtClean="0"/>
              <a:t>level 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WBC </a:t>
            </a:r>
            <a:r>
              <a:rPr lang="en-US" sz="2800" dirty="0" smtClean="0"/>
              <a:t>count is </a:t>
            </a:r>
            <a:r>
              <a:rPr lang="en-US" sz="2800" dirty="0" smtClean="0"/>
              <a:t>raised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CSF </a:t>
            </a:r>
            <a:r>
              <a:rPr lang="en-US" sz="2800" dirty="0" smtClean="0"/>
              <a:t>contains polymorphs or lymphocytes depending on the acuteness of lesion.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solidFill>
                  <a:srgbClr val="00B0F0"/>
                </a:solidFill>
              </a:rPr>
              <a:t>Medical-</a:t>
            </a:r>
            <a:r>
              <a:rPr lang="en-US" sz="3500" dirty="0" smtClean="0">
                <a:solidFill>
                  <a:srgbClr val="00B0F0"/>
                </a:solidFill>
              </a:rPr>
              <a:t> </a:t>
            </a:r>
          </a:p>
          <a:p>
            <a:r>
              <a:rPr lang="en-US" sz="2800" dirty="0" smtClean="0"/>
              <a:t>High doses of antibiotics are given parentally.</a:t>
            </a:r>
          </a:p>
          <a:p>
            <a:r>
              <a:rPr lang="en-US" sz="2800" dirty="0" smtClean="0"/>
              <a:t>As infection is often mixed, antibiotics may be combined.</a:t>
            </a:r>
          </a:p>
          <a:p>
            <a:r>
              <a:rPr lang="en-US" sz="2800" dirty="0" err="1" smtClean="0"/>
              <a:t>Chloramphenicol</a:t>
            </a:r>
            <a:r>
              <a:rPr lang="en-US" sz="2800" dirty="0" smtClean="0"/>
              <a:t> and third generation cephalosporin are usually effective.</a:t>
            </a:r>
          </a:p>
          <a:p>
            <a:r>
              <a:rPr lang="en-US" sz="2800" dirty="0" smtClean="0"/>
              <a:t>Gentamicin may be required if infection suspected is pseudomonas or </a:t>
            </a:r>
            <a:r>
              <a:rPr lang="en-US" sz="2800" dirty="0" err="1" smtClean="0"/>
              <a:t>proteus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Culture of discharge from the ear may be helpful in the choice of antibiotic.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Medical treatment(cont.)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Dexamethasone - 4mg </a:t>
            </a:r>
            <a:r>
              <a:rPr lang="en-US" sz="3600" dirty="0" smtClean="0"/>
              <a:t>iv 6 hourly.</a:t>
            </a:r>
          </a:p>
          <a:p>
            <a:r>
              <a:rPr lang="en-US" sz="3600" dirty="0" err="1" smtClean="0"/>
              <a:t>Manitol</a:t>
            </a:r>
            <a:r>
              <a:rPr lang="en-US" sz="3600" dirty="0" smtClean="0"/>
              <a:t>-  </a:t>
            </a:r>
            <a:r>
              <a:rPr lang="en-US" sz="3600" dirty="0" smtClean="0"/>
              <a:t>20% -0.5g/kg body weight.</a:t>
            </a:r>
          </a:p>
          <a:p>
            <a:r>
              <a:rPr lang="en-US" sz="3600" dirty="0" smtClean="0"/>
              <a:t>S/C of ear discharge.</a:t>
            </a:r>
          </a:p>
          <a:p>
            <a:r>
              <a:rPr lang="en-US" sz="3600" dirty="0" smtClean="0"/>
              <a:t>Topical ear drops.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200" dirty="0" smtClean="0">
                <a:solidFill>
                  <a:srgbClr val="00B0F0"/>
                </a:solidFill>
              </a:rPr>
              <a:t>Surgical -</a:t>
            </a:r>
          </a:p>
          <a:p>
            <a:pPr lvl="0"/>
            <a:r>
              <a:rPr lang="en-US" sz="3200" dirty="0" smtClean="0"/>
              <a:t>Neurosurgical- neurosurgical intervention.</a:t>
            </a:r>
          </a:p>
          <a:p>
            <a:r>
              <a:rPr lang="en-US" sz="3200" dirty="0" smtClean="0"/>
              <a:t>Abscess is approached through a sterile field.</a:t>
            </a:r>
          </a:p>
          <a:p>
            <a:r>
              <a:rPr lang="en-US" sz="3200" dirty="0" smtClean="0"/>
              <a:t>Options are-</a:t>
            </a:r>
          </a:p>
          <a:p>
            <a:pPr marL="0" indent="0">
              <a:buNone/>
            </a:pPr>
            <a:r>
              <a:rPr lang="en-US" sz="3200" dirty="0" smtClean="0"/>
              <a:t>i. repeated aspiration through a burr hole</a:t>
            </a:r>
          </a:p>
          <a:p>
            <a:pPr marL="0" indent="0">
              <a:buNone/>
            </a:pPr>
            <a:r>
              <a:rPr lang="en-US" sz="3200" dirty="0" smtClean="0"/>
              <a:t>ii. Excision of abscess </a:t>
            </a:r>
          </a:p>
          <a:p>
            <a:pPr marL="0" indent="0">
              <a:buNone/>
            </a:pPr>
            <a:r>
              <a:rPr lang="en-US" sz="3200" dirty="0" smtClean="0"/>
              <a:t>iii. Open incision of the abscess and evacuation of pus</a:t>
            </a:r>
          </a:p>
          <a:p>
            <a:r>
              <a:rPr lang="en-US" sz="3200" dirty="0" smtClean="0"/>
              <a:t>Repeat CT or MRI scans to see the diminishes in size.</a:t>
            </a:r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         Surgical treatment (cont.)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C000"/>
                </a:solidFill>
              </a:rPr>
              <a:t>Otogenic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smtClean="0"/>
              <a:t>– associated ear disease which caused the brain abscess needs attention.</a:t>
            </a:r>
          </a:p>
          <a:p>
            <a:r>
              <a:rPr lang="en-US" sz="3600" dirty="0" smtClean="0">
                <a:solidFill>
                  <a:srgbClr val="FFC000"/>
                </a:solidFill>
              </a:rPr>
              <a:t>ASOM- </a:t>
            </a:r>
            <a:r>
              <a:rPr lang="en-US" sz="3600" dirty="0" smtClean="0"/>
              <a:t>might have resolved with the antibiotics.</a:t>
            </a:r>
          </a:p>
          <a:p>
            <a:r>
              <a:rPr lang="en-US" sz="3600" dirty="0" smtClean="0">
                <a:solidFill>
                  <a:srgbClr val="FFC000"/>
                </a:solidFill>
              </a:rPr>
              <a:t>CSOM-</a:t>
            </a:r>
            <a:r>
              <a:rPr lang="en-US" sz="3600" dirty="0" smtClean="0"/>
              <a:t> required radical </a:t>
            </a:r>
            <a:r>
              <a:rPr lang="en-US" sz="3600" dirty="0" err="1" smtClean="0"/>
              <a:t>mastoidectomy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Surgery is undertaken only after the abscess has been controlled by antibiotics and neurosurgical treatments.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17526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                </a:t>
            </a:r>
            <a:br>
              <a:rPr lang="en-US" sz="3600" dirty="0" smtClean="0"/>
            </a:br>
            <a:r>
              <a:rPr lang="en-US" sz="3600" dirty="0" smtClean="0"/>
              <a:t>                </a:t>
            </a:r>
            <a:br>
              <a:rPr lang="en-US" sz="3600" dirty="0" smtClean="0"/>
            </a:br>
            <a:r>
              <a:rPr lang="en-US" dirty="0" smtClean="0"/>
              <a:t>          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en-US" dirty="0" smtClean="0">
                <a:solidFill>
                  <a:srgbClr val="FFC000"/>
                </a:solidFill>
              </a:rPr>
              <a:t>Lateral sinus thrombophlebitis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                            ( Sigmoid sinus thrombosis)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It is an inflammation of inner wall of lateral venous sinus with formation of a thrombus.</a:t>
            </a:r>
          </a:p>
          <a:p>
            <a:pPr>
              <a:buNone/>
            </a:pPr>
            <a:r>
              <a:rPr lang="en-US" sz="3600" dirty="0" err="1" smtClean="0">
                <a:solidFill>
                  <a:srgbClr val="00B050"/>
                </a:solidFill>
              </a:rPr>
              <a:t>Aetiology</a:t>
            </a:r>
            <a:r>
              <a:rPr lang="en-US" sz="3600" dirty="0" smtClean="0">
                <a:solidFill>
                  <a:srgbClr val="00B050"/>
                </a:solidFill>
              </a:rPr>
              <a:t>:</a:t>
            </a:r>
            <a:endParaRPr lang="en-US" sz="36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  It </a:t>
            </a:r>
            <a:r>
              <a:rPr lang="en-US" sz="3200" dirty="0" smtClean="0"/>
              <a:t>occurs as a complication of</a:t>
            </a:r>
          </a:p>
          <a:p>
            <a:pPr lvl="0"/>
            <a:r>
              <a:rPr lang="en-US" sz="3200" dirty="0" smtClean="0"/>
              <a:t>Acute coalescent </a:t>
            </a:r>
            <a:r>
              <a:rPr lang="en-US" sz="3200" dirty="0" err="1" smtClean="0"/>
              <a:t>mastoiditis</a:t>
            </a:r>
            <a:endParaRPr lang="en-US" sz="3200" dirty="0" smtClean="0"/>
          </a:p>
          <a:p>
            <a:pPr lvl="0"/>
            <a:r>
              <a:rPr lang="en-US" sz="3200" dirty="0" smtClean="0"/>
              <a:t>Masked </a:t>
            </a:r>
            <a:r>
              <a:rPr lang="en-US" sz="3200" dirty="0" err="1" smtClean="0"/>
              <a:t>mastoiditis</a:t>
            </a:r>
            <a:endParaRPr lang="en-US" sz="3200" dirty="0" smtClean="0"/>
          </a:p>
          <a:p>
            <a:pPr lvl="0"/>
            <a:r>
              <a:rPr lang="en-US" sz="3200" dirty="0" smtClean="0"/>
              <a:t>Chronic </a:t>
            </a:r>
            <a:r>
              <a:rPr lang="en-US" sz="3200" dirty="0" err="1" smtClean="0"/>
              <a:t>suppurative</a:t>
            </a:r>
            <a:r>
              <a:rPr lang="en-US" sz="3200" dirty="0" smtClean="0"/>
              <a:t> </a:t>
            </a:r>
            <a:r>
              <a:rPr lang="en-US" sz="3200" dirty="0" err="1" smtClean="0"/>
              <a:t>otitis</a:t>
            </a:r>
            <a:r>
              <a:rPr lang="en-US" sz="3200" dirty="0" smtClean="0"/>
              <a:t> media </a:t>
            </a:r>
          </a:p>
          <a:p>
            <a:pPr lvl="0"/>
            <a:r>
              <a:rPr lang="en-US" sz="3200" dirty="0" err="1" smtClean="0"/>
              <a:t>Chesteatoma</a:t>
            </a:r>
            <a:r>
              <a:rPr lang="en-US" sz="3200" dirty="0" smtClean="0"/>
              <a:t>.</a:t>
            </a:r>
          </a:p>
          <a:p>
            <a:pPr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Sabrina\Downloads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Sabrina\Downloads\KeralaJOphthalmol_2016_28_1_61_193869_f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91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</a:t>
            </a:r>
            <a:br>
              <a:rPr lang="en-US" dirty="0" smtClean="0"/>
            </a:br>
            <a:r>
              <a:rPr lang="en-US" dirty="0" smtClean="0"/>
              <a:t>                         </a:t>
            </a:r>
            <a:br>
              <a:rPr lang="en-US" dirty="0" smtClean="0"/>
            </a:br>
            <a:r>
              <a:rPr lang="en-US" dirty="0" smtClean="0"/>
              <a:t>                     Meningitis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Inflammation of </a:t>
            </a:r>
            <a:r>
              <a:rPr lang="en-US" sz="3200" dirty="0" err="1" smtClean="0"/>
              <a:t>leptomeninges</a:t>
            </a:r>
            <a:r>
              <a:rPr lang="en-US" sz="3200" dirty="0" smtClean="0"/>
              <a:t> </a:t>
            </a:r>
            <a:r>
              <a:rPr lang="en-US" sz="2800" dirty="0" smtClean="0">
                <a:solidFill>
                  <a:srgbClr val="FFC000"/>
                </a:solidFill>
              </a:rPr>
              <a:t>(</a:t>
            </a:r>
            <a:r>
              <a:rPr lang="en-US" sz="2800" dirty="0" err="1" smtClean="0">
                <a:solidFill>
                  <a:srgbClr val="FFC000"/>
                </a:solidFill>
              </a:rPr>
              <a:t>pia</a:t>
            </a:r>
            <a:r>
              <a:rPr lang="en-US" sz="2800" dirty="0" smtClean="0">
                <a:solidFill>
                  <a:srgbClr val="FFC000"/>
                </a:solidFill>
              </a:rPr>
              <a:t> and </a:t>
            </a:r>
            <a:r>
              <a:rPr lang="en-US" sz="2800" dirty="0" err="1" smtClean="0">
                <a:solidFill>
                  <a:srgbClr val="FFC000"/>
                </a:solidFill>
              </a:rPr>
              <a:t>arachnoid</a:t>
            </a:r>
            <a:r>
              <a:rPr lang="en-US" sz="2800" dirty="0" smtClean="0">
                <a:solidFill>
                  <a:srgbClr val="FFC000"/>
                </a:solidFill>
              </a:rPr>
              <a:t>)</a:t>
            </a:r>
            <a:r>
              <a:rPr lang="en-US" sz="3200" dirty="0" smtClean="0">
                <a:solidFill>
                  <a:srgbClr val="FFC000"/>
                </a:solidFill>
              </a:rPr>
              <a:t> </a:t>
            </a:r>
            <a:r>
              <a:rPr lang="en-US" sz="3200" dirty="0" smtClean="0"/>
              <a:t>usually with bacterial invasion of CSF in </a:t>
            </a:r>
            <a:r>
              <a:rPr lang="en-US" sz="3200" dirty="0" err="1" smtClean="0"/>
              <a:t>subaracnoid</a:t>
            </a:r>
            <a:r>
              <a:rPr lang="en-US" sz="3200" dirty="0" smtClean="0"/>
              <a:t> space.</a:t>
            </a:r>
          </a:p>
          <a:p>
            <a:pPr lvl="0"/>
            <a:r>
              <a:rPr lang="en-US" sz="3200" dirty="0" smtClean="0"/>
              <a:t>Is the most common intracranial complication of </a:t>
            </a:r>
            <a:r>
              <a:rPr lang="en-US" sz="3200" dirty="0" err="1" smtClean="0"/>
              <a:t>otitis</a:t>
            </a:r>
            <a:r>
              <a:rPr lang="en-US" sz="3200" dirty="0" smtClean="0"/>
              <a:t> media.</a:t>
            </a:r>
          </a:p>
          <a:p>
            <a:pPr lvl="0"/>
            <a:r>
              <a:rPr lang="en-US" sz="3200" dirty="0" smtClean="0"/>
              <a:t>Can occur in both acute and chronic </a:t>
            </a:r>
            <a:r>
              <a:rPr lang="en-US" sz="3200" dirty="0" err="1" smtClean="0"/>
              <a:t>otitis</a:t>
            </a:r>
            <a:r>
              <a:rPr lang="en-US" sz="3200" dirty="0" smtClean="0"/>
              <a:t> media.</a:t>
            </a:r>
          </a:p>
          <a:p>
            <a:pPr lvl="0"/>
            <a:r>
              <a:rPr lang="en-US" sz="3200" dirty="0" smtClean="0"/>
              <a:t>In infant and children, </a:t>
            </a:r>
            <a:r>
              <a:rPr lang="en-US" sz="3200" dirty="0" err="1" smtClean="0"/>
              <a:t>otogenic</a:t>
            </a:r>
            <a:r>
              <a:rPr lang="en-US" sz="3200" dirty="0" smtClean="0"/>
              <a:t> meningitis usually follows acute otitis media.</a:t>
            </a:r>
          </a:p>
          <a:p>
            <a:pPr lvl="0"/>
            <a:r>
              <a:rPr lang="en-US" sz="3200" dirty="0" smtClean="0"/>
              <a:t>In adult it is due to chronic middle ear infection.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rgbClr val="00B050"/>
                </a:solidFill>
              </a:rPr>
              <a:t>                   </a:t>
            </a:r>
            <a:br>
              <a:rPr lang="en-US" sz="5400" dirty="0" smtClean="0">
                <a:solidFill>
                  <a:srgbClr val="00B050"/>
                </a:solidFill>
              </a:rPr>
            </a:br>
            <a:r>
              <a:rPr lang="en-US" sz="5400" dirty="0">
                <a:solidFill>
                  <a:srgbClr val="00B050"/>
                </a:solidFill>
              </a:rPr>
              <a:t> </a:t>
            </a:r>
            <a:r>
              <a:rPr lang="en-US" sz="5400" dirty="0" smtClean="0">
                <a:solidFill>
                  <a:srgbClr val="00B050"/>
                </a:solidFill>
              </a:rPr>
              <a:t>                    </a:t>
            </a:r>
            <a:r>
              <a:rPr lang="en-US" sz="4400" dirty="0" smtClean="0">
                <a:solidFill>
                  <a:srgbClr val="00B050"/>
                </a:solidFill>
              </a:rPr>
              <a:t>Pathology</a:t>
            </a:r>
            <a:r>
              <a:rPr lang="en-US" sz="5400" dirty="0">
                <a:solidFill>
                  <a:srgbClr val="00B050"/>
                </a:solidFill>
              </a:rPr>
              <a:t/>
            </a:r>
            <a:br>
              <a:rPr lang="en-US" sz="5400" dirty="0">
                <a:solidFill>
                  <a:srgbClr val="00B05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 smtClean="0"/>
              <a:t>pathological process can be divided into the following stages:</a:t>
            </a:r>
          </a:p>
          <a:p>
            <a:pPr lvl="0"/>
            <a:r>
              <a:rPr lang="en-US" sz="2800" dirty="0" smtClean="0"/>
              <a:t>Formation of </a:t>
            </a:r>
            <a:r>
              <a:rPr lang="en-US" sz="2800" dirty="0" err="1" smtClean="0"/>
              <a:t>perisinus</a:t>
            </a:r>
            <a:r>
              <a:rPr lang="en-US" sz="2800" dirty="0" smtClean="0"/>
              <a:t> abscess- abscess forms in relation to outer </a:t>
            </a:r>
            <a:r>
              <a:rPr lang="en-US" sz="2800" dirty="0" err="1" smtClean="0"/>
              <a:t>dural</a:t>
            </a:r>
            <a:r>
              <a:rPr lang="en-US" sz="2800" dirty="0" smtClean="0"/>
              <a:t> wall of the sinus.</a:t>
            </a:r>
          </a:p>
          <a:p>
            <a:pPr lvl="0"/>
            <a:r>
              <a:rPr lang="en-US" sz="2800" dirty="0" err="1" smtClean="0"/>
              <a:t>Endophlebitis</a:t>
            </a:r>
            <a:r>
              <a:rPr lang="en-US" sz="2800" dirty="0" smtClean="0"/>
              <a:t> and mural thrombus formation- inflammation spreads to inner wall of the venous sinus with deposition of fibrin, platelets and blood cells leading to thrombus formation within the lumen of sinus.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Pathology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800" dirty="0" smtClean="0"/>
              <a:t>Obliteration of sinus lumen and </a:t>
            </a:r>
            <a:r>
              <a:rPr lang="en-US" sz="2800" dirty="0" err="1" smtClean="0"/>
              <a:t>intrasinus</a:t>
            </a:r>
            <a:r>
              <a:rPr lang="en-US" sz="2800" dirty="0" smtClean="0"/>
              <a:t> abscess- mural thrombus enlarges to occlude the sinus lumen completely.</a:t>
            </a:r>
          </a:p>
          <a:p>
            <a:pPr lvl="0"/>
            <a:r>
              <a:rPr lang="en-US" sz="2800" dirty="0" smtClean="0"/>
              <a:t>Extension of thrombus- though central part of thrombus breaks down due to </a:t>
            </a:r>
            <a:r>
              <a:rPr lang="en-US" sz="2800" dirty="0" err="1" smtClean="0"/>
              <a:t>intrasinus</a:t>
            </a:r>
            <a:r>
              <a:rPr lang="en-US" sz="2800" dirty="0" smtClean="0"/>
              <a:t> abscess, thrombotic process continues both proximally and distally.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                       Bacteriology:</a:t>
            </a:r>
          </a:p>
          <a:p>
            <a:r>
              <a:rPr lang="en-US" sz="2800" dirty="0" smtClean="0"/>
              <a:t>In acute infection- H. streptococcus, </a:t>
            </a:r>
            <a:r>
              <a:rPr lang="en-US" sz="2800" dirty="0" err="1" smtClean="0"/>
              <a:t>pneumococcus</a:t>
            </a:r>
            <a:r>
              <a:rPr lang="en-US" sz="2800" dirty="0" smtClean="0"/>
              <a:t> or staphylococcus are common.</a:t>
            </a:r>
          </a:p>
          <a:p>
            <a:r>
              <a:rPr lang="en-US" sz="2800" dirty="0" smtClean="0"/>
              <a:t>In chronic infection- B. </a:t>
            </a:r>
            <a:r>
              <a:rPr lang="en-US" sz="2800" dirty="0" err="1" smtClean="0"/>
              <a:t>proteus</a:t>
            </a:r>
            <a:r>
              <a:rPr lang="en-US" sz="2800" dirty="0" smtClean="0"/>
              <a:t>, Ps. </a:t>
            </a:r>
            <a:r>
              <a:rPr lang="en-US" sz="2800" dirty="0" err="1" smtClean="0"/>
              <a:t>Pyocyaneous</a:t>
            </a:r>
            <a:r>
              <a:rPr lang="en-US" sz="2800" dirty="0" smtClean="0"/>
              <a:t>, </a:t>
            </a:r>
            <a:r>
              <a:rPr lang="en-US" sz="2800" dirty="0" err="1" smtClean="0"/>
              <a:t>Esch</a:t>
            </a:r>
            <a:r>
              <a:rPr lang="en-US" sz="2800" dirty="0" smtClean="0"/>
              <a:t>. Coli and staphylococci are common.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66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Clinical features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693920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Hectic picket fence type of fever with rigors-</a:t>
            </a:r>
            <a:r>
              <a:rPr lang="en-US" sz="2800" dirty="0" smtClean="0"/>
              <a:t> due to </a:t>
            </a:r>
            <a:r>
              <a:rPr lang="en-US" sz="2800" dirty="0" smtClean="0"/>
              <a:t>septicemia, </a:t>
            </a:r>
            <a:r>
              <a:rPr lang="en-US" sz="2800" dirty="0" smtClean="0"/>
              <a:t>often coinciding with release of septic emboli into blood stream. Fever is irregular having one or more peaks a day. Usually </a:t>
            </a:r>
            <a:r>
              <a:rPr lang="en-US" sz="2800" dirty="0" smtClean="0"/>
              <a:t>accompanied </a:t>
            </a:r>
            <a:r>
              <a:rPr lang="en-US" sz="2800" dirty="0" smtClean="0"/>
              <a:t>by chills and rigors. Profuse sweating follows fall of temperature. clinical picture resembles malaria but lacks regularity.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Headache –</a:t>
            </a:r>
          </a:p>
          <a:p>
            <a:r>
              <a:rPr lang="en-US" sz="2800" dirty="0" smtClean="0"/>
              <a:t>In early stage, is mild, may be due to </a:t>
            </a:r>
            <a:r>
              <a:rPr lang="en-US" sz="2800" dirty="0" err="1" smtClean="0"/>
              <a:t>peri</a:t>
            </a:r>
            <a:r>
              <a:rPr lang="en-US" sz="2800" dirty="0" smtClean="0"/>
              <a:t> sinus </a:t>
            </a:r>
            <a:r>
              <a:rPr lang="en-US" sz="2800" dirty="0" smtClean="0"/>
              <a:t>abscess.</a:t>
            </a:r>
          </a:p>
          <a:p>
            <a:r>
              <a:rPr lang="en-US" sz="2800" dirty="0" smtClean="0"/>
              <a:t>Latter, may be severe, due to raised intracranial pressure due to venous obstruction.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Clinical features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Progressive </a:t>
            </a:r>
            <a:r>
              <a:rPr lang="en-US" sz="3200" dirty="0" err="1" smtClean="0">
                <a:solidFill>
                  <a:srgbClr val="C00000"/>
                </a:solidFill>
              </a:rPr>
              <a:t>anaemia</a:t>
            </a:r>
            <a:r>
              <a:rPr lang="en-US" sz="3200" dirty="0" smtClean="0">
                <a:solidFill>
                  <a:srgbClr val="C00000"/>
                </a:solidFill>
              </a:rPr>
              <a:t> and emaciation.</a:t>
            </a:r>
          </a:p>
          <a:p>
            <a:pPr lvl="0"/>
            <a:r>
              <a:rPr lang="en-US" sz="3200" dirty="0" err="1" smtClean="0">
                <a:solidFill>
                  <a:srgbClr val="C00000"/>
                </a:solidFill>
              </a:rPr>
              <a:t>Griesinger’s</a:t>
            </a:r>
            <a:r>
              <a:rPr lang="en-US" sz="3200" dirty="0" smtClean="0">
                <a:solidFill>
                  <a:srgbClr val="C00000"/>
                </a:solidFill>
              </a:rPr>
              <a:t> sign- </a:t>
            </a:r>
            <a:r>
              <a:rPr lang="en-US" sz="3200" dirty="0" err="1" smtClean="0"/>
              <a:t>oedema</a:t>
            </a:r>
            <a:r>
              <a:rPr lang="en-US" sz="3200" dirty="0" smtClean="0"/>
              <a:t> appears over the posterior part of </a:t>
            </a:r>
            <a:r>
              <a:rPr lang="en-US" sz="3200" dirty="0" smtClean="0"/>
              <a:t>mastoid, </a:t>
            </a:r>
            <a:r>
              <a:rPr lang="en-US" sz="3200" dirty="0" smtClean="0"/>
              <a:t>due to thrombosis of mastoid emissary vein.</a:t>
            </a:r>
          </a:p>
          <a:p>
            <a:pPr lvl="0"/>
            <a:r>
              <a:rPr lang="en-US" sz="3200" dirty="0" err="1" smtClean="0">
                <a:solidFill>
                  <a:srgbClr val="C00000"/>
                </a:solidFill>
              </a:rPr>
              <a:t>Papilloedema</a:t>
            </a:r>
            <a:r>
              <a:rPr lang="en-US" sz="3200" dirty="0" smtClean="0">
                <a:solidFill>
                  <a:srgbClr val="C00000"/>
                </a:solidFill>
              </a:rPr>
              <a:t>-</a:t>
            </a:r>
            <a:r>
              <a:rPr lang="en-US" sz="3200" dirty="0" smtClean="0"/>
              <a:t> </a:t>
            </a:r>
            <a:r>
              <a:rPr lang="en-US" sz="3200" dirty="0" err="1" smtClean="0"/>
              <a:t>fundus</a:t>
            </a:r>
            <a:r>
              <a:rPr lang="en-US" sz="3200" dirty="0" smtClean="0"/>
              <a:t> may show blurring of the disc margin, retinal </a:t>
            </a:r>
            <a:r>
              <a:rPr lang="en-US" sz="3200" dirty="0" err="1" smtClean="0"/>
              <a:t>haemorrhages</a:t>
            </a:r>
            <a:r>
              <a:rPr lang="en-US" sz="3200" dirty="0" smtClean="0"/>
              <a:t> or dilated veins.</a:t>
            </a:r>
          </a:p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Tobey –Ayer test-</a:t>
            </a:r>
            <a:r>
              <a:rPr lang="en-US" sz="3200" dirty="0" smtClean="0"/>
              <a:t> to record CSF pressure by manometer and to see the effect of manual compression of one or both jugular veins.</a:t>
            </a:r>
          </a:p>
          <a:p>
            <a:pPr lvl="0"/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Crowe – Beck test- </a:t>
            </a:r>
            <a:r>
              <a:rPr lang="en-US" sz="3200" dirty="0" smtClean="0"/>
              <a:t>pressure on jugular vein of health side produces engorgement of retinal veins ( seen by </a:t>
            </a:r>
            <a:r>
              <a:rPr lang="en-US" sz="3200" dirty="0" err="1" smtClean="0"/>
              <a:t>opthalmoscopy</a:t>
            </a:r>
            <a:r>
              <a:rPr lang="en-US" sz="3200" dirty="0" smtClean="0"/>
              <a:t>) and </a:t>
            </a:r>
            <a:r>
              <a:rPr lang="en-US" sz="3200" dirty="0" err="1" smtClean="0"/>
              <a:t>supraorbital</a:t>
            </a:r>
            <a:r>
              <a:rPr lang="en-US" sz="3200" dirty="0" smtClean="0"/>
              <a:t> veins. Engorgement of veins subside on release of pressure.</a:t>
            </a:r>
          </a:p>
          <a:p>
            <a:pPr lvl="0"/>
            <a:r>
              <a:rPr lang="en-US" sz="3200" dirty="0" smtClean="0">
                <a:solidFill>
                  <a:srgbClr val="C00000"/>
                </a:solidFill>
              </a:rPr>
              <a:t>Tenderness along jugular vein-</a:t>
            </a:r>
            <a:r>
              <a:rPr lang="en-US" sz="3200" dirty="0" smtClean="0"/>
              <a:t> seen when </a:t>
            </a:r>
            <a:r>
              <a:rPr lang="en-US" sz="3200" dirty="0" err="1" smtClean="0"/>
              <a:t>thrombophlebitis</a:t>
            </a:r>
            <a:r>
              <a:rPr lang="en-US" sz="3200" dirty="0" smtClean="0"/>
              <a:t> extend along the jugular vein. May be associated enlargement and inflammation of jugular chain lymph nodes and </a:t>
            </a:r>
            <a:r>
              <a:rPr lang="en-US" sz="3200" dirty="0" err="1" smtClean="0"/>
              <a:t>torticollis</a:t>
            </a:r>
            <a:r>
              <a:rPr lang="en-US" sz="3200" dirty="0" smtClean="0"/>
              <a:t>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</a:t>
            </a:r>
            <a:br>
              <a:rPr lang="en-US" dirty="0" smtClean="0"/>
            </a:br>
            <a:r>
              <a:rPr lang="en-US" dirty="0" smtClean="0"/>
              <a:t>                Investigations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Blood smear- </a:t>
            </a:r>
            <a:r>
              <a:rPr lang="en-US" sz="2800" dirty="0" smtClean="0"/>
              <a:t>done due to rule out malaria.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Blood culture- </a:t>
            </a:r>
            <a:r>
              <a:rPr lang="en-US" sz="2800" dirty="0" smtClean="0"/>
              <a:t>done to find causative organism.  Culture should be taken at the time of chill when organisms enter the blood stream. Repeated culture may be required.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CSF examination-  </a:t>
            </a:r>
            <a:r>
              <a:rPr lang="en-US" sz="2800" dirty="0" smtClean="0"/>
              <a:t>CSF is normal except for rise in pressure. It also helps to exclude meningitis.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X-ray mastoid- </a:t>
            </a:r>
            <a:r>
              <a:rPr lang="en-US" sz="2800" dirty="0" smtClean="0"/>
              <a:t>may show clouding of air cells (acute </a:t>
            </a:r>
            <a:r>
              <a:rPr lang="en-US" sz="2800" dirty="0" err="1" smtClean="0"/>
              <a:t>mastoiditis</a:t>
            </a:r>
            <a:r>
              <a:rPr lang="en-US" sz="2800" dirty="0" smtClean="0"/>
              <a:t>) or destruction of bone( </a:t>
            </a:r>
            <a:r>
              <a:rPr lang="en-US" sz="2800" dirty="0" err="1" smtClean="0"/>
              <a:t>cholesteatoma</a:t>
            </a:r>
            <a:r>
              <a:rPr lang="en-US" sz="2800" dirty="0" smtClean="0"/>
              <a:t>).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Contrast CT- </a:t>
            </a:r>
            <a:r>
              <a:rPr lang="en-US" sz="2800" dirty="0" smtClean="0"/>
              <a:t>show sinus thrombosis by typical delta sign</a:t>
            </a: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Culture and sensitivity of ear swab.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422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</a:t>
            </a:r>
            <a:br>
              <a:rPr lang="en-US" dirty="0" smtClean="0"/>
            </a:br>
            <a:r>
              <a:rPr lang="en-US" dirty="0" smtClean="0"/>
              <a:t>             Complications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 </a:t>
            </a:r>
            <a:r>
              <a:rPr lang="en-US" sz="3600" dirty="0" smtClean="0"/>
              <a:t>Septicemia </a:t>
            </a:r>
            <a:r>
              <a:rPr lang="en-US" sz="3600" dirty="0" smtClean="0"/>
              <a:t>and </a:t>
            </a:r>
            <a:r>
              <a:rPr lang="en-US" sz="3600" dirty="0" err="1" smtClean="0"/>
              <a:t>pyamic</a:t>
            </a:r>
            <a:r>
              <a:rPr lang="en-US" sz="3600" dirty="0" smtClean="0"/>
              <a:t> abscesses in lung, bone, joints  or subcutaneous tissue.</a:t>
            </a:r>
          </a:p>
          <a:p>
            <a:r>
              <a:rPr lang="en-US" sz="3600" dirty="0" smtClean="0"/>
              <a:t>Meningitis and subdural abscess.</a:t>
            </a:r>
          </a:p>
          <a:p>
            <a:r>
              <a:rPr lang="en-US" sz="3600" dirty="0" err="1" smtClean="0"/>
              <a:t>Cerebellar</a:t>
            </a:r>
            <a:r>
              <a:rPr lang="en-US" sz="3600" dirty="0" smtClean="0"/>
              <a:t>  abscess</a:t>
            </a:r>
          </a:p>
          <a:p>
            <a:r>
              <a:rPr lang="en-US" sz="3600" dirty="0" smtClean="0"/>
              <a:t>Thrombosis of jugular bulb and jugular vein.</a:t>
            </a:r>
          </a:p>
          <a:p>
            <a:r>
              <a:rPr lang="en-US" sz="3600" dirty="0" smtClean="0"/>
              <a:t>Cavernous sinus thrombosis</a:t>
            </a:r>
          </a:p>
          <a:p>
            <a:r>
              <a:rPr lang="en-US" sz="3600" dirty="0" err="1" smtClean="0"/>
              <a:t>Otitic</a:t>
            </a:r>
            <a:r>
              <a:rPr lang="en-US" sz="3600" dirty="0" smtClean="0"/>
              <a:t> hydrocephalus.</a:t>
            </a:r>
          </a:p>
          <a:p>
            <a:pPr>
              <a:buNone/>
            </a:pPr>
            <a:endParaRPr lang="en-US" sz="3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61772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>
                <a:solidFill>
                  <a:srgbClr val="FFC000"/>
                </a:solidFill>
              </a:rPr>
              <a:t>I/V antibacterial therapy- </a:t>
            </a:r>
            <a:r>
              <a:rPr lang="en-US" sz="2800" dirty="0" smtClean="0"/>
              <a:t>antibiotic depends on </a:t>
            </a:r>
            <a:r>
              <a:rPr lang="en-US" sz="2800" dirty="0" smtClean="0"/>
              <a:t>c/s </a:t>
            </a:r>
            <a:r>
              <a:rPr lang="en-US" sz="2800" dirty="0" smtClean="0"/>
              <a:t>. antibiotics should be continued at least for a week after the operation.</a:t>
            </a:r>
          </a:p>
          <a:p>
            <a:pPr lvl="0"/>
            <a:r>
              <a:rPr lang="en-US" sz="2800" dirty="0" err="1" smtClean="0">
                <a:solidFill>
                  <a:srgbClr val="FFC000"/>
                </a:solidFill>
              </a:rPr>
              <a:t>Mastoidectomy</a:t>
            </a:r>
            <a:r>
              <a:rPr lang="en-US" sz="2800" dirty="0" smtClean="0">
                <a:solidFill>
                  <a:srgbClr val="FFC000"/>
                </a:solidFill>
              </a:rPr>
              <a:t> and exposure of sinus- </a:t>
            </a:r>
            <a:r>
              <a:rPr lang="en-US" sz="2800" dirty="0" smtClean="0"/>
              <a:t>a cortical or modified radical </a:t>
            </a:r>
            <a:r>
              <a:rPr lang="en-US" sz="2800" dirty="0" err="1" smtClean="0"/>
              <a:t>mastoidectomy</a:t>
            </a:r>
            <a:r>
              <a:rPr lang="en-US" sz="2800" dirty="0" smtClean="0"/>
              <a:t> is performed depending on whether sinus thrombosis has complicated acute or chronic middle ear disease. Sinus bony plate is removed to expose the </a:t>
            </a:r>
            <a:r>
              <a:rPr lang="en-US" sz="2800" dirty="0" err="1" smtClean="0"/>
              <a:t>dura</a:t>
            </a:r>
            <a:r>
              <a:rPr lang="en-US" sz="2800" dirty="0" smtClean="0"/>
              <a:t> and drain the </a:t>
            </a:r>
            <a:r>
              <a:rPr lang="en-US" sz="2800" dirty="0" err="1" smtClean="0"/>
              <a:t>perisinus</a:t>
            </a:r>
            <a:r>
              <a:rPr lang="en-US" sz="2800" dirty="0" smtClean="0"/>
              <a:t> abscess. An infected clot or </a:t>
            </a:r>
            <a:r>
              <a:rPr lang="en-US" sz="2800" dirty="0" err="1" smtClean="0"/>
              <a:t>intrasinus</a:t>
            </a:r>
            <a:r>
              <a:rPr lang="en-US" sz="2800" dirty="0" smtClean="0"/>
              <a:t> abscess may be present and must be drained.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Treatment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fontScale="92500" lnSpcReduction="10000"/>
          </a:bodyPr>
          <a:lstStyle/>
          <a:p>
            <a:pPr lvl="0"/>
            <a:endParaRPr lang="en-US" dirty="0" smtClean="0"/>
          </a:p>
          <a:p>
            <a:pPr lvl="0"/>
            <a:r>
              <a:rPr lang="en-US" sz="3200" dirty="0" smtClean="0">
                <a:solidFill>
                  <a:srgbClr val="FFC000"/>
                </a:solidFill>
              </a:rPr>
              <a:t>Ligation of internal jugular vein- </a:t>
            </a:r>
            <a:r>
              <a:rPr lang="en-US" sz="3200" dirty="0" smtClean="0"/>
              <a:t>indicated when antibiotic and surgical treatment have failed to control embolic phenomenon and rigors, or tenderness and swelling along jugular vein is spreading.</a:t>
            </a:r>
          </a:p>
          <a:p>
            <a:pPr lvl="0"/>
            <a:r>
              <a:rPr lang="en-US" sz="3200" dirty="0" smtClean="0">
                <a:solidFill>
                  <a:srgbClr val="FFC000"/>
                </a:solidFill>
              </a:rPr>
              <a:t>Anticoagulant therapy- </a:t>
            </a:r>
            <a:r>
              <a:rPr lang="en-US" sz="3200" dirty="0" smtClean="0"/>
              <a:t>used when thrombosis is extending to cavernous sinus.</a:t>
            </a:r>
          </a:p>
          <a:p>
            <a:pPr lvl="0"/>
            <a:r>
              <a:rPr lang="en-US" sz="3200" dirty="0" smtClean="0">
                <a:solidFill>
                  <a:srgbClr val="FFC000"/>
                </a:solidFill>
              </a:rPr>
              <a:t>Supportive treatment- </a:t>
            </a:r>
            <a:r>
              <a:rPr lang="en-US" sz="3200" dirty="0" smtClean="0"/>
              <a:t>repeated blood transfusions may be required to combat anemia and improve patients resistance.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</a:t>
            </a:r>
            <a:r>
              <a:rPr lang="en-US" sz="9600" dirty="0" smtClean="0"/>
              <a:t>Thanks all</a:t>
            </a:r>
            <a:endParaRPr lang="en-US" sz="9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smtClean="0"/>
              <a:t>Mode </a:t>
            </a:r>
            <a:r>
              <a:rPr lang="en-US" dirty="0" smtClean="0"/>
              <a:t>of infection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lvl="0"/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C000"/>
                </a:solidFill>
              </a:rPr>
              <a:t>Blood born infection- </a:t>
            </a:r>
            <a:r>
              <a:rPr lang="en-US" sz="3600" dirty="0" smtClean="0"/>
              <a:t>common in infant and children.</a:t>
            </a:r>
          </a:p>
          <a:p>
            <a:pPr lvl="0"/>
            <a:r>
              <a:rPr lang="en-US" sz="3600" dirty="0" smtClean="0">
                <a:solidFill>
                  <a:srgbClr val="FFC000"/>
                </a:solidFill>
              </a:rPr>
              <a:t> CSOM- </a:t>
            </a:r>
            <a:r>
              <a:rPr lang="en-US" sz="3600" dirty="0" smtClean="0"/>
              <a:t>common in adult, due to bony erosion or retrograde </a:t>
            </a:r>
            <a:r>
              <a:rPr lang="en-US" sz="3600" dirty="0" err="1" smtClean="0"/>
              <a:t>thrombophlebitis</a:t>
            </a:r>
            <a:r>
              <a:rPr lang="en-US" sz="3600" dirty="0" smtClean="0"/>
              <a:t>.</a:t>
            </a:r>
          </a:p>
          <a:p>
            <a:pPr lvl="0"/>
            <a:r>
              <a:rPr lang="en-US" sz="3600" dirty="0" smtClean="0"/>
              <a:t> 1/3</a:t>
            </a:r>
            <a:r>
              <a:rPr lang="en-US" sz="3600" baseline="30000" dirty="0" smtClean="0"/>
              <a:t>rd</a:t>
            </a:r>
            <a:r>
              <a:rPr lang="en-US" sz="3600" dirty="0" smtClean="0"/>
              <a:t> of the patients with meningitis, another intracranial complication may coexist.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Meningitis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Symptoms and sings of meningitis are due to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a. presence of </a:t>
            </a:r>
            <a:r>
              <a:rPr lang="en-US" sz="2800" dirty="0" smtClean="0">
                <a:solidFill>
                  <a:srgbClr val="C00000"/>
                </a:solidFill>
              </a:rPr>
              <a:t>infection</a:t>
            </a:r>
            <a:endParaRPr lang="en-US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b. raised intracranial tension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c. </a:t>
            </a:r>
            <a:r>
              <a:rPr lang="en-US" sz="2800" dirty="0" err="1" smtClean="0">
                <a:solidFill>
                  <a:srgbClr val="C00000"/>
                </a:solidFill>
              </a:rPr>
              <a:t>meningeal</a:t>
            </a:r>
            <a:r>
              <a:rPr lang="en-US" sz="2800" dirty="0" smtClean="0">
                <a:solidFill>
                  <a:srgbClr val="C00000"/>
                </a:solidFill>
              </a:rPr>
              <a:t> and cerebral irritation.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there is rise in temp. (102-104’ f) often with chill and rigor.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headache.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neck rigidity.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photophobia and mental irritability.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nausea and vomiting (sometimes projectile)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drowsiness which may progress to delirium or coma.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B0F0"/>
                </a:solidFill>
              </a:rPr>
              <a:t>Examination will show-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 </a:t>
            </a:r>
            <a:r>
              <a:rPr lang="en-US" sz="3200" dirty="0" smtClean="0"/>
              <a:t>neck rigidity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positive Kerning's sign- extension of leg with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thigh flexed on abdomen causing pain.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positive </a:t>
            </a:r>
            <a:r>
              <a:rPr lang="en-US" sz="3200" dirty="0" err="1" smtClean="0"/>
              <a:t>Brudzinski’s</a:t>
            </a:r>
            <a:r>
              <a:rPr lang="en-US" sz="3200" dirty="0" smtClean="0"/>
              <a:t> sign- flexion of neck causes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flexion of hip and knee.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tendon reflexes are exaggerated initially but later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become sluggish or absent.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err="1" smtClean="0"/>
              <a:t>papillooedema</a:t>
            </a:r>
            <a:r>
              <a:rPr lang="en-US" sz="3200" dirty="0" smtClean="0"/>
              <a:t>- usually seen in late stages.</a:t>
            </a:r>
          </a:p>
          <a:p>
            <a:pPr>
              <a:buNone/>
            </a:pP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pPr lvl="0"/>
            <a:r>
              <a:rPr lang="en-US" sz="3200" dirty="0" smtClean="0">
                <a:solidFill>
                  <a:srgbClr val="00B0F0"/>
                </a:solidFill>
              </a:rPr>
              <a:t>CT or MRI with contrast </a:t>
            </a:r>
            <a:r>
              <a:rPr lang="en-US" sz="3200" dirty="0" smtClean="0"/>
              <a:t>– help to make the diagnosis. Also reveal another associated intracranial lesion.</a:t>
            </a:r>
          </a:p>
          <a:p>
            <a:pPr lvl="0"/>
            <a:r>
              <a:rPr lang="en-US" sz="3200" dirty="0" smtClean="0">
                <a:solidFill>
                  <a:srgbClr val="00B0F0"/>
                </a:solidFill>
              </a:rPr>
              <a:t>Lumber puncture and CSF exam. </a:t>
            </a:r>
            <a:r>
              <a:rPr lang="en-US" sz="3200" dirty="0" smtClean="0"/>
              <a:t>– to establish the diagnosis. </a:t>
            </a:r>
          </a:p>
          <a:p>
            <a:pPr lvl="0">
              <a:buFont typeface="Wingdings" pitchFamily="2" charset="2"/>
              <a:buChar char="ü"/>
            </a:pPr>
            <a:r>
              <a:rPr lang="en-US" sz="3200" dirty="0" smtClean="0"/>
              <a:t>CSF is turbid, cell count is raised with predominance of polymorphs, protein level is raised, sugar is reduced and chlorides are diminished. </a:t>
            </a:r>
          </a:p>
          <a:p>
            <a:pPr lvl="0">
              <a:buFont typeface="Wingdings" pitchFamily="2" charset="2"/>
              <a:buChar char="ü"/>
            </a:pPr>
            <a:r>
              <a:rPr lang="en-US" sz="3200" dirty="0" smtClean="0"/>
              <a:t>CSF is always cultured to find the causative organisms and their antibiotic sensitivity.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A) </a:t>
            </a:r>
            <a:r>
              <a:rPr lang="en-US" sz="3200" dirty="0" smtClean="0">
                <a:solidFill>
                  <a:srgbClr val="00B0F0"/>
                </a:solidFill>
              </a:rPr>
              <a:t>Medical </a:t>
            </a:r>
            <a:r>
              <a:rPr lang="en-US" sz="3200" dirty="0" smtClean="0"/>
              <a:t>–</a:t>
            </a:r>
            <a:endParaRPr lang="en-US" sz="2800" dirty="0" smtClean="0"/>
          </a:p>
          <a:p>
            <a:pPr lvl="0"/>
            <a:r>
              <a:rPr lang="en-US" sz="3600" dirty="0" smtClean="0"/>
              <a:t>Broad spectrum systemic antibiotic/ antibiotics- I/V ceftriaxone, gentamycin.</a:t>
            </a:r>
          </a:p>
          <a:p>
            <a:r>
              <a:rPr lang="en-US" sz="3600" dirty="0" smtClean="0"/>
              <a:t>Corticosteroids combined with antibiotic therapy further helps to reduce neurological or </a:t>
            </a:r>
            <a:r>
              <a:rPr lang="en-US" sz="3600" dirty="0" err="1" smtClean="0"/>
              <a:t>audiological</a:t>
            </a:r>
            <a:r>
              <a:rPr lang="en-US" sz="3600" dirty="0" smtClean="0"/>
              <a:t> complications.</a:t>
            </a:r>
          </a:p>
          <a:p>
            <a:pPr>
              <a:buNone/>
            </a:pPr>
            <a:r>
              <a:rPr lang="en-US" sz="3600" dirty="0" smtClean="0">
                <a:solidFill>
                  <a:srgbClr val="00B0F0"/>
                </a:solidFill>
              </a:rPr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Treatment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B0F0"/>
                </a:solidFill>
              </a:rPr>
              <a:t>B) Surgical –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dirty="0" err="1" smtClean="0"/>
              <a:t>Myringotomy</a:t>
            </a:r>
            <a:r>
              <a:rPr lang="en-US" sz="3200" dirty="0" smtClean="0"/>
              <a:t> or cortical </a:t>
            </a:r>
            <a:r>
              <a:rPr lang="en-US" sz="3200" dirty="0" err="1" smtClean="0"/>
              <a:t>mastoidectomy</a:t>
            </a:r>
            <a:r>
              <a:rPr lang="en-US" sz="3200" dirty="0" smtClean="0"/>
              <a:t>- meningitis following acute </a:t>
            </a:r>
            <a:r>
              <a:rPr lang="en-US" sz="3200" dirty="0" err="1" smtClean="0"/>
              <a:t>otitis</a:t>
            </a:r>
            <a:r>
              <a:rPr lang="en-US" sz="3200" dirty="0" smtClean="0"/>
              <a:t> media.</a:t>
            </a:r>
          </a:p>
          <a:p>
            <a:r>
              <a:rPr lang="en-US" sz="3200" dirty="0" smtClean="0"/>
              <a:t>Modified radical or radical </a:t>
            </a:r>
            <a:r>
              <a:rPr lang="en-US" sz="3200" dirty="0" err="1" smtClean="0"/>
              <a:t>mastoidectomy</a:t>
            </a:r>
            <a:r>
              <a:rPr lang="en-US" sz="3200" dirty="0" smtClean="0"/>
              <a:t>- meningitis following chronic otitis media.</a:t>
            </a:r>
          </a:p>
          <a:p>
            <a:r>
              <a:rPr lang="en-US" sz="3200" dirty="0" smtClean="0"/>
              <a:t>Surgery is undertaken as soon as general condition of patient permits.</a:t>
            </a:r>
          </a:p>
          <a:p>
            <a:r>
              <a:rPr lang="en-US" sz="3200" dirty="0" smtClean="0"/>
              <a:t>May done urgently, if there has been no satisfactory response to medical treatment.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148</TotalTime>
  <Words>1994</Words>
  <Application>Microsoft Office PowerPoint</Application>
  <PresentationFormat>On-screen Show (4:3)</PresentationFormat>
  <Paragraphs>207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              To day’s topic </vt:lpstr>
      <vt:lpstr>PowerPoint Presentation</vt:lpstr>
      <vt:lpstr>                                                                    Meningitis  </vt:lpstr>
      <vt:lpstr>                          Mode of infection </vt:lpstr>
      <vt:lpstr>                   Meningitis </vt:lpstr>
      <vt:lpstr>PowerPoint Presentation</vt:lpstr>
      <vt:lpstr>                 Diagnosis </vt:lpstr>
      <vt:lpstr>                  Treatment </vt:lpstr>
      <vt:lpstr>             Treatment (cont.)</vt:lpstr>
      <vt:lpstr>      Otogenic brain abscess</vt:lpstr>
      <vt:lpstr>                Bacteriology </vt:lpstr>
      <vt:lpstr>   Clinical stages of brain abscess/pathology</vt:lpstr>
      <vt:lpstr>       Clinical stages (cont.)</vt:lpstr>
      <vt:lpstr>          Clinical features </vt:lpstr>
      <vt:lpstr>                   Brain Abscess</vt:lpstr>
      <vt:lpstr>                Brain Abscess</vt:lpstr>
      <vt:lpstr>          Clinical features</vt:lpstr>
      <vt:lpstr>Clinical features (cont.)</vt:lpstr>
      <vt:lpstr>PowerPoint Presentation</vt:lpstr>
      <vt:lpstr>PowerPoint Presentation</vt:lpstr>
      <vt:lpstr>          Investigations </vt:lpstr>
      <vt:lpstr>       Investigations (cont.)</vt:lpstr>
      <vt:lpstr>                     Treatment </vt:lpstr>
      <vt:lpstr>Medical treatment(cont.)</vt:lpstr>
      <vt:lpstr>                     Treatment </vt:lpstr>
      <vt:lpstr>          Surgical treatment (cont.)</vt:lpstr>
      <vt:lpstr>                                                       Lateral sinus thrombophlebitis                             ( Sigmoid sinus thrombosis) </vt:lpstr>
      <vt:lpstr>PowerPoint Presentation</vt:lpstr>
      <vt:lpstr>PowerPoint Presentation</vt:lpstr>
      <vt:lpstr>                                         Pathology </vt:lpstr>
      <vt:lpstr>         Pathology (cont.)</vt:lpstr>
      <vt:lpstr>          Clinical features </vt:lpstr>
      <vt:lpstr>       Clinical features (cont.)</vt:lpstr>
      <vt:lpstr>Clinical features (cont.)</vt:lpstr>
      <vt:lpstr>                              Investigations  </vt:lpstr>
      <vt:lpstr>                          Complications  </vt:lpstr>
      <vt:lpstr>                    Treatment </vt:lpstr>
      <vt:lpstr>        Treatment (cont.)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Complications of CSOM (cont.)</dc:title>
  <dc:creator>Sabrina</dc:creator>
  <cp:lastModifiedBy>HP</cp:lastModifiedBy>
  <cp:revision>22</cp:revision>
  <dcterms:created xsi:type="dcterms:W3CDTF">2018-07-07T12:21:16Z</dcterms:created>
  <dcterms:modified xsi:type="dcterms:W3CDTF">2022-01-02T12:12:29Z</dcterms:modified>
</cp:coreProperties>
</file>