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9" r:id="rId4"/>
    <p:sldId id="260" r:id="rId5"/>
    <p:sldId id="274" r:id="rId6"/>
    <p:sldId id="261" r:id="rId7"/>
    <p:sldId id="262" r:id="rId8"/>
    <p:sldId id="273" r:id="rId9"/>
    <p:sldId id="263" r:id="rId10"/>
    <p:sldId id="264" r:id="rId11"/>
    <p:sldId id="265" r:id="rId12"/>
    <p:sldId id="266" r:id="rId13"/>
    <p:sldId id="267" r:id="rId14"/>
    <p:sldId id="268" r:id="rId15"/>
    <p:sldId id="269" r:id="rId16"/>
    <p:sldId id="270" r:id="rId17"/>
    <p:sldId id="271" r:id="rId18"/>
    <p:sldId id="272" r:id="rId19"/>
    <p:sldId id="275" r:id="rId20"/>
    <p:sldId id="276" r:id="rId21"/>
    <p:sldId id="277" r:id="rId22"/>
    <p:sldId id="278" r:id="rId23"/>
    <p:sldId id="279" r:id="rId24"/>
    <p:sldId id="280" r:id="rId25"/>
    <p:sldId id="281" r:id="rId26"/>
    <p:sldId id="282" r:id="rId27"/>
    <p:sldId id="283" r:id="rId28"/>
    <p:sldId id="284" r:id="rId29"/>
    <p:sldId id="285" r:id="rId30"/>
    <p:sldId id="286" r:id="rId31"/>
    <p:sldId id="287" r:id="rId3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82" d="100"/>
          <a:sy n="82" d="100"/>
        </p:scale>
        <p:origin x="691" y="5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heme" Target="theme/theme1.xml"/><Relationship Id="rId8" Type="http://schemas.openxmlformats.org/officeDocument/2006/relationships/slide" Target="slides/slide7.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13B2FA-61FC-455D-8F26-77F8DA033FB7}"/>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3A66AC22-C318-4437-9176-99B21C2889D8}"/>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185209F7-AAF2-4B0D-A4FA-08E178257C55}"/>
              </a:ext>
            </a:extLst>
          </p:cNvPr>
          <p:cNvSpPr>
            <a:spLocks noGrp="1"/>
          </p:cNvSpPr>
          <p:nvPr>
            <p:ph type="dt" sz="half" idx="10"/>
          </p:nvPr>
        </p:nvSpPr>
        <p:spPr/>
        <p:txBody>
          <a:bodyPr/>
          <a:lstStyle/>
          <a:p>
            <a:fld id="{4D58115B-105E-4B94-870C-F6F4F5959360}" type="datetimeFigureOut">
              <a:rPr lang="en-US" smtClean="0"/>
              <a:t>11/22/2021</a:t>
            </a:fld>
            <a:endParaRPr lang="en-US"/>
          </a:p>
        </p:txBody>
      </p:sp>
      <p:sp>
        <p:nvSpPr>
          <p:cNvPr id="5" name="Footer Placeholder 4">
            <a:extLst>
              <a:ext uri="{FF2B5EF4-FFF2-40B4-BE49-F238E27FC236}">
                <a16:creationId xmlns:a16="http://schemas.microsoft.com/office/drawing/2014/main" id="{388D2D95-4333-4C81-9F96-D7B0B4E8891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5ED1899-98E9-46B8-AFB6-36A923C4E253}"/>
              </a:ext>
            </a:extLst>
          </p:cNvPr>
          <p:cNvSpPr>
            <a:spLocks noGrp="1"/>
          </p:cNvSpPr>
          <p:nvPr>
            <p:ph type="sldNum" sz="quarter" idx="12"/>
          </p:nvPr>
        </p:nvSpPr>
        <p:spPr/>
        <p:txBody>
          <a:bodyPr/>
          <a:lstStyle/>
          <a:p>
            <a:fld id="{D6952104-DB5C-4E41-91CB-EB06ACC36BD4}" type="slidenum">
              <a:rPr lang="en-US" smtClean="0"/>
              <a:t>‹#›</a:t>
            </a:fld>
            <a:endParaRPr lang="en-US"/>
          </a:p>
        </p:txBody>
      </p:sp>
    </p:spTree>
    <p:extLst>
      <p:ext uri="{BB962C8B-B14F-4D97-AF65-F5344CB8AC3E}">
        <p14:creationId xmlns:p14="http://schemas.microsoft.com/office/powerpoint/2010/main" val="93579284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228C3B-06C8-4EE6-8477-D017C1FA5FA3}"/>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821571AA-B05D-4244-9B19-54611BFEEF3E}"/>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1F33C44-7F95-4489-A2FF-82984AE650D3}"/>
              </a:ext>
            </a:extLst>
          </p:cNvPr>
          <p:cNvSpPr>
            <a:spLocks noGrp="1"/>
          </p:cNvSpPr>
          <p:nvPr>
            <p:ph type="dt" sz="half" idx="10"/>
          </p:nvPr>
        </p:nvSpPr>
        <p:spPr/>
        <p:txBody>
          <a:bodyPr/>
          <a:lstStyle/>
          <a:p>
            <a:fld id="{4D58115B-105E-4B94-870C-F6F4F5959360}" type="datetimeFigureOut">
              <a:rPr lang="en-US" smtClean="0"/>
              <a:t>11/22/2021</a:t>
            </a:fld>
            <a:endParaRPr lang="en-US"/>
          </a:p>
        </p:txBody>
      </p:sp>
      <p:sp>
        <p:nvSpPr>
          <p:cNvPr id="5" name="Footer Placeholder 4">
            <a:extLst>
              <a:ext uri="{FF2B5EF4-FFF2-40B4-BE49-F238E27FC236}">
                <a16:creationId xmlns:a16="http://schemas.microsoft.com/office/drawing/2014/main" id="{5400E2CD-8072-4997-88F7-08F8F74BD2A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1E75E98-DF49-4E9E-9A14-8806B69A9CBE}"/>
              </a:ext>
            </a:extLst>
          </p:cNvPr>
          <p:cNvSpPr>
            <a:spLocks noGrp="1"/>
          </p:cNvSpPr>
          <p:nvPr>
            <p:ph type="sldNum" sz="quarter" idx="12"/>
          </p:nvPr>
        </p:nvSpPr>
        <p:spPr/>
        <p:txBody>
          <a:bodyPr/>
          <a:lstStyle/>
          <a:p>
            <a:fld id="{D6952104-DB5C-4E41-91CB-EB06ACC36BD4}" type="slidenum">
              <a:rPr lang="en-US" smtClean="0"/>
              <a:t>‹#›</a:t>
            </a:fld>
            <a:endParaRPr lang="en-US"/>
          </a:p>
        </p:txBody>
      </p:sp>
    </p:spTree>
    <p:extLst>
      <p:ext uri="{BB962C8B-B14F-4D97-AF65-F5344CB8AC3E}">
        <p14:creationId xmlns:p14="http://schemas.microsoft.com/office/powerpoint/2010/main" val="118914849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2C3C1472-025C-4B75-AB1E-5B7F9CB6B0BF}"/>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E6AAECD3-398D-4C95-AE58-4E25DA57FBC7}"/>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C40A882-54A6-4BC9-85C4-1F76D1FE080F}"/>
              </a:ext>
            </a:extLst>
          </p:cNvPr>
          <p:cNvSpPr>
            <a:spLocks noGrp="1"/>
          </p:cNvSpPr>
          <p:nvPr>
            <p:ph type="dt" sz="half" idx="10"/>
          </p:nvPr>
        </p:nvSpPr>
        <p:spPr/>
        <p:txBody>
          <a:bodyPr/>
          <a:lstStyle/>
          <a:p>
            <a:fld id="{4D58115B-105E-4B94-870C-F6F4F5959360}" type="datetimeFigureOut">
              <a:rPr lang="en-US" smtClean="0"/>
              <a:t>11/22/2021</a:t>
            </a:fld>
            <a:endParaRPr lang="en-US"/>
          </a:p>
        </p:txBody>
      </p:sp>
      <p:sp>
        <p:nvSpPr>
          <p:cNvPr id="5" name="Footer Placeholder 4">
            <a:extLst>
              <a:ext uri="{FF2B5EF4-FFF2-40B4-BE49-F238E27FC236}">
                <a16:creationId xmlns:a16="http://schemas.microsoft.com/office/drawing/2014/main" id="{29E61DF1-4FBD-4B75-BD97-75FB490F630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43268B1-3CE0-4622-8C36-AC6644583371}"/>
              </a:ext>
            </a:extLst>
          </p:cNvPr>
          <p:cNvSpPr>
            <a:spLocks noGrp="1"/>
          </p:cNvSpPr>
          <p:nvPr>
            <p:ph type="sldNum" sz="quarter" idx="12"/>
          </p:nvPr>
        </p:nvSpPr>
        <p:spPr/>
        <p:txBody>
          <a:bodyPr/>
          <a:lstStyle/>
          <a:p>
            <a:fld id="{D6952104-DB5C-4E41-91CB-EB06ACC36BD4}" type="slidenum">
              <a:rPr lang="en-US" smtClean="0"/>
              <a:t>‹#›</a:t>
            </a:fld>
            <a:endParaRPr lang="en-US"/>
          </a:p>
        </p:txBody>
      </p:sp>
    </p:spTree>
    <p:extLst>
      <p:ext uri="{BB962C8B-B14F-4D97-AF65-F5344CB8AC3E}">
        <p14:creationId xmlns:p14="http://schemas.microsoft.com/office/powerpoint/2010/main" val="2963455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A356B8-D676-43DB-B20A-163CC1386D86}"/>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B0A1E255-8646-459E-AF15-D2A75E166427}"/>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C7D24F4-B074-4278-BD92-C8950DDC424E}"/>
              </a:ext>
            </a:extLst>
          </p:cNvPr>
          <p:cNvSpPr>
            <a:spLocks noGrp="1"/>
          </p:cNvSpPr>
          <p:nvPr>
            <p:ph type="dt" sz="half" idx="10"/>
          </p:nvPr>
        </p:nvSpPr>
        <p:spPr/>
        <p:txBody>
          <a:bodyPr/>
          <a:lstStyle/>
          <a:p>
            <a:fld id="{4D58115B-105E-4B94-870C-F6F4F5959360}" type="datetimeFigureOut">
              <a:rPr lang="en-US" smtClean="0"/>
              <a:t>11/22/2021</a:t>
            </a:fld>
            <a:endParaRPr lang="en-US"/>
          </a:p>
        </p:txBody>
      </p:sp>
      <p:sp>
        <p:nvSpPr>
          <p:cNvPr id="5" name="Footer Placeholder 4">
            <a:extLst>
              <a:ext uri="{FF2B5EF4-FFF2-40B4-BE49-F238E27FC236}">
                <a16:creationId xmlns:a16="http://schemas.microsoft.com/office/drawing/2014/main" id="{B48203B2-3964-41D6-B58C-0E0FD8F36E3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2B398C1-C7A1-40DD-AC7B-019D6ED88D70}"/>
              </a:ext>
            </a:extLst>
          </p:cNvPr>
          <p:cNvSpPr>
            <a:spLocks noGrp="1"/>
          </p:cNvSpPr>
          <p:nvPr>
            <p:ph type="sldNum" sz="quarter" idx="12"/>
          </p:nvPr>
        </p:nvSpPr>
        <p:spPr/>
        <p:txBody>
          <a:bodyPr/>
          <a:lstStyle/>
          <a:p>
            <a:fld id="{D6952104-DB5C-4E41-91CB-EB06ACC36BD4}" type="slidenum">
              <a:rPr lang="en-US" smtClean="0"/>
              <a:t>‹#›</a:t>
            </a:fld>
            <a:endParaRPr lang="en-US"/>
          </a:p>
        </p:txBody>
      </p:sp>
    </p:spTree>
    <p:extLst>
      <p:ext uri="{BB962C8B-B14F-4D97-AF65-F5344CB8AC3E}">
        <p14:creationId xmlns:p14="http://schemas.microsoft.com/office/powerpoint/2010/main" val="417428989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BED91E-E80C-49EA-A959-C5BDF0F3A8FE}"/>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E4AB3BE1-3C23-4CC2-AE91-F8F1780B033E}"/>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385AFFFE-A39A-4FE4-8FBA-685F709FBD3E}"/>
              </a:ext>
            </a:extLst>
          </p:cNvPr>
          <p:cNvSpPr>
            <a:spLocks noGrp="1"/>
          </p:cNvSpPr>
          <p:nvPr>
            <p:ph type="dt" sz="half" idx="10"/>
          </p:nvPr>
        </p:nvSpPr>
        <p:spPr/>
        <p:txBody>
          <a:bodyPr/>
          <a:lstStyle/>
          <a:p>
            <a:fld id="{4D58115B-105E-4B94-870C-F6F4F5959360}" type="datetimeFigureOut">
              <a:rPr lang="en-US" smtClean="0"/>
              <a:t>11/22/2021</a:t>
            </a:fld>
            <a:endParaRPr lang="en-US"/>
          </a:p>
        </p:txBody>
      </p:sp>
      <p:sp>
        <p:nvSpPr>
          <p:cNvPr id="5" name="Footer Placeholder 4">
            <a:extLst>
              <a:ext uri="{FF2B5EF4-FFF2-40B4-BE49-F238E27FC236}">
                <a16:creationId xmlns:a16="http://schemas.microsoft.com/office/drawing/2014/main" id="{B7ED1ED0-34B6-4EBA-8786-7FA6AD9E77B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C673C5E-3B5F-4AE7-9DDD-90C98D20F91A}"/>
              </a:ext>
            </a:extLst>
          </p:cNvPr>
          <p:cNvSpPr>
            <a:spLocks noGrp="1"/>
          </p:cNvSpPr>
          <p:nvPr>
            <p:ph type="sldNum" sz="quarter" idx="12"/>
          </p:nvPr>
        </p:nvSpPr>
        <p:spPr/>
        <p:txBody>
          <a:bodyPr/>
          <a:lstStyle/>
          <a:p>
            <a:fld id="{D6952104-DB5C-4E41-91CB-EB06ACC36BD4}" type="slidenum">
              <a:rPr lang="en-US" smtClean="0"/>
              <a:t>‹#›</a:t>
            </a:fld>
            <a:endParaRPr lang="en-US"/>
          </a:p>
        </p:txBody>
      </p:sp>
    </p:spTree>
    <p:extLst>
      <p:ext uri="{BB962C8B-B14F-4D97-AF65-F5344CB8AC3E}">
        <p14:creationId xmlns:p14="http://schemas.microsoft.com/office/powerpoint/2010/main" val="248269037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FC717F-84BD-471E-B2AB-674807239E8B}"/>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2E787A95-3C18-4E40-9081-ABC26ADF1ECA}"/>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96E4FFFE-E4E0-4C08-B2FF-6879C607E49F}"/>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EA96AF78-B7DD-4CEC-BDED-5FAC25640F10}"/>
              </a:ext>
            </a:extLst>
          </p:cNvPr>
          <p:cNvSpPr>
            <a:spLocks noGrp="1"/>
          </p:cNvSpPr>
          <p:nvPr>
            <p:ph type="dt" sz="half" idx="10"/>
          </p:nvPr>
        </p:nvSpPr>
        <p:spPr/>
        <p:txBody>
          <a:bodyPr/>
          <a:lstStyle/>
          <a:p>
            <a:fld id="{4D58115B-105E-4B94-870C-F6F4F5959360}" type="datetimeFigureOut">
              <a:rPr lang="en-US" smtClean="0"/>
              <a:t>11/22/2021</a:t>
            </a:fld>
            <a:endParaRPr lang="en-US"/>
          </a:p>
        </p:txBody>
      </p:sp>
      <p:sp>
        <p:nvSpPr>
          <p:cNvPr id="6" name="Footer Placeholder 5">
            <a:extLst>
              <a:ext uri="{FF2B5EF4-FFF2-40B4-BE49-F238E27FC236}">
                <a16:creationId xmlns:a16="http://schemas.microsoft.com/office/drawing/2014/main" id="{6352534E-0FDE-4FC3-B0F7-27D465C69D8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179F8A0F-4027-49CC-B0FC-4E3745869EF6}"/>
              </a:ext>
            </a:extLst>
          </p:cNvPr>
          <p:cNvSpPr>
            <a:spLocks noGrp="1"/>
          </p:cNvSpPr>
          <p:nvPr>
            <p:ph type="sldNum" sz="quarter" idx="12"/>
          </p:nvPr>
        </p:nvSpPr>
        <p:spPr/>
        <p:txBody>
          <a:bodyPr/>
          <a:lstStyle/>
          <a:p>
            <a:fld id="{D6952104-DB5C-4E41-91CB-EB06ACC36BD4}" type="slidenum">
              <a:rPr lang="en-US" smtClean="0"/>
              <a:t>‹#›</a:t>
            </a:fld>
            <a:endParaRPr lang="en-US"/>
          </a:p>
        </p:txBody>
      </p:sp>
    </p:spTree>
    <p:extLst>
      <p:ext uri="{BB962C8B-B14F-4D97-AF65-F5344CB8AC3E}">
        <p14:creationId xmlns:p14="http://schemas.microsoft.com/office/powerpoint/2010/main" val="99571514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756DAB-454F-4E25-BC71-0820B7EC9FB3}"/>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E5B91E48-B59F-473F-AC8F-EECECE537CCD}"/>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9737E03D-F8B8-4E23-BF89-610A6511EAF3}"/>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B3FE8F05-FE02-4479-BC60-0F30B5DA9E7B}"/>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8646227A-591E-437A-8720-99D0CDF43466}"/>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BE64A252-68CB-4097-A40D-BE0EF4002185}"/>
              </a:ext>
            </a:extLst>
          </p:cNvPr>
          <p:cNvSpPr>
            <a:spLocks noGrp="1"/>
          </p:cNvSpPr>
          <p:nvPr>
            <p:ph type="dt" sz="half" idx="10"/>
          </p:nvPr>
        </p:nvSpPr>
        <p:spPr/>
        <p:txBody>
          <a:bodyPr/>
          <a:lstStyle/>
          <a:p>
            <a:fld id="{4D58115B-105E-4B94-870C-F6F4F5959360}" type="datetimeFigureOut">
              <a:rPr lang="en-US" smtClean="0"/>
              <a:t>11/22/2021</a:t>
            </a:fld>
            <a:endParaRPr lang="en-US"/>
          </a:p>
        </p:txBody>
      </p:sp>
      <p:sp>
        <p:nvSpPr>
          <p:cNvPr id="8" name="Footer Placeholder 7">
            <a:extLst>
              <a:ext uri="{FF2B5EF4-FFF2-40B4-BE49-F238E27FC236}">
                <a16:creationId xmlns:a16="http://schemas.microsoft.com/office/drawing/2014/main" id="{FBDAD957-99AF-4DE4-8B58-DDCF507D0161}"/>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C1D25E1E-6A78-4E73-BFF4-55F78A89C47B}"/>
              </a:ext>
            </a:extLst>
          </p:cNvPr>
          <p:cNvSpPr>
            <a:spLocks noGrp="1"/>
          </p:cNvSpPr>
          <p:nvPr>
            <p:ph type="sldNum" sz="quarter" idx="12"/>
          </p:nvPr>
        </p:nvSpPr>
        <p:spPr/>
        <p:txBody>
          <a:bodyPr/>
          <a:lstStyle/>
          <a:p>
            <a:fld id="{D6952104-DB5C-4E41-91CB-EB06ACC36BD4}" type="slidenum">
              <a:rPr lang="en-US" smtClean="0"/>
              <a:t>‹#›</a:t>
            </a:fld>
            <a:endParaRPr lang="en-US"/>
          </a:p>
        </p:txBody>
      </p:sp>
    </p:spTree>
    <p:extLst>
      <p:ext uri="{BB962C8B-B14F-4D97-AF65-F5344CB8AC3E}">
        <p14:creationId xmlns:p14="http://schemas.microsoft.com/office/powerpoint/2010/main" val="345174739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4D23CC-19BC-463F-832A-20279F655EFE}"/>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68FCAAE2-B9A4-41AF-8271-262B2410F8A0}"/>
              </a:ext>
            </a:extLst>
          </p:cNvPr>
          <p:cNvSpPr>
            <a:spLocks noGrp="1"/>
          </p:cNvSpPr>
          <p:nvPr>
            <p:ph type="dt" sz="half" idx="10"/>
          </p:nvPr>
        </p:nvSpPr>
        <p:spPr/>
        <p:txBody>
          <a:bodyPr/>
          <a:lstStyle/>
          <a:p>
            <a:fld id="{4D58115B-105E-4B94-870C-F6F4F5959360}" type="datetimeFigureOut">
              <a:rPr lang="en-US" smtClean="0"/>
              <a:t>11/22/2021</a:t>
            </a:fld>
            <a:endParaRPr lang="en-US"/>
          </a:p>
        </p:txBody>
      </p:sp>
      <p:sp>
        <p:nvSpPr>
          <p:cNvPr id="4" name="Footer Placeholder 3">
            <a:extLst>
              <a:ext uri="{FF2B5EF4-FFF2-40B4-BE49-F238E27FC236}">
                <a16:creationId xmlns:a16="http://schemas.microsoft.com/office/drawing/2014/main" id="{A6C0DA34-4187-4554-8350-E3D8143CB71C}"/>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C4177E9D-3A7D-476D-8430-0F53C07E616C}"/>
              </a:ext>
            </a:extLst>
          </p:cNvPr>
          <p:cNvSpPr>
            <a:spLocks noGrp="1"/>
          </p:cNvSpPr>
          <p:nvPr>
            <p:ph type="sldNum" sz="quarter" idx="12"/>
          </p:nvPr>
        </p:nvSpPr>
        <p:spPr/>
        <p:txBody>
          <a:bodyPr/>
          <a:lstStyle/>
          <a:p>
            <a:fld id="{D6952104-DB5C-4E41-91CB-EB06ACC36BD4}" type="slidenum">
              <a:rPr lang="en-US" smtClean="0"/>
              <a:t>‹#›</a:t>
            </a:fld>
            <a:endParaRPr lang="en-US"/>
          </a:p>
        </p:txBody>
      </p:sp>
    </p:spTree>
    <p:extLst>
      <p:ext uri="{BB962C8B-B14F-4D97-AF65-F5344CB8AC3E}">
        <p14:creationId xmlns:p14="http://schemas.microsoft.com/office/powerpoint/2010/main" val="53483725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D233A97C-8F17-465D-A2C0-B2F0769C192B}"/>
              </a:ext>
            </a:extLst>
          </p:cNvPr>
          <p:cNvSpPr>
            <a:spLocks noGrp="1"/>
          </p:cNvSpPr>
          <p:nvPr>
            <p:ph type="dt" sz="half" idx="10"/>
          </p:nvPr>
        </p:nvSpPr>
        <p:spPr/>
        <p:txBody>
          <a:bodyPr/>
          <a:lstStyle/>
          <a:p>
            <a:fld id="{4D58115B-105E-4B94-870C-F6F4F5959360}" type="datetimeFigureOut">
              <a:rPr lang="en-US" smtClean="0"/>
              <a:t>11/22/2021</a:t>
            </a:fld>
            <a:endParaRPr lang="en-US"/>
          </a:p>
        </p:txBody>
      </p:sp>
      <p:sp>
        <p:nvSpPr>
          <p:cNvPr id="3" name="Footer Placeholder 2">
            <a:extLst>
              <a:ext uri="{FF2B5EF4-FFF2-40B4-BE49-F238E27FC236}">
                <a16:creationId xmlns:a16="http://schemas.microsoft.com/office/drawing/2014/main" id="{F50FE6F5-A9CD-4393-9F9B-D2049CA9F17F}"/>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4459CD1B-5DE7-41E3-8FF6-D7467A5A762D}"/>
              </a:ext>
            </a:extLst>
          </p:cNvPr>
          <p:cNvSpPr>
            <a:spLocks noGrp="1"/>
          </p:cNvSpPr>
          <p:nvPr>
            <p:ph type="sldNum" sz="quarter" idx="12"/>
          </p:nvPr>
        </p:nvSpPr>
        <p:spPr/>
        <p:txBody>
          <a:bodyPr/>
          <a:lstStyle/>
          <a:p>
            <a:fld id="{D6952104-DB5C-4E41-91CB-EB06ACC36BD4}" type="slidenum">
              <a:rPr lang="en-US" smtClean="0"/>
              <a:t>‹#›</a:t>
            </a:fld>
            <a:endParaRPr lang="en-US"/>
          </a:p>
        </p:txBody>
      </p:sp>
    </p:spTree>
    <p:extLst>
      <p:ext uri="{BB962C8B-B14F-4D97-AF65-F5344CB8AC3E}">
        <p14:creationId xmlns:p14="http://schemas.microsoft.com/office/powerpoint/2010/main" val="173123764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FEF72D-2C7D-4A55-9CA5-45C8259E1B59}"/>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A6DE3E18-3B08-42B5-A6EF-D79A280E4745}"/>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123F5B90-947B-4A95-A120-D94300DCAEF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1083B690-0F6C-4481-984E-897AA8BA85D9}"/>
              </a:ext>
            </a:extLst>
          </p:cNvPr>
          <p:cNvSpPr>
            <a:spLocks noGrp="1"/>
          </p:cNvSpPr>
          <p:nvPr>
            <p:ph type="dt" sz="half" idx="10"/>
          </p:nvPr>
        </p:nvSpPr>
        <p:spPr/>
        <p:txBody>
          <a:bodyPr/>
          <a:lstStyle/>
          <a:p>
            <a:fld id="{4D58115B-105E-4B94-870C-F6F4F5959360}" type="datetimeFigureOut">
              <a:rPr lang="en-US" smtClean="0"/>
              <a:t>11/22/2021</a:t>
            </a:fld>
            <a:endParaRPr lang="en-US"/>
          </a:p>
        </p:txBody>
      </p:sp>
      <p:sp>
        <p:nvSpPr>
          <p:cNvPr id="6" name="Footer Placeholder 5">
            <a:extLst>
              <a:ext uri="{FF2B5EF4-FFF2-40B4-BE49-F238E27FC236}">
                <a16:creationId xmlns:a16="http://schemas.microsoft.com/office/drawing/2014/main" id="{62CF4CC4-AB8D-4340-AC39-4FE6308F21B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1754453D-3E55-43E9-B177-41FA255C82C4}"/>
              </a:ext>
            </a:extLst>
          </p:cNvPr>
          <p:cNvSpPr>
            <a:spLocks noGrp="1"/>
          </p:cNvSpPr>
          <p:nvPr>
            <p:ph type="sldNum" sz="quarter" idx="12"/>
          </p:nvPr>
        </p:nvSpPr>
        <p:spPr/>
        <p:txBody>
          <a:bodyPr/>
          <a:lstStyle/>
          <a:p>
            <a:fld id="{D6952104-DB5C-4E41-91CB-EB06ACC36BD4}" type="slidenum">
              <a:rPr lang="en-US" smtClean="0"/>
              <a:t>‹#›</a:t>
            </a:fld>
            <a:endParaRPr lang="en-US"/>
          </a:p>
        </p:txBody>
      </p:sp>
    </p:spTree>
    <p:extLst>
      <p:ext uri="{BB962C8B-B14F-4D97-AF65-F5344CB8AC3E}">
        <p14:creationId xmlns:p14="http://schemas.microsoft.com/office/powerpoint/2010/main" val="26749075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923594-6C33-43D2-8CF9-1356B020F64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448A9EED-E9D1-43F1-AF17-876D5CCE8FE2}"/>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B11036D5-8D97-44B3-9AB6-99E29BBEE4B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A940C7C0-2491-490F-A6E7-060A1E915C91}"/>
              </a:ext>
            </a:extLst>
          </p:cNvPr>
          <p:cNvSpPr>
            <a:spLocks noGrp="1"/>
          </p:cNvSpPr>
          <p:nvPr>
            <p:ph type="dt" sz="half" idx="10"/>
          </p:nvPr>
        </p:nvSpPr>
        <p:spPr/>
        <p:txBody>
          <a:bodyPr/>
          <a:lstStyle/>
          <a:p>
            <a:fld id="{4D58115B-105E-4B94-870C-F6F4F5959360}" type="datetimeFigureOut">
              <a:rPr lang="en-US" smtClean="0"/>
              <a:t>11/22/2021</a:t>
            </a:fld>
            <a:endParaRPr lang="en-US"/>
          </a:p>
        </p:txBody>
      </p:sp>
      <p:sp>
        <p:nvSpPr>
          <p:cNvPr id="6" name="Footer Placeholder 5">
            <a:extLst>
              <a:ext uri="{FF2B5EF4-FFF2-40B4-BE49-F238E27FC236}">
                <a16:creationId xmlns:a16="http://schemas.microsoft.com/office/drawing/2014/main" id="{34117B5D-4FDB-4770-8C6A-6D57515FC61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994E563-C57F-4B1B-AE1F-2EA6252CAFEC}"/>
              </a:ext>
            </a:extLst>
          </p:cNvPr>
          <p:cNvSpPr>
            <a:spLocks noGrp="1"/>
          </p:cNvSpPr>
          <p:nvPr>
            <p:ph type="sldNum" sz="quarter" idx="12"/>
          </p:nvPr>
        </p:nvSpPr>
        <p:spPr/>
        <p:txBody>
          <a:bodyPr/>
          <a:lstStyle/>
          <a:p>
            <a:fld id="{D6952104-DB5C-4E41-91CB-EB06ACC36BD4}" type="slidenum">
              <a:rPr lang="en-US" smtClean="0"/>
              <a:t>‹#›</a:t>
            </a:fld>
            <a:endParaRPr lang="en-US"/>
          </a:p>
        </p:txBody>
      </p:sp>
    </p:spTree>
    <p:extLst>
      <p:ext uri="{BB962C8B-B14F-4D97-AF65-F5344CB8AC3E}">
        <p14:creationId xmlns:p14="http://schemas.microsoft.com/office/powerpoint/2010/main" val="411957623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D465AE87-87CE-4BE7-8C03-9EEB7842CD6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5AF33218-28E1-4286-AAF4-04A2E9D2CA16}"/>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9A8DBB0-21C0-4191-9AB0-FB6B6553FA29}"/>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D58115B-105E-4B94-870C-F6F4F5959360}" type="datetimeFigureOut">
              <a:rPr lang="en-US" smtClean="0"/>
              <a:t>11/22/2021</a:t>
            </a:fld>
            <a:endParaRPr lang="en-US"/>
          </a:p>
        </p:txBody>
      </p:sp>
      <p:sp>
        <p:nvSpPr>
          <p:cNvPr id="5" name="Footer Placeholder 4">
            <a:extLst>
              <a:ext uri="{FF2B5EF4-FFF2-40B4-BE49-F238E27FC236}">
                <a16:creationId xmlns:a16="http://schemas.microsoft.com/office/drawing/2014/main" id="{546B8A7F-F2F0-452B-A5E4-48A779462E96}"/>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62B1C3D7-AA1F-464C-B097-2F164C986F99}"/>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6952104-DB5C-4E41-91CB-EB06ACC36BD4}" type="slidenum">
              <a:rPr lang="en-US" smtClean="0"/>
              <a:t>‹#›</a:t>
            </a:fld>
            <a:endParaRPr lang="en-US"/>
          </a:p>
        </p:txBody>
      </p:sp>
    </p:spTree>
    <p:extLst>
      <p:ext uri="{BB962C8B-B14F-4D97-AF65-F5344CB8AC3E}">
        <p14:creationId xmlns:p14="http://schemas.microsoft.com/office/powerpoint/2010/main" val="178917119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340672-2BE2-4F23-8CC6-3D43C772B5A8}"/>
              </a:ext>
            </a:extLst>
          </p:cNvPr>
          <p:cNvSpPr>
            <a:spLocks noGrp="1"/>
          </p:cNvSpPr>
          <p:nvPr>
            <p:ph type="ctrTitle"/>
          </p:nvPr>
        </p:nvSpPr>
        <p:spPr/>
        <p:txBody>
          <a:bodyPr/>
          <a:lstStyle/>
          <a:p>
            <a:endParaRPr lang="en-US"/>
          </a:p>
        </p:txBody>
      </p:sp>
      <p:sp>
        <p:nvSpPr>
          <p:cNvPr id="3" name="Subtitle 2">
            <a:extLst>
              <a:ext uri="{FF2B5EF4-FFF2-40B4-BE49-F238E27FC236}">
                <a16:creationId xmlns:a16="http://schemas.microsoft.com/office/drawing/2014/main" id="{BCDBE12E-284A-4B3C-AC45-10984B9D6C04}"/>
              </a:ext>
            </a:extLst>
          </p:cNvPr>
          <p:cNvSpPr>
            <a:spLocks noGrp="1"/>
          </p:cNvSpPr>
          <p:nvPr>
            <p:ph type="subTitle" idx="1"/>
          </p:nvPr>
        </p:nvSpPr>
        <p:spPr/>
        <p:txBody>
          <a:bodyPr/>
          <a:lstStyle/>
          <a:p>
            <a:endParaRPr lang="en-US"/>
          </a:p>
        </p:txBody>
      </p:sp>
    </p:spTree>
    <p:extLst>
      <p:ext uri="{BB962C8B-B14F-4D97-AF65-F5344CB8AC3E}">
        <p14:creationId xmlns:p14="http://schemas.microsoft.com/office/powerpoint/2010/main" val="239573565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883974-E1AE-487C-B8FC-16B1871B7FE7}"/>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D66B18EB-089E-422B-BB40-187E824EEF27}"/>
              </a:ext>
            </a:extLst>
          </p:cNvPr>
          <p:cNvSpPr>
            <a:spLocks noGrp="1"/>
          </p:cNvSpPr>
          <p:nvPr>
            <p:ph idx="1"/>
          </p:nvPr>
        </p:nvSpPr>
        <p:spPr/>
        <p:txBody>
          <a:bodyPr/>
          <a:lstStyle/>
          <a:p>
            <a:r>
              <a:rPr lang="en-US" dirty="0"/>
              <a:t>Structures </a:t>
            </a:r>
          </a:p>
          <a:p>
            <a:r>
              <a:rPr lang="en-US" dirty="0"/>
              <a:t>Body The wall consists of 3 layers from outside inwards: </a:t>
            </a:r>
          </a:p>
          <a:p>
            <a:r>
              <a:rPr lang="en-US" dirty="0"/>
              <a:t> Perimetrium: It is the serous coat which invests the entire organ except on the lateral borders. The peritoneum is intimately adherent to the underlying muscles</a:t>
            </a:r>
          </a:p>
          <a:p>
            <a:r>
              <a:rPr lang="en-US" dirty="0"/>
              <a:t>Myometrium: It consists of thick bundles of smooth muscle fibers held by connective tissues and are arranged in various directions</a:t>
            </a:r>
          </a:p>
        </p:txBody>
      </p:sp>
    </p:spTree>
    <p:extLst>
      <p:ext uri="{BB962C8B-B14F-4D97-AF65-F5344CB8AC3E}">
        <p14:creationId xmlns:p14="http://schemas.microsoft.com/office/powerpoint/2010/main" val="324494139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B4E48D-076F-48F2-8C10-92A4E8DD910A}"/>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F09D347D-7EF2-44CE-97B2-028406685DF0}"/>
              </a:ext>
            </a:extLst>
          </p:cNvPr>
          <p:cNvSpPr>
            <a:spLocks noGrp="1"/>
          </p:cNvSpPr>
          <p:nvPr>
            <p:ph idx="1"/>
          </p:nvPr>
        </p:nvSpPr>
        <p:spPr/>
        <p:txBody>
          <a:bodyPr/>
          <a:lstStyle/>
          <a:p>
            <a:r>
              <a:rPr lang="en-US" dirty="0"/>
              <a:t>Endometrium: The mucous lining of the cavity is called endometrium. As there is no submucous layer, the endometrium is directly apposed to the muscle coat. </a:t>
            </a:r>
          </a:p>
          <a:p>
            <a:r>
              <a:rPr lang="en-US" dirty="0"/>
              <a:t>It consists of lamina propria and surface epithelium. </a:t>
            </a:r>
          </a:p>
          <a:p>
            <a:r>
              <a:rPr lang="en-US" dirty="0"/>
              <a:t>The surface epithelium is a single layer of ciliated columnar epithelium</a:t>
            </a:r>
          </a:p>
          <a:p>
            <a:r>
              <a:rPr lang="en-US" dirty="0"/>
              <a:t>The endometrium is changed to decidua during pregnancy</a:t>
            </a:r>
          </a:p>
        </p:txBody>
      </p:sp>
    </p:spTree>
    <p:extLst>
      <p:ext uri="{BB962C8B-B14F-4D97-AF65-F5344CB8AC3E}">
        <p14:creationId xmlns:p14="http://schemas.microsoft.com/office/powerpoint/2010/main" val="196697267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A28811-AADD-45D0-AAD1-AAFBE1C02C8D}"/>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401C1804-C092-4A79-B612-2B7450BD26E3}"/>
              </a:ext>
            </a:extLst>
          </p:cNvPr>
          <p:cNvSpPr>
            <a:spLocks noGrp="1"/>
          </p:cNvSpPr>
          <p:nvPr>
            <p:ph idx="1"/>
          </p:nvPr>
        </p:nvSpPr>
        <p:spPr/>
        <p:txBody>
          <a:bodyPr>
            <a:normAutofit lnSpcReduction="10000"/>
          </a:bodyPr>
          <a:lstStyle/>
          <a:p>
            <a:r>
              <a:rPr lang="en-US" dirty="0"/>
              <a:t>Blood Supply </a:t>
            </a:r>
          </a:p>
          <a:p>
            <a:r>
              <a:rPr lang="en-US" dirty="0"/>
              <a:t>Arterial supply: The arterial supply is from the uterine artery—one on each side. </a:t>
            </a:r>
          </a:p>
          <a:p>
            <a:r>
              <a:rPr lang="en-US" dirty="0"/>
              <a:t>The artery arises directly from the anterior division of the internal iliac or in common with superior vesical artery. </a:t>
            </a:r>
          </a:p>
          <a:p>
            <a:r>
              <a:rPr lang="en-US" dirty="0"/>
              <a:t>The other sources are ovarian and vaginal arteries to which the uterine arteries anastomose. </a:t>
            </a:r>
          </a:p>
          <a:p>
            <a:r>
              <a:rPr lang="en-US" dirty="0"/>
              <a:t>The uterine artery crosses the ureter anteriorly about 1.5 cm away at the level of internal </a:t>
            </a:r>
            <a:r>
              <a:rPr lang="en-US" dirty="0" err="1"/>
              <a:t>os</a:t>
            </a:r>
            <a:r>
              <a:rPr lang="en-US" dirty="0"/>
              <a:t> before it ascends up along the lateral border of the uterus in between the leaves of broad ligament. </a:t>
            </a:r>
          </a:p>
        </p:txBody>
      </p:sp>
    </p:spTree>
    <p:extLst>
      <p:ext uri="{BB962C8B-B14F-4D97-AF65-F5344CB8AC3E}">
        <p14:creationId xmlns:p14="http://schemas.microsoft.com/office/powerpoint/2010/main" val="341376217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D9CBBB-8D59-4F5B-9EC6-8C365137D1BE}"/>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49EEF054-AB5E-4EC5-9C47-00B77561E869}"/>
              </a:ext>
            </a:extLst>
          </p:cNvPr>
          <p:cNvSpPr>
            <a:spLocks noGrp="1"/>
          </p:cNvSpPr>
          <p:nvPr>
            <p:ph idx="1"/>
          </p:nvPr>
        </p:nvSpPr>
        <p:spPr/>
        <p:txBody>
          <a:bodyPr/>
          <a:lstStyle/>
          <a:p>
            <a:r>
              <a:rPr lang="en-US" dirty="0"/>
              <a:t>Changes of Uterus with Age</a:t>
            </a:r>
          </a:p>
          <a:p>
            <a:r>
              <a:rPr lang="en-US" dirty="0"/>
              <a:t> At birth, the uterus lies in the false pelvis; the cervix is much longer than the body.</a:t>
            </a:r>
          </a:p>
          <a:p>
            <a:r>
              <a:rPr lang="en-US" dirty="0"/>
              <a:t> In childhood, the proportion is maintained but reduced to 2:1.</a:t>
            </a:r>
          </a:p>
          <a:p>
            <a:r>
              <a:rPr lang="en-US" dirty="0"/>
              <a:t> At puberty, the body is growing faster under the action of ovarian steroids (estrogens) and the proportion is reversed to 1:2 and</a:t>
            </a:r>
          </a:p>
          <a:p>
            <a:r>
              <a:rPr lang="en-US" dirty="0"/>
              <a:t> following childbirth, it becomes even 1:3.</a:t>
            </a:r>
          </a:p>
          <a:p>
            <a:r>
              <a:rPr lang="en-US" dirty="0"/>
              <a:t> After menopause the uterus atrophies; the overall length is reduced; </a:t>
            </a:r>
          </a:p>
        </p:txBody>
      </p:sp>
    </p:spTree>
    <p:extLst>
      <p:ext uri="{BB962C8B-B14F-4D97-AF65-F5344CB8AC3E}">
        <p14:creationId xmlns:p14="http://schemas.microsoft.com/office/powerpoint/2010/main" val="386476477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F20913-D526-4C45-9B42-F6ECC66339E1}"/>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58A75F0B-B371-4E0C-B6E9-3547C986832F}"/>
              </a:ext>
            </a:extLst>
          </p:cNvPr>
          <p:cNvSpPr>
            <a:spLocks noGrp="1"/>
          </p:cNvSpPr>
          <p:nvPr>
            <p:ph idx="1"/>
          </p:nvPr>
        </p:nvSpPr>
        <p:spPr/>
        <p:txBody>
          <a:bodyPr>
            <a:normAutofit fontScale="92500"/>
          </a:bodyPr>
          <a:lstStyle/>
          <a:p>
            <a:r>
              <a:rPr lang="en-US" dirty="0"/>
              <a:t>Position of the Uterus The normal position of the uterus is anteversion and anteflexion.</a:t>
            </a:r>
          </a:p>
          <a:p>
            <a:r>
              <a:rPr lang="en-US" dirty="0"/>
              <a:t> Anteversion relates the long axis of the cervix to the long axis of vagina which is about 90°.</a:t>
            </a:r>
          </a:p>
          <a:p>
            <a:r>
              <a:rPr lang="en-US" dirty="0"/>
              <a:t> Anteflexion relates the long axis of the body to the long axis of the cervix and is about 120°. </a:t>
            </a:r>
          </a:p>
          <a:p>
            <a:r>
              <a:rPr lang="en-US" dirty="0"/>
              <a:t>In about 15–20%, normally the uterus remains in retroverted position.</a:t>
            </a:r>
          </a:p>
          <a:p>
            <a:r>
              <a:rPr lang="en-US" dirty="0"/>
              <a:t> In erect posture, the internal </a:t>
            </a:r>
            <a:r>
              <a:rPr lang="en-US" dirty="0" err="1"/>
              <a:t>os</a:t>
            </a:r>
            <a:r>
              <a:rPr lang="en-US" dirty="0"/>
              <a:t> lies on the upper border of the symphysis pubis and</a:t>
            </a:r>
          </a:p>
          <a:p>
            <a:r>
              <a:rPr lang="en-US" dirty="0"/>
              <a:t> the external </a:t>
            </a:r>
            <a:r>
              <a:rPr lang="en-US" dirty="0" err="1"/>
              <a:t>os</a:t>
            </a:r>
            <a:r>
              <a:rPr lang="en-US" dirty="0"/>
              <a:t> lies at the level of ischial spine</a:t>
            </a:r>
          </a:p>
        </p:txBody>
      </p:sp>
    </p:spTree>
    <p:extLst>
      <p:ext uri="{BB962C8B-B14F-4D97-AF65-F5344CB8AC3E}">
        <p14:creationId xmlns:p14="http://schemas.microsoft.com/office/powerpoint/2010/main" val="60067078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9B92B4-454D-4B61-8899-19A2C2F32C96}"/>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3791FBC3-497C-4608-A184-ACD882ECA31F}"/>
              </a:ext>
            </a:extLst>
          </p:cNvPr>
          <p:cNvSpPr>
            <a:spLocks noGrp="1"/>
          </p:cNvSpPr>
          <p:nvPr>
            <p:ph idx="1"/>
          </p:nvPr>
        </p:nvSpPr>
        <p:spPr/>
        <p:txBody>
          <a:bodyPr/>
          <a:lstStyle/>
          <a:p>
            <a:r>
              <a:rPr lang="en-US" dirty="0"/>
              <a:t>FALLOPIAN TUBE (SYN: UTERINE TUBE)</a:t>
            </a:r>
          </a:p>
          <a:p>
            <a:r>
              <a:rPr lang="en-US" dirty="0"/>
              <a:t> The uterine tubes are paired structures, measuring about 10 cm (4") and are situated in the medial three-fourth of the upper free margin of the broad ligaments.</a:t>
            </a:r>
          </a:p>
          <a:p>
            <a:r>
              <a:rPr lang="en-US" dirty="0"/>
              <a:t> Each tube has got two openings, one communicating with the lateral angle of the uterine cavity, called uterine opening and measures 1 mm in diameter, </a:t>
            </a:r>
          </a:p>
          <a:p>
            <a:r>
              <a:rPr lang="en-US" dirty="0"/>
              <a:t>the other is on the lateral end of the tube, called pelvic opening or abdominal ostium and measures about 2 mm in diameter </a:t>
            </a:r>
          </a:p>
        </p:txBody>
      </p:sp>
    </p:spTree>
    <p:extLst>
      <p:ext uri="{BB962C8B-B14F-4D97-AF65-F5344CB8AC3E}">
        <p14:creationId xmlns:p14="http://schemas.microsoft.com/office/powerpoint/2010/main" val="127064215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7C810C-8E88-41D9-BC01-1B6C6DD0502B}"/>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3AE2BE41-026C-4433-A50F-1EA1CD737E88}"/>
              </a:ext>
            </a:extLst>
          </p:cNvPr>
          <p:cNvSpPr>
            <a:spLocks noGrp="1"/>
          </p:cNvSpPr>
          <p:nvPr>
            <p:ph idx="1"/>
          </p:nvPr>
        </p:nvSpPr>
        <p:spPr/>
        <p:txBody>
          <a:bodyPr/>
          <a:lstStyle/>
          <a:p>
            <a:r>
              <a:rPr lang="en-US" dirty="0"/>
              <a:t>Parts: There are four parts, from medial to lateral, they are—</a:t>
            </a:r>
          </a:p>
          <a:p>
            <a:r>
              <a:rPr lang="en-US" dirty="0"/>
              <a:t>(1) intramural or interstitial lying in the uterine wall and measures 1.25 cm (1/2) in length and 1 mm in diameter; </a:t>
            </a:r>
          </a:p>
          <a:p>
            <a:r>
              <a:rPr lang="en-US" dirty="0"/>
              <a:t>(2) isthmus almost straight and measure about 2.5 cm (1") in length and 2.5 mm in diameter;</a:t>
            </a:r>
          </a:p>
          <a:p>
            <a:r>
              <a:rPr lang="en-US" dirty="0"/>
              <a:t> (3) ampulla—tortuous part and measures about 5 cm (2) in length which ends in wide; </a:t>
            </a:r>
          </a:p>
          <a:p>
            <a:r>
              <a:rPr lang="en-US" dirty="0"/>
              <a:t>(4) infundibulum measuring about 1.25 cm (1/2) long with a maximum diameter of 6 mm</a:t>
            </a:r>
          </a:p>
        </p:txBody>
      </p:sp>
    </p:spTree>
    <p:extLst>
      <p:ext uri="{BB962C8B-B14F-4D97-AF65-F5344CB8AC3E}">
        <p14:creationId xmlns:p14="http://schemas.microsoft.com/office/powerpoint/2010/main" val="399909938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F92AA8-4D2C-41BD-BFBC-8DEEB124F0DF}"/>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1BAD96EB-E172-4237-B36B-20A3769C0B35}"/>
              </a:ext>
            </a:extLst>
          </p:cNvPr>
          <p:cNvSpPr>
            <a:spLocks noGrp="1"/>
          </p:cNvSpPr>
          <p:nvPr>
            <p:ph idx="1"/>
          </p:nvPr>
        </p:nvSpPr>
        <p:spPr/>
        <p:txBody>
          <a:bodyPr/>
          <a:lstStyle/>
          <a:p>
            <a:r>
              <a:rPr lang="en-US" dirty="0"/>
              <a:t>The abdominal ostium is surrounded by a number of radiating fimbriae, one of these is longer than the rest and is attached to the outer pole of the ovary called ovarian fimbria .</a:t>
            </a:r>
          </a:p>
          <a:p>
            <a:r>
              <a:rPr lang="en-US" dirty="0"/>
              <a:t>Structures—It consists of 3 layers:</a:t>
            </a:r>
          </a:p>
          <a:p>
            <a:r>
              <a:rPr lang="en-US" dirty="0"/>
              <a:t> 1. Serous: </a:t>
            </a:r>
          </a:p>
          <a:p>
            <a:r>
              <a:rPr lang="en-US" dirty="0"/>
              <a:t>. 2. Muscular: Arranged in two layers—outer longitudinal and inner circular. </a:t>
            </a:r>
          </a:p>
          <a:p>
            <a:r>
              <a:rPr lang="en-US" dirty="0"/>
              <a:t>3. Mucous membrane is thrown into longitudinal folds</a:t>
            </a:r>
          </a:p>
        </p:txBody>
      </p:sp>
    </p:spTree>
    <p:extLst>
      <p:ext uri="{BB962C8B-B14F-4D97-AF65-F5344CB8AC3E}">
        <p14:creationId xmlns:p14="http://schemas.microsoft.com/office/powerpoint/2010/main" val="257141814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716126-0DFF-442B-A6E4-6612B8F068F0}"/>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85406EA6-5A55-4139-A35A-BA235899212F}"/>
              </a:ext>
            </a:extLst>
          </p:cNvPr>
          <p:cNvSpPr>
            <a:spLocks noGrp="1"/>
          </p:cNvSpPr>
          <p:nvPr>
            <p:ph idx="1"/>
          </p:nvPr>
        </p:nvSpPr>
        <p:spPr/>
        <p:txBody>
          <a:bodyPr/>
          <a:lstStyle/>
          <a:p>
            <a:r>
              <a:rPr lang="en-US" dirty="0"/>
              <a:t>THE OVARY The ovaries are paired sex glands or gonads in female which are concerned with:</a:t>
            </a:r>
          </a:p>
          <a:p>
            <a:r>
              <a:rPr lang="en-US" dirty="0"/>
              <a:t> </a:t>
            </a:r>
            <a:r>
              <a:rPr lang="en-US" dirty="0" err="1"/>
              <a:t>i</a:t>
            </a:r>
            <a:r>
              <a:rPr lang="en-US" dirty="0"/>
              <a:t>. Germ cell maturation, storage and its release</a:t>
            </a:r>
          </a:p>
          <a:p>
            <a:r>
              <a:rPr lang="en-US" dirty="0"/>
              <a:t> ii. Steroidogenesis.</a:t>
            </a:r>
          </a:p>
          <a:p>
            <a:r>
              <a:rPr lang="en-US" dirty="0"/>
              <a:t> Each gland is oval in shape and pinkish gray in color and the surface is scarred during reproductive period.</a:t>
            </a:r>
          </a:p>
          <a:p>
            <a:r>
              <a:rPr lang="en-US" dirty="0"/>
              <a:t> It measures about 3 cm in length, 2 cm in breadth and 1 cm in width</a:t>
            </a:r>
          </a:p>
        </p:txBody>
      </p:sp>
    </p:spTree>
    <p:extLst>
      <p:ext uri="{BB962C8B-B14F-4D97-AF65-F5344CB8AC3E}">
        <p14:creationId xmlns:p14="http://schemas.microsoft.com/office/powerpoint/2010/main" val="366951658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3B6A69-0C5A-4E9C-AE53-4CB0F0A96ED8}"/>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E8351AB6-5A36-4A77-8A85-CE2DC2FC62CF}"/>
              </a:ext>
            </a:extLst>
          </p:cNvPr>
          <p:cNvSpPr>
            <a:spLocks noGrp="1"/>
          </p:cNvSpPr>
          <p:nvPr>
            <p:ph idx="1"/>
          </p:nvPr>
        </p:nvSpPr>
        <p:spPr/>
        <p:txBody>
          <a:bodyPr/>
          <a:lstStyle/>
          <a:p>
            <a:pPr marL="0" indent="0">
              <a:buNone/>
            </a:pPr>
            <a:r>
              <a:rPr lang="en-US" dirty="0"/>
              <a:t>. Each ovary presents two ends—tubal and uterine,</a:t>
            </a:r>
          </a:p>
          <a:p>
            <a:pPr marL="0" indent="0">
              <a:buNone/>
            </a:pPr>
            <a:r>
              <a:rPr lang="en-US" dirty="0"/>
              <a:t> two borders—mesovarium and free posterior and</a:t>
            </a:r>
          </a:p>
          <a:p>
            <a:pPr marL="0" indent="0">
              <a:buNone/>
            </a:pPr>
            <a:r>
              <a:rPr lang="en-US" dirty="0"/>
              <a:t> two surfaces—medial and lateral. </a:t>
            </a:r>
          </a:p>
          <a:p>
            <a:pPr marL="0" indent="0">
              <a:buNone/>
            </a:pPr>
            <a:r>
              <a:rPr lang="en-US" dirty="0"/>
              <a:t>The ovaries are intraperitoneal structures.</a:t>
            </a:r>
          </a:p>
          <a:p>
            <a:pPr marL="0" indent="0">
              <a:buNone/>
            </a:pPr>
            <a:r>
              <a:rPr lang="en-US" dirty="0"/>
              <a:t> In nulliparae, the ovary lies in the ovarian fossa on the lateral pelvic wall. </a:t>
            </a:r>
          </a:p>
          <a:p>
            <a:pPr marL="0" indent="0">
              <a:buNone/>
            </a:pPr>
            <a:r>
              <a:rPr lang="en-US" dirty="0"/>
              <a:t>The ovary is attached to the posterior layer of the broad ligament by the mesovarium, to the lateral pelvic wall by </a:t>
            </a:r>
            <a:r>
              <a:rPr lang="en-US" dirty="0" err="1"/>
              <a:t>infundibulopelvic</a:t>
            </a:r>
            <a:r>
              <a:rPr lang="en-US" dirty="0"/>
              <a:t> ligament and to the uterus by the ovarian ligament</a:t>
            </a:r>
          </a:p>
        </p:txBody>
      </p:sp>
    </p:spTree>
    <p:extLst>
      <p:ext uri="{BB962C8B-B14F-4D97-AF65-F5344CB8AC3E}">
        <p14:creationId xmlns:p14="http://schemas.microsoft.com/office/powerpoint/2010/main" val="183019903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61C56D-C4D6-43E2-82AC-C72F53E7C364}"/>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1A42F7BC-0FD3-4712-8EF6-16DA04532F5A}"/>
              </a:ext>
            </a:extLst>
          </p:cNvPr>
          <p:cNvSpPr>
            <a:spLocks noGrp="1"/>
          </p:cNvSpPr>
          <p:nvPr>
            <p:ph idx="1"/>
          </p:nvPr>
        </p:nvSpPr>
        <p:spPr/>
        <p:txBody>
          <a:bodyPr/>
          <a:lstStyle/>
          <a:p>
            <a:r>
              <a:rPr lang="en-US" dirty="0"/>
              <a:t>THE UTERUS The uterus is a hollow pyriform muscular organ situated in the pelvis between the bladder in front and the rectum behind .</a:t>
            </a:r>
          </a:p>
          <a:p>
            <a:r>
              <a:rPr lang="en-US" dirty="0"/>
              <a:t> Position Its normal position is one of the anteversion and anteflexion.</a:t>
            </a:r>
          </a:p>
          <a:p>
            <a:r>
              <a:rPr lang="en-US" dirty="0"/>
              <a:t> The uterus usually inclines to the right (dextrorotation) so that the cervix is directed to the left (levorotation) and comes in close relation with the left ureter</a:t>
            </a:r>
          </a:p>
        </p:txBody>
      </p:sp>
    </p:spTree>
    <p:extLst>
      <p:ext uri="{BB962C8B-B14F-4D97-AF65-F5344CB8AC3E}">
        <p14:creationId xmlns:p14="http://schemas.microsoft.com/office/powerpoint/2010/main" val="338450451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123E3C-BD79-4965-9EEF-08078B975758}"/>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9EE3B751-9856-44FA-8E63-BBAED319DF9A}"/>
              </a:ext>
            </a:extLst>
          </p:cNvPr>
          <p:cNvSpPr>
            <a:spLocks noGrp="1"/>
          </p:cNvSpPr>
          <p:nvPr>
            <p:ph idx="1"/>
          </p:nvPr>
        </p:nvSpPr>
        <p:spPr/>
        <p:txBody>
          <a:bodyPr/>
          <a:lstStyle/>
          <a:p>
            <a:r>
              <a:rPr lang="en-US" dirty="0"/>
              <a:t>VAGINA The vagina is a </a:t>
            </a:r>
            <a:r>
              <a:rPr lang="en-US" dirty="0" err="1"/>
              <a:t>fibromusculomembranous</a:t>
            </a:r>
            <a:r>
              <a:rPr lang="en-US" dirty="0"/>
              <a:t> sheath communicating the uterine cavity with the exterior at the vulva. </a:t>
            </a:r>
          </a:p>
          <a:p>
            <a:r>
              <a:rPr lang="en-US" dirty="0"/>
              <a:t>It constitutes the excretory channel for the uterine secretion and menstrual blood.</a:t>
            </a:r>
          </a:p>
          <a:p>
            <a:r>
              <a:rPr lang="en-US" dirty="0"/>
              <a:t> It is the organ of copulation and forms the birth canal of parturition.</a:t>
            </a:r>
          </a:p>
          <a:p>
            <a:r>
              <a:rPr lang="en-US" dirty="0"/>
              <a:t>The canal is directed upwards and backwards forming an angle of 45° with the horizontal in erect posture.</a:t>
            </a:r>
          </a:p>
        </p:txBody>
      </p:sp>
    </p:spTree>
    <p:extLst>
      <p:ext uri="{BB962C8B-B14F-4D97-AF65-F5344CB8AC3E}">
        <p14:creationId xmlns:p14="http://schemas.microsoft.com/office/powerpoint/2010/main" val="92578063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47F3AB-6C41-462B-A703-04170CD834D8}"/>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1B8028FA-44B4-4A93-A16D-E567D309E4E8}"/>
              </a:ext>
            </a:extLst>
          </p:cNvPr>
          <p:cNvSpPr>
            <a:spLocks noGrp="1"/>
          </p:cNvSpPr>
          <p:nvPr>
            <p:ph idx="1"/>
          </p:nvPr>
        </p:nvSpPr>
        <p:spPr/>
        <p:txBody>
          <a:bodyPr/>
          <a:lstStyle/>
          <a:p>
            <a:r>
              <a:rPr lang="en-US" dirty="0"/>
              <a:t>Walls= Vagina has got an anterior, a posterior, and two lateral walls.</a:t>
            </a:r>
          </a:p>
          <a:p>
            <a:pPr marL="0" indent="0">
              <a:buNone/>
            </a:pPr>
            <a:r>
              <a:rPr lang="en-US" dirty="0"/>
              <a:t> The anterior and posterior walls are apposed together but the lateral walls are comparatively stiffer specially at its middle, as such it looks ‘H’ shaped on transverse section. </a:t>
            </a:r>
          </a:p>
          <a:p>
            <a:pPr marL="0" indent="0">
              <a:buNone/>
            </a:pPr>
            <a:r>
              <a:rPr lang="en-US" dirty="0"/>
              <a:t>The length of the anterior wall is about 7 cm and that of the posterior wall is about 9 cm .</a:t>
            </a:r>
          </a:p>
          <a:p>
            <a:pPr marL="0" indent="0">
              <a:buNone/>
            </a:pPr>
            <a:r>
              <a:rPr lang="en-US" dirty="0"/>
              <a:t> The upper end of vagina is above the pelvic floor</a:t>
            </a:r>
          </a:p>
        </p:txBody>
      </p:sp>
    </p:spTree>
    <p:extLst>
      <p:ext uri="{BB962C8B-B14F-4D97-AF65-F5344CB8AC3E}">
        <p14:creationId xmlns:p14="http://schemas.microsoft.com/office/powerpoint/2010/main" val="289204590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E12C4D-CA60-4C90-AD86-9800D4AF5A72}"/>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9E847C75-9E26-48E0-B9CB-213FDF952877}"/>
              </a:ext>
            </a:extLst>
          </p:cNvPr>
          <p:cNvSpPr>
            <a:spLocks noGrp="1"/>
          </p:cNvSpPr>
          <p:nvPr>
            <p:ph idx="1"/>
          </p:nvPr>
        </p:nvSpPr>
        <p:spPr/>
        <p:txBody>
          <a:bodyPr/>
          <a:lstStyle/>
          <a:p>
            <a:r>
              <a:rPr lang="en-US" dirty="0" err="1"/>
              <a:t>Fornices</a:t>
            </a:r>
            <a:endParaRPr lang="en-US" dirty="0"/>
          </a:p>
          <a:p>
            <a:r>
              <a:rPr lang="en-US" dirty="0"/>
              <a:t> The </a:t>
            </a:r>
            <a:r>
              <a:rPr lang="en-US" dirty="0" err="1"/>
              <a:t>fornices</a:t>
            </a:r>
            <a:r>
              <a:rPr lang="en-US" dirty="0"/>
              <a:t> are the clefts formed at the top of vagina (vault) due to the projection of the uterine cervix through the anterior vaginal wall, where it is blended inseparably with its wall. </a:t>
            </a:r>
          </a:p>
          <a:p>
            <a:r>
              <a:rPr lang="en-US" dirty="0"/>
              <a:t>There are four </a:t>
            </a:r>
            <a:r>
              <a:rPr lang="en-US" dirty="0" err="1"/>
              <a:t>fornices</a:t>
            </a:r>
            <a:r>
              <a:rPr lang="en-US" dirty="0"/>
              <a:t>—one anterior, one posterior, and two lateral; the posterior one being deeper and the anterior, most </a:t>
            </a:r>
            <a:r>
              <a:rPr lang="en-US"/>
              <a:t>shallow one.</a:t>
            </a:r>
            <a:endParaRPr lang="en-US" dirty="0"/>
          </a:p>
        </p:txBody>
      </p:sp>
    </p:spTree>
    <p:extLst>
      <p:ext uri="{BB962C8B-B14F-4D97-AF65-F5344CB8AC3E}">
        <p14:creationId xmlns:p14="http://schemas.microsoft.com/office/powerpoint/2010/main" val="119189176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8B3C19-7513-4F9F-8281-48CD468BE6FE}"/>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48323F17-1B9E-4F9D-BE27-4F23F90C52C3}"/>
              </a:ext>
            </a:extLst>
          </p:cNvPr>
          <p:cNvSpPr>
            <a:spLocks noGrp="1"/>
          </p:cNvSpPr>
          <p:nvPr>
            <p:ph idx="1"/>
          </p:nvPr>
        </p:nvSpPr>
        <p:spPr/>
        <p:txBody>
          <a:bodyPr/>
          <a:lstStyle/>
          <a:p>
            <a:r>
              <a:rPr lang="en-US" dirty="0"/>
              <a:t>Relations </a:t>
            </a:r>
          </a:p>
          <a:p>
            <a:r>
              <a:rPr lang="en-US" dirty="0"/>
              <a:t>Anterior: The upper one-third is related with base of the bladder and the lower two-thirds are with the urethra, the lower half of which is firmly embedded with its wall </a:t>
            </a:r>
          </a:p>
          <a:p>
            <a:r>
              <a:rPr lang="en-US" dirty="0"/>
              <a:t> Posterior: The upper one-third is related with the pouch of Douglas, the middle-third with the anterior rectal wall separated by rectovaginal septum, and the lower-third is separated from the anal canal by the perineal body .</a:t>
            </a:r>
          </a:p>
        </p:txBody>
      </p:sp>
    </p:spTree>
    <p:extLst>
      <p:ext uri="{BB962C8B-B14F-4D97-AF65-F5344CB8AC3E}">
        <p14:creationId xmlns:p14="http://schemas.microsoft.com/office/powerpoint/2010/main" val="63961316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9FC4AB-707E-4306-977F-04E044F28BD6}"/>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BB914BAF-F1A5-4BEC-871D-FD09B74A9B40}"/>
              </a:ext>
            </a:extLst>
          </p:cNvPr>
          <p:cNvSpPr>
            <a:spLocks noGrp="1"/>
          </p:cNvSpPr>
          <p:nvPr>
            <p:ph idx="1"/>
          </p:nvPr>
        </p:nvSpPr>
        <p:spPr/>
        <p:txBody>
          <a:bodyPr/>
          <a:lstStyle/>
          <a:p>
            <a:r>
              <a:rPr lang="en-US" dirty="0"/>
              <a:t>Lateral walls: </a:t>
            </a:r>
          </a:p>
          <a:p>
            <a:r>
              <a:rPr lang="en-US" dirty="0"/>
              <a:t>The upper one-third is related with the pelvic cellular tissue at the base of broad ligament in which the ureter and the uterine artery lie approximately 2 cm from the lateral </a:t>
            </a:r>
            <a:r>
              <a:rPr lang="en-US" dirty="0" err="1"/>
              <a:t>fornices</a:t>
            </a:r>
            <a:r>
              <a:rPr lang="en-US" dirty="0"/>
              <a:t>.</a:t>
            </a:r>
          </a:p>
          <a:p>
            <a:r>
              <a:rPr lang="en-US" dirty="0"/>
              <a:t> The middle-third is blended with the </a:t>
            </a:r>
            <a:r>
              <a:rPr lang="en-US" dirty="0" err="1"/>
              <a:t>levator</a:t>
            </a:r>
            <a:r>
              <a:rPr lang="en-US" dirty="0"/>
              <a:t> ani and the lower-third is related with the bulbocavernosus muscles, vestibular bulbs, and Bartholin’s glands </a:t>
            </a:r>
          </a:p>
        </p:txBody>
      </p:sp>
    </p:spTree>
    <p:extLst>
      <p:ext uri="{BB962C8B-B14F-4D97-AF65-F5344CB8AC3E}">
        <p14:creationId xmlns:p14="http://schemas.microsoft.com/office/powerpoint/2010/main" val="33720391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064350-6094-4AA7-98F3-93FB4AA7D623}"/>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68794F9E-1C92-41C3-BA67-E99A829141E0}"/>
              </a:ext>
            </a:extLst>
          </p:cNvPr>
          <p:cNvSpPr>
            <a:spLocks noGrp="1"/>
          </p:cNvSpPr>
          <p:nvPr>
            <p:ph idx="1"/>
          </p:nvPr>
        </p:nvSpPr>
        <p:spPr/>
        <p:txBody>
          <a:bodyPr/>
          <a:lstStyle/>
          <a:p>
            <a:r>
              <a:rPr lang="en-US" dirty="0"/>
              <a:t>Lateral walls: </a:t>
            </a:r>
          </a:p>
          <a:p>
            <a:r>
              <a:rPr lang="en-US" dirty="0"/>
              <a:t>The upper one-third is related with the pelvic cellular tissue at the base of broad ligament in which the ureter and the uterine artery lie approximately 2 cm from the lateral </a:t>
            </a:r>
            <a:r>
              <a:rPr lang="en-US" dirty="0" err="1"/>
              <a:t>fornices</a:t>
            </a:r>
            <a:r>
              <a:rPr lang="en-US" dirty="0"/>
              <a:t>. </a:t>
            </a:r>
          </a:p>
          <a:p>
            <a:r>
              <a:rPr lang="en-US" dirty="0"/>
              <a:t>The middle-third is blended with the </a:t>
            </a:r>
            <a:r>
              <a:rPr lang="en-US" dirty="0" err="1"/>
              <a:t>levator</a:t>
            </a:r>
            <a:r>
              <a:rPr lang="en-US" dirty="0"/>
              <a:t> ani and the lower-third is related with the bulbocavernosus muscles, vestibular bulbs, and Bartholin’s glands .</a:t>
            </a:r>
          </a:p>
        </p:txBody>
      </p:sp>
    </p:spTree>
    <p:extLst>
      <p:ext uri="{BB962C8B-B14F-4D97-AF65-F5344CB8AC3E}">
        <p14:creationId xmlns:p14="http://schemas.microsoft.com/office/powerpoint/2010/main" val="82781403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7F90AF-481F-46DD-B2AC-32E817A9ECD5}"/>
              </a:ext>
            </a:extLst>
          </p:cNvPr>
          <p:cNvSpPr>
            <a:spLocks noGrp="1"/>
          </p:cNvSpPr>
          <p:nvPr>
            <p:ph type="title"/>
          </p:nvPr>
        </p:nvSpPr>
        <p:spPr/>
        <p:txBody>
          <a:bodyPr/>
          <a:lstStyle/>
          <a:p>
            <a:r>
              <a:rPr lang="en-US" dirty="0"/>
              <a:t>Relations of uterus</a:t>
            </a:r>
          </a:p>
        </p:txBody>
      </p:sp>
      <p:sp>
        <p:nvSpPr>
          <p:cNvPr id="3" name="Content Placeholder 2">
            <a:extLst>
              <a:ext uri="{FF2B5EF4-FFF2-40B4-BE49-F238E27FC236}">
                <a16:creationId xmlns:a16="http://schemas.microsoft.com/office/drawing/2014/main" id="{A70C9508-98C9-4C01-922D-00F7C81403F7}"/>
              </a:ext>
            </a:extLst>
          </p:cNvPr>
          <p:cNvSpPr>
            <a:spLocks noGrp="1"/>
          </p:cNvSpPr>
          <p:nvPr>
            <p:ph idx="1"/>
          </p:nvPr>
        </p:nvSpPr>
        <p:spPr/>
        <p:txBody>
          <a:bodyPr/>
          <a:lstStyle/>
          <a:p>
            <a:r>
              <a:rPr lang="en-US" dirty="0"/>
              <a:t>Relations </a:t>
            </a:r>
          </a:p>
          <a:p>
            <a:r>
              <a:rPr lang="en-US" dirty="0"/>
              <a:t>Anteriorly: Above the internal </a:t>
            </a:r>
            <a:r>
              <a:rPr lang="en-US" dirty="0" err="1"/>
              <a:t>os</a:t>
            </a:r>
            <a:r>
              <a:rPr lang="en-US" dirty="0"/>
              <a:t>, the body forms the posterior wall of the uterovesical pouch.</a:t>
            </a:r>
          </a:p>
          <a:p>
            <a:r>
              <a:rPr lang="en-US" dirty="0"/>
              <a:t> Below the internal </a:t>
            </a:r>
            <a:r>
              <a:rPr lang="en-US" dirty="0" err="1"/>
              <a:t>os</a:t>
            </a:r>
            <a:r>
              <a:rPr lang="en-US" dirty="0"/>
              <a:t>, it is separated from the base of the bladder by loose areolar tissue</a:t>
            </a:r>
          </a:p>
          <a:p>
            <a:r>
              <a:rPr lang="en-US" dirty="0"/>
              <a:t>Posteriorly: It is covered by peritoneum and forms the anterior wall of the pouch of Douglas containing coils of intestine. </a:t>
            </a:r>
          </a:p>
        </p:txBody>
      </p:sp>
    </p:spTree>
    <p:extLst>
      <p:ext uri="{BB962C8B-B14F-4D97-AF65-F5344CB8AC3E}">
        <p14:creationId xmlns:p14="http://schemas.microsoft.com/office/powerpoint/2010/main" val="337345553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FCDF5D-BCBD-45DE-8723-73FC1A1A35EC}"/>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5E76EDEE-1B6B-41BB-89DD-183F7F76853C}"/>
              </a:ext>
            </a:extLst>
          </p:cNvPr>
          <p:cNvSpPr>
            <a:spLocks noGrp="1"/>
          </p:cNvSpPr>
          <p:nvPr>
            <p:ph idx="1"/>
          </p:nvPr>
        </p:nvSpPr>
        <p:spPr/>
        <p:txBody>
          <a:bodyPr/>
          <a:lstStyle/>
          <a:p>
            <a:pPr marL="0" indent="0">
              <a:buNone/>
            </a:pPr>
            <a:r>
              <a:rPr lang="en-US" dirty="0"/>
              <a:t>Laterally: The double folds of peritoneum of the broad ligament are attached laterally between which the uterine artery ascends up.</a:t>
            </a:r>
          </a:p>
          <a:p>
            <a:pPr marL="0" indent="0">
              <a:buNone/>
            </a:pPr>
            <a:r>
              <a:rPr lang="en-US" dirty="0"/>
              <a:t>Attachment of the </a:t>
            </a:r>
            <a:r>
              <a:rPr lang="en-US" dirty="0" err="1"/>
              <a:t>Mackenrodt’s</a:t>
            </a:r>
            <a:r>
              <a:rPr lang="en-US" dirty="0"/>
              <a:t> ligament extends from the internal </a:t>
            </a:r>
            <a:r>
              <a:rPr lang="en-US" dirty="0" err="1"/>
              <a:t>os</a:t>
            </a:r>
            <a:r>
              <a:rPr lang="en-US" dirty="0"/>
              <a:t> down to the </a:t>
            </a:r>
            <a:r>
              <a:rPr lang="en-US" dirty="0" err="1"/>
              <a:t>supravaginal</a:t>
            </a:r>
            <a:r>
              <a:rPr lang="en-US" dirty="0"/>
              <a:t> cervix and lateral vaginal wall. </a:t>
            </a:r>
          </a:p>
          <a:p>
            <a:pPr marL="0" indent="0">
              <a:buNone/>
            </a:pPr>
            <a:r>
              <a:rPr lang="en-US" dirty="0"/>
              <a:t>About 1.5 cm away at the level of internal </a:t>
            </a:r>
            <a:r>
              <a:rPr lang="en-US" dirty="0" err="1"/>
              <a:t>os</a:t>
            </a:r>
            <a:r>
              <a:rPr lang="en-US" dirty="0"/>
              <a:t>, a little nearer on the left side is the crossing of the uterine artery and the ureter.</a:t>
            </a:r>
          </a:p>
          <a:p>
            <a:pPr marL="0" indent="0">
              <a:buNone/>
            </a:pPr>
            <a:r>
              <a:rPr lang="en-US" dirty="0"/>
              <a:t> The uterine artery crosses from above and in front of the ureter, soon before the ureter enters the ureteric </a:t>
            </a:r>
            <a:r>
              <a:rPr lang="en-US"/>
              <a:t>tunnel </a:t>
            </a:r>
            <a:endParaRPr lang="en-US" dirty="0"/>
          </a:p>
        </p:txBody>
      </p:sp>
    </p:spTree>
    <p:extLst>
      <p:ext uri="{BB962C8B-B14F-4D97-AF65-F5344CB8AC3E}">
        <p14:creationId xmlns:p14="http://schemas.microsoft.com/office/powerpoint/2010/main" val="205552241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691C0F-FEC9-4A94-884B-56847C731644}"/>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CE84F7E6-5B3F-4B0A-B528-E6371B72A51F}"/>
              </a:ext>
            </a:extLst>
          </p:cNvPr>
          <p:cNvSpPr>
            <a:spLocks noGrp="1"/>
          </p:cNvSpPr>
          <p:nvPr>
            <p:ph idx="1"/>
          </p:nvPr>
        </p:nvSpPr>
        <p:spPr/>
        <p:txBody>
          <a:bodyPr/>
          <a:lstStyle/>
          <a:p>
            <a:r>
              <a:rPr lang="en-US" dirty="0"/>
              <a:t>The ovaries are intraperitoneal structures. </a:t>
            </a:r>
          </a:p>
          <a:p>
            <a:r>
              <a:rPr lang="en-US" dirty="0"/>
              <a:t>In nulliparae, the ovary lies in the ovarian fossa on the lateral pelvic wall. </a:t>
            </a:r>
          </a:p>
          <a:p>
            <a:r>
              <a:rPr lang="en-US" dirty="0"/>
              <a:t>The ovary is attached to the posterior layer of the broad ligament by the mesovarium, to the lateral pelvic wall by </a:t>
            </a:r>
            <a:r>
              <a:rPr lang="en-US" dirty="0" err="1"/>
              <a:t>infundibulopelvic</a:t>
            </a:r>
            <a:r>
              <a:rPr lang="en-US" dirty="0"/>
              <a:t> ligament and to the uterus by the ovarian ligament.</a:t>
            </a:r>
          </a:p>
          <a:p>
            <a:r>
              <a:rPr lang="en-US" dirty="0"/>
              <a:t> Relations: Mesovarium or anterior border—A fold of peritoneum from the posterior leaf of the broad ligament is attached to the anterior border through which the ovarian vessels and nerves enter the hilum of the gland.</a:t>
            </a:r>
          </a:p>
        </p:txBody>
      </p:sp>
    </p:spTree>
    <p:extLst>
      <p:ext uri="{BB962C8B-B14F-4D97-AF65-F5344CB8AC3E}">
        <p14:creationId xmlns:p14="http://schemas.microsoft.com/office/powerpoint/2010/main" val="364100195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46F780-03B5-44D0-A234-56B98AF2C8A7}"/>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42AD2D59-FD4E-4227-828D-FAD8B0FA2C43}"/>
              </a:ext>
            </a:extLst>
          </p:cNvPr>
          <p:cNvSpPr>
            <a:spLocks noGrp="1"/>
          </p:cNvSpPr>
          <p:nvPr>
            <p:ph idx="1"/>
          </p:nvPr>
        </p:nvSpPr>
        <p:spPr/>
        <p:txBody>
          <a:bodyPr/>
          <a:lstStyle/>
          <a:p>
            <a:r>
              <a:rPr lang="en-US" dirty="0"/>
              <a:t>Posterior border is free and is related with tubal ampulla. It is separated by the peritoneum from the ureter and the internal iliac artery.</a:t>
            </a:r>
          </a:p>
          <a:p>
            <a:r>
              <a:rPr lang="en-US" dirty="0"/>
              <a:t> Medial surface is related to </a:t>
            </a:r>
            <a:r>
              <a:rPr lang="en-US" dirty="0" err="1"/>
              <a:t>fimbrial</a:t>
            </a:r>
            <a:r>
              <a:rPr lang="en-US" dirty="0"/>
              <a:t> part of the tube.</a:t>
            </a:r>
          </a:p>
          <a:p>
            <a:r>
              <a:rPr lang="en-US" dirty="0"/>
              <a:t> Lateral surface is in contact with the ovarian fossa on the lateral pelvic wall. </a:t>
            </a:r>
          </a:p>
          <a:p>
            <a:r>
              <a:rPr lang="en-US" dirty="0"/>
              <a:t>The ovarian fossa is related superiorly to the external iliac vein, posteriorly to ureter and internal iliac vessels and laterally to the peritoneum separating the obturator vessels and nerves </a:t>
            </a:r>
          </a:p>
        </p:txBody>
      </p:sp>
    </p:spTree>
    <p:extLst>
      <p:ext uri="{BB962C8B-B14F-4D97-AF65-F5344CB8AC3E}">
        <p14:creationId xmlns:p14="http://schemas.microsoft.com/office/powerpoint/2010/main" val="322424015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FDB54E-6C5C-4572-974F-2D0B11F316D2}"/>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86E5F192-A2DA-44E1-81D3-7093365ED179}"/>
              </a:ext>
            </a:extLst>
          </p:cNvPr>
          <p:cNvSpPr>
            <a:spLocks noGrp="1"/>
          </p:cNvSpPr>
          <p:nvPr>
            <p:ph idx="1"/>
          </p:nvPr>
        </p:nvSpPr>
        <p:spPr/>
        <p:txBody>
          <a:bodyPr>
            <a:normAutofit/>
          </a:bodyPr>
          <a:lstStyle/>
          <a:p>
            <a:r>
              <a:rPr lang="en-US" dirty="0"/>
              <a:t>Measurements and Parts</a:t>
            </a:r>
          </a:p>
          <a:p>
            <a:r>
              <a:rPr lang="en-US" dirty="0"/>
              <a:t> The uterus measures about 8 cm long, 5 cm wide at the fundus and its walls are about 1.25 cm thick.</a:t>
            </a:r>
          </a:p>
          <a:p>
            <a:r>
              <a:rPr lang="en-US" dirty="0"/>
              <a:t> Its weight varies from 50–80 g. It has got the following parts .  </a:t>
            </a:r>
          </a:p>
          <a:p>
            <a:r>
              <a:rPr lang="en-US" dirty="0"/>
              <a:t>Body or corpus  </a:t>
            </a:r>
          </a:p>
          <a:p>
            <a:r>
              <a:rPr lang="en-US" dirty="0"/>
              <a:t>Isthmus </a:t>
            </a:r>
          </a:p>
          <a:p>
            <a:r>
              <a:rPr lang="en-US" dirty="0"/>
              <a:t> Cervix </a:t>
            </a:r>
          </a:p>
        </p:txBody>
      </p:sp>
    </p:spTree>
    <p:extLst>
      <p:ext uri="{BB962C8B-B14F-4D97-AF65-F5344CB8AC3E}">
        <p14:creationId xmlns:p14="http://schemas.microsoft.com/office/powerpoint/2010/main" val="141239047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33342E-986D-45A3-ACD8-6F6A567996F6}"/>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36B547A6-6BD1-4F67-8F11-B5DE3944E3D4}"/>
              </a:ext>
            </a:extLst>
          </p:cNvPr>
          <p:cNvSpPr>
            <a:spLocks noGrp="1"/>
          </p:cNvSpPr>
          <p:nvPr>
            <p:ph idx="1"/>
          </p:nvPr>
        </p:nvSpPr>
        <p:spPr/>
        <p:txBody>
          <a:bodyPr/>
          <a:lstStyle/>
          <a:p>
            <a:endParaRPr lang="en-US"/>
          </a:p>
        </p:txBody>
      </p:sp>
    </p:spTree>
    <p:extLst>
      <p:ext uri="{BB962C8B-B14F-4D97-AF65-F5344CB8AC3E}">
        <p14:creationId xmlns:p14="http://schemas.microsoft.com/office/powerpoint/2010/main" val="429223376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007051-2141-46A3-A1F1-86C5610ACA32}"/>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6FBE9615-EC90-445C-9A0F-3E20DBAFA41D}"/>
              </a:ext>
            </a:extLst>
          </p:cNvPr>
          <p:cNvSpPr>
            <a:spLocks noGrp="1"/>
          </p:cNvSpPr>
          <p:nvPr>
            <p:ph idx="1"/>
          </p:nvPr>
        </p:nvSpPr>
        <p:spPr/>
        <p:txBody>
          <a:bodyPr/>
          <a:lstStyle/>
          <a:p>
            <a:endParaRPr lang="en-US"/>
          </a:p>
        </p:txBody>
      </p:sp>
    </p:spTree>
    <p:extLst>
      <p:ext uri="{BB962C8B-B14F-4D97-AF65-F5344CB8AC3E}">
        <p14:creationId xmlns:p14="http://schemas.microsoft.com/office/powerpoint/2010/main" val="341698761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F10ED5-3AF8-4FED-942D-5D2B286C3996}"/>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FAEF52A2-8735-4683-8F93-BAC6FD0F6DFC}"/>
              </a:ext>
            </a:extLst>
          </p:cNvPr>
          <p:cNvSpPr>
            <a:spLocks noGrp="1"/>
          </p:cNvSpPr>
          <p:nvPr>
            <p:ph idx="1"/>
          </p:nvPr>
        </p:nvSpPr>
        <p:spPr/>
        <p:txBody>
          <a:bodyPr/>
          <a:lstStyle/>
          <a:p>
            <a:r>
              <a:rPr lang="en-US" dirty="0"/>
              <a:t>Body or </a:t>
            </a:r>
            <a:r>
              <a:rPr lang="en-US" dirty="0" err="1"/>
              <a:t>corpus:The</a:t>
            </a:r>
            <a:r>
              <a:rPr lang="en-US" dirty="0"/>
              <a:t> body is further divided into </a:t>
            </a:r>
          </a:p>
          <a:p>
            <a:r>
              <a:rPr lang="en-US" dirty="0"/>
              <a:t>fundus— the part which lies above the openings of the uterine tubes.</a:t>
            </a:r>
          </a:p>
          <a:p>
            <a:r>
              <a:rPr lang="en-US" dirty="0"/>
              <a:t>The body properly is triangular and lies between the openings of the tubes and the isthmus. </a:t>
            </a:r>
          </a:p>
          <a:p>
            <a:r>
              <a:rPr lang="en-US" dirty="0"/>
              <a:t>The superolateral angles of the body of the uterus project outwards from the junction of the fundus and body and are called the </a:t>
            </a:r>
            <a:r>
              <a:rPr lang="en-US" dirty="0" err="1"/>
              <a:t>cornua</a:t>
            </a:r>
            <a:r>
              <a:rPr lang="en-US" dirty="0"/>
              <a:t> of the uterus.</a:t>
            </a:r>
          </a:p>
          <a:p>
            <a:r>
              <a:rPr lang="en-US" dirty="0"/>
              <a:t> The uterine tube, round ligament, and ligament of the ovary are attached to each </a:t>
            </a:r>
            <a:r>
              <a:rPr lang="en-US" dirty="0" err="1"/>
              <a:t>cornua</a:t>
            </a:r>
            <a:endParaRPr lang="en-US" dirty="0"/>
          </a:p>
        </p:txBody>
      </p:sp>
    </p:spTree>
    <p:extLst>
      <p:ext uri="{BB962C8B-B14F-4D97-AF65-F5344CB8AC3E}">
        <p14:creationId xmlns:p14="http://schemas.microsoft.com/office/powerpoint/2010/main" val="193463428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FE2D91-3BA9-49B1-9636-101BC9E38921}"/>
              </a:ext>
            </a:extLst>
          </p:cNvPr>
          <p:cNvSpPr>
            <a:spLocks noGrp="1"/>
          </p:cNvSpPr>
          <p:nvPr>
            <p:ph type="title"/>
          </p:nvPr>
        </p:nvSpPr>
        <p:spPr/>
        <p:txBody>
          <a:bodyPr/>
          <a:lstStyle/>
          <a:p>
            <a:endParaRPr lang="en-US"/>
          </a:p>
        </p:txBody>
      </p:sp>
      <p:pic>
        <p:nvPicPr>
          <p:cNvPr id="5" name="Content Placeholder 4">
            <a:extLst>
              <a:ext uri="{FF2B5EF4-FFF2-40B4-BE49-F238E27FC236}">
                <a16:creationId xmlns:a16="http://schemas.microsoft.com/office/drawing/2014/main" id="{C9618575-399F-4A61-8B4A-A017B8C60F06}"/>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308224" y="457200"/>
            <a:ext cx="10770760" cy="5719763"/>
          </a:xfrm>
        </p:spPr>
      </p:pic>
    </p:spTree>
    <p:extLst>
      <p:ext uri="{BB962C8B-B14F-4D97-AF65-F5344CB8AC3E}">
        <p14:creationId xmlns:p14="http://schemas.microsoft.com/office/powerpoint/2010/main" val="242792070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46ED88-6B8A-41F3-8C84-6B8ADB1EF7D7}"/>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1993391E-7CC5-4392-A883-35B4EC74F51E}"/>
              </a:ext>
            </a:extLst>
          </p:cNvPr>
          <p:cNvSpPr>
            <a:spLocks noGrp="1"/>
          </p:cNvSpPr>
          <p:nvPr>
            <p:ph idx="1"/>
          </p:nvPr>
        </p:nvSpPr>
        <p:spPr/>
        <p:txBody>
          <a:bodyPr>
            <a:normAutofit/>
          </a:bodyPr>
          <a:lstStyle/>
          <a:p>
            <a:r>
              <a:rPr lang="en-US" dirty="0"/>
              <a:t>Isthmus: The isthmus is a constricted part measuring about 0.5 cm situated between the body and the cervix. </a:t>
            </a:r>
          </a:p>
          <a:p>
            <a:r>
              <a:rPr lang="en-US" dirty="0"/>
              <a:t>It is limited above by the anatomical internal </a:t>
            </a:r>
            <a:r>
              <a:rPr lang="en-US" dirty="0" err="1"/>
              <a:t>os</a:t>
            </a:r>
            <a:r>
              <a:rPr lang="en-US" dirty="0"/>
              <a:t> and below by the histological internal </a:t>
            </a:r>
            <a:r>
              <a:rPr lang="en-US" dirty="0" err="1"/>
              <a:t>os</a:t>
            </a:r>
            <a:endParaRPr lang="en-US" dirty="0"/>
          </a:p>
          <a:p>
            <a:r>
              <a:rPr lang="en-US" dirty="0"/>
              <a:t>Cervix: The cervix is the lowermost part of the uterus.</a:t>
            </a:r>
          </a:p>
          <a:p>
            <a:endParaRPr lang="en-US" dirty="0"/>
          </a:p>
        </p:txBody>
      </p:sp>
    </p:spTree>
    <p:extLst>
      <p:ext uri="{BB962C8B-B14F-4D97-AF65-F5344CB8AC3E}">
        <p14:creationId xmlns:p14="http://schemas.microsoft.com/office/powerpoint/2010/main" val="170414499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AC6961-E52A-4B0B-BC59-1B40918DF6C7}"/>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E58189EE-70B7-4FB5-81AC-16388B11CF99}"/>
              </a:ext>
            </a:extLst>
          </p:cNvPr>
          <p:cNvSpPr>
            <a:spLocks noGrp="1"/>
          </p:cNvSpPr>
          <p:nvPr>
            <p:ph idx="1"/>
          </p:nvPr>
        </p:nvSpPr>
        <p:spPr/>
        <p:txBody>
          <a:bodyPr/>
          <a:lstStyle/>
          <a:p>
            <a:r>
              <a:rPr lang="en-US" dirty="0"/>
              <a:t>It extends from the histological internal </a:t>
            </a:r>
            <a:r>
              <a:rPr lang="en-US" dirty="0" err="1"/>
              <a:t>os</a:t>
            </a:r>
            <a:r>
              <a:rPr lang="en-US" dirty="0"/>
              <a:t> and ends at external </a:t>
            </a:r>
            <a:r>
              <a:rPr lang="en-US" dirty="0" err="1"/>
              <a:t>os</a:t>
            </a:r>
            <a:r>
              <a:rPr lang="en-US" dirty="0"/>
              <a:t> which opens into the vagina after perforating the anterior vaginal wall.</a:t>
            </a:r>
          </a:p>
          <a:p>
            <a:r>
              <a:rPr lang="en-US" dirty="0"/>
              <a:t> It is almost cylindrical in shape and measures about 2.5 cm in length and diameter.</a:t>
            </a:r>
          </a:p>
          <a:p>
            <a:r>
              <a:rPr lang="en-US" dirty="0"/>
              <a:t> It is divided into a </a:t>
            </a:r>
            <a:r>
              <a:rPr lang="en-US" dirty="0" err="1"/>
              <a:t>supravaginal</a:t>
            </a:r>
            <a:r>
              <a:rPr lang="en-US" dirty="0"/>
              <a:t> part—the part lying above the vagina and a vaginal part which lies within the vagina, each measuring 1.25 cm. </a:t>
            </a:r>
          </a:p>
          <a:p>
            <a:endParaRPr lang="en-US" dirty="0"/>
          </a:p>
        </p:txBody>
      </p:sp>
    </p:spTree>
    <p:extLst>
      <p:ext uri="{BB962C8B-B14F-4D97-AF65-F5344CB8AC3E}">
        <p14:creationId xmlns:p14="http://schemas.microsoft.com/office/powerpoint/2010/main" val="16479049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1A3111-270A-4D1C-820B-A0418C17969F}"/>
              </a:ext>
            </a:extLst>
          </p:cNvPr>
          <p:cNvSpPr>
            <a:spLocks noGrp="1"/>
          </p:cNvSpPr>
          <p:nvPr>
            <p:ph type="title"/>
          </p:nvPr>
        </p:nvSpPr>
        <p:spPr/>
        <p:txBody>
          <a:bodyPr/>
          <a:lstStyle/>
          <a:p>
            <a:endParaRPr lang="en-US"/>
          </a:p>
        </p:txBody>
      </p:sp>
      <p:pic>
        <p:nvPicPr>
          <p:cNvPr id="5" name="Content Placeholder 4">
            <a:extLst>
              <a:ext uri="{FF2B5EF4-FFF2-40B4-BE49-F238E27FC236}">
                <a16:creationId xmlns:a16="http://schemas.microsoft.com/office/drawing/2014/main" id="{DD87A535-F00A-419F-811C-88FCE51697F2}"/>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838200" y="196746"/>
            <a:ext cx="7989506" cy="5211049"/>
          </a:xfrm>
        </p:spPr>
      </p:pic>
    </p:spTree>
    <p:extLst>
      <p:ext uri="{BB962C8B-B14F-4D97-AF65-F5344CB8AC3E}">
        <p14:creationId xmlns:p14="http://schemas.microsoft.com/office/powerpoint/2010/main" val="327199620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CDD480-13F7-46F7-BB0C-A73BEECCE46E}"/>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66E4FDDE-D15F-452F-B6AD-6BE947211172}"/>
              </a:ext>
            </a:extLst>
          </p:cNvPr>
          <p:cNvSpPr>
            <a:spLocks noGrp="1"/>
          </p:cNvSpPr>
          <p:nvPr>
            <p:ph idx="1"/>
          </p:nvPr>
        </p:nvSpPr>
        <p:spPr/>
        <p:txBody>
          <a:bodyPr/>
          <a:lstStyle/>
          <a:p>
            <a:r>
              <a:rPr lang="en-US" dirty="0"/>
              <a:t>The cavity of the uterine body is triangular on coronal section with the base above and the apex below.</a:t>
            </a:r>
          </a:p>
          <a:p>
            <a:r>
              <a:rPr lang="en-US" dirty="0"/>
              <a:t> It measures about 3.5 cm. There is no cavity in the fundus.</a:t>
            </a:r>
          </a:p>
          <a:p>
            <a:r>
              <a:rPr lang="en-US" dirty="0"/>
              <a:t> The cervical canal is fusiform and measures about 2.5 cm. Thus, the normal length of the uterine cavity including the cervical canal is usually 6–7 cm</a:t>
            </a:r>
          </a:p>
        </p:txBody>
      </p:sp>
    </p:spTree>
    <p:extLst>
      <p:ext uri="{BB962C8B-B14F-4D97-AF65-F5344CB8AC3E}">
        <p14:creationId xmlns:p14="http://schemas.microsoft.com/office/powerpoint/2010/main" val="1101709727"/>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101</TotalTime>
  <Words>1948</Words>
  <Application>Microsoft Office PowerPoint</Application>
  <PresentationFormat>Widescreen</PresentationFormat>
  <Paragraphs>110</Paragraphs>
  <Slides>31</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31</vt:i4>
      </vt:variant>
    </vt:vector>
  </HeadingPairs>
  <TitlesOfParts>
    <vt:vector size="35" baseType="lpstr">
      <vt:lpstr>Arial</vt:lpstr>
      <vt:lpstr>Calibri</vt:lpstr>
      <vt:lpstr>Calibri Light</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Relations of uterus</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Ali Hasaan Mahmood</dc:creator>
  <cp:lastModifiedBy>Ali Hasaan Mahmood</cp:lastModifiedBy>
  <cp:revision>9</cp:revision>
  <dcterms:created xsi:type="dcterms:W3CDTF">2021-11-15T04:37:49Z</dcterms:created>
  <dcterms:modified xsi:type="dcterms:W3CDTF">2021-11-22T17:42:21Z</dcterms:modified>
</cp:coreProperties>
</file>