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Physiology of pregnancy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91663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Dr. FATEMA BEGUM</a:t>
            </a:r>
          </a:p>
          <a:p>
            <a:r>
              <a:rPr lang="en-US" sz="3600" smtClean="0"/>
              <a:t>ASSOCIATE </a:t>
            </a:r>
            <a:r>
              <a:rPr lang="en-US" sz="3600" dirty="0" smtClean="0"/>
              <a:t>PROFESSOR</a:t>
            </a:r>
          </a:p>
          <a:p>
            <a:r>
              <a:rPr lang="en-US" sz="3600" dirty="0" smtClean="0"/>
              <a:t>Obs. &amp; </a:t>
            </a:r>
            <a:r>
              <a:rPr lang="en-US" sz="3600" dirty="0" err="1" smtClean="0"/>
              <a:t>Gynae</a:t>
            </a:r>
            <a:endParaRPr lang="en-US" sz="3600" dirty="0" smtClean="0"/>
          </a:p>
          <a:p>
            <a:r>
              <a:rPr lang="en-US" sz="3600" dirty="0" smtClean="0"/>
              <a:t>KYAMCH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68135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Isthmus :</a:t>
            </a:r>
            <a:r>
              <a:rPr lang="en-US" sz="3200" dirty="0" smtClean="0"/>
              <a:t> important functional &amp; structural change in isthmus during pregnancy.</a:t>
            </a:r>
          </a:p>
          <a:p>
            <a:r>
              <a:rPr lang="en-US" sz="3200" b="1" dirty="0" smtClean="0"/>
              <a:t>Cervix : </a:t>
            </a:r>
            <a:r>
              <a:rPr lang="en-US" sz="3200" dirty="0" smtClean="0"/>
              <a:t>hyperplasia &amp; hypertrophy of elastic &amp; connective tissue, increased vascularity, marked hypertrophy &amp; hyperplasia of glands which occupy about ½ of bulk of cervix.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40717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Ovary :</a:t>
            </a:r>
            <a:r>
              <a:rPr lang="en-US" sz="3200" dirty="0" smtClean="0"/>
              <a:t> growth &amp; function of corpus </a:t>
            </a:r>
            <a:r>
              <a:rPr lang="en-US" sz="3200" dirty="0" err="1" smtClean="0"/>
              <a:t>luteum</a:t>
            </a:r>
            <a:r>
              <a:rPr lang="en-US" sz="3200" dirty="0" smtClean="0"/>
              <a:t> maximum at 8 weeks when it measures about 2.5 cm &amp; become cystic.</a:t>
            </a:r>
          </a:p>
          <a:p>
            <a:r>
              <a:rPr lang="en-US" sz="3200" b="1" dirty="0" smtClean="0"/>
              <a:t>Breast :</a:t>
            </a:r>
            <a:r>
              <a:rPr lang="en-US" sz="3200" dirty="0" smtClean="0"/>
              <a:t> Changes best evident in </a:t>
            </a:r>
            <a:r>
              <a:rPr lang="en-US" sz="3200" dirty="0" err="1" smtClean="0"/>
              <a:t>primi</a:t>
            </a:r>
            <a:r>
              <a:rPr lang="en-US" sz="3200" dirty="0" smtClean="0"/>
              <a:t>. Increase size due to marked hypertrophy &amp; proliferation of duct &amp; alveoli.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21269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CUTANEOUS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 smtClean="0"/>
              <a:t>Face : </a:t>
            </a:r>
            <a:r>
              <a:rPr lang="en-US" sz="3200" dirty="0" err="1" smtClean="0"/>
              <a:t>chloasma</a:t>
            </a:r>
            <a:r>
              <a:rPr lang="en-US" sz="3200" dirty="0" smtClean="0"/>
              <a:t>.</a:t>
            </a:r>
          </a:p>
          <a:p>
            <a:r>
              <a:rPr lang="en-US" sz="3200" b="1" dirty="0" smtClean="0"/>
              <a:t>Breast :</a:t>
            </a:r>
            <a:r>
              <a:rPr lang="en-US" sz="3200" dirty="0" smtClean="0"/>
              <a:t> </a:t>
            </a:r>
            <a:r>
              <a:rPr lang="en-US" sz="3200" dirty="0" err="1" smtClean="0"/>
              <a:t>striae</a:t>
            </a:r>
            <a:r>
              <a:rPr lang="en-US" sz="3200" dirty="0" smtClean="0"/>
              <a:t>.</a:t>
            </a:r>
          </a:p>
          <a:p>
            <a:r>
              <a:rPr lang="en-US" sz="3200" b="1" dirty="0" smtClean="0"/>
              <a:t>Abdomen </a:t>
            </a:r>
            <a:r>
              <a:rPr lang="en-US" sz="3200" dirty="0" smtClean="0"/>
              <a:t>: </a:t>
            </a:r>
            <a:r>
              <a:rPr lang="en-US" sz="3200" dirty="0" err="1" smtClean="0"/>
              <a:t>linea</a:t>
            </a:r>
            <a:r>
              <a:rPr lang="en-US" sz="3200" dirty="0" smtClean="0"/>
              <a:t> </a:t>
            </a:r>
            <a:r>
              <a:rPr lang="en-US" sz="3200" dirty="0" err="1" smtClean="0"/>
              <a:t>nigra</a:t>
            </a:r>
            <a:r>
              <a:rPr lang="en-US" sz="3200" dirty="0" smtClean="0"/>
              <a:t> –brownish midline stretching from </a:t>
            </a:r>
            <a:r>
              <a:rPr lang="en-US" sz="3200" dirty="0" err="1" smtClean="0"/>
              <a:t>xiphisturnem</a:t>
            </a:r>
            <a:r>
              <a:rPr lang="en-US" sz="3200" dirty="0" smtClean="0"/>
              <a:t> to </a:t>
            </a:r>
            <a:r>
              <a:rPr lang="en-US" sz="3200" dirty="0" err="1" smtClean="0"/>
              <a:t>symphysis</a:t>
            </a:r>
            <a:r>
              <a:rPr lang="en-US" sz="3200" dirty="0" smtClean="0"/>
              <a:t> pubis. </a:t>
            </a:r>
            <a:r>
              <a:rPr lang="en-US" sz="3200" dirty="0" err="1" smtClean="0"/>
              <a:t>Pigmentary</a:t>
            </a:r>
            <a:r>
              <a:rPr lang="en-US" sz="3200" dirty="0" smtClean="0"/>
              <a:t> changes probably due to MSH ,E2 ,Pr.</a:t>
            </a:r>
          </a:p>
          <a:p>
            <a:r>
              <a:rPr lang="en-US" sz="3200" dirty="0"/>
              <a:t> </a:t>
            </a:r>
            <a:r>
              <a:rPr lang="en-US" sz="3200" dirty="0" err="1" smtClean="0"/>
              <a:t>Striae</a:t>
            </a:r>
            <a:r>
              <a:rPr lang="en-US" sz="3200" dirty="0" smtClean="0"/>
              <a:t> </a:t>
            </a:r>
            <a:r>
              <a:rPr lang="en-US" sz="3200" dirty="0" err="1" smtClean="0"/>
              <a:t>gravidarum</a:t>
            </a:r>
            <a:r>
              <a:rPr lang="en-US" sz="3200" dirty="0" smtClean="0"/>
              <a:t> due to mechanical stretching.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52227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 GAIN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Average 11 kg. 1 kg in 1</a:t>
            </a:r>
            <a:r>
              <a:rPr lang="en-US" sz="3200" baseline="30000" dirty="0" smtClean="0"/>
              <a:t>st</a:t>
            </a:r>
            <a:r>
              <a:rPr lang="en-US" sz="3200" dirty="0" smtClean="0"/>
              <a:t> trimester , 5 kg in 2</a:t>
            </a:r>
            <a:r>
              <a:rPr lang="en-US" sz="3200" baseline="30000" dirty="0" smtClean="0"/>
              <a:t>nd</a:t>
            </a:r>
            <a:r>
              <a:rPr lang="en-US" sz="3200" dirty="0" smtClean="0"/>
              <a:t> &amp; 3</a:t>
            </a:r>
            <a:r>
              <a:rPr lang="en-US" sz="3200" baseline="30000" dirty="0" smtClean="0"/>
              <a:t>rd</a:t>
            </a:r>
            <a:r>
              <a:rPr lang="en-US" sz="3200" dirty="0" smtClean="0"/>
              <a:t> trimester.</a:t>
            </a:r>
          </a:p>
          <a:p>
            <a:r>
              <a:rPr lang="en-US" sz="3200" b="1" dirty="0" smtClean="0"/>
              <a:t>Importance of wt. gain </a:t>
            </a:r>
            <a:r>
              <a:rPr lang="en-US" sz="3200" dirty="0" smtClean="0"/>
              <a:t>–periodic &amp; regular wt. checking is important to detect abnormalities.</a:t>
            </a:r>
          </a:p>
          <a:p>
            <a:r>
              <a:rPr lang="en-US" sz="3200" dirty="0" smtClean="0"/>
              <a:t>Rapid weight gain of &gt;.5 kg/</a:t>
            </a:r>
            <a:r>
              <a:rPr lang="en-US" sz="3200" dirty="0" err="1" smtClean="0"/>
              <a:t>wk</a:t>
            </a:r>
            <a:r>
              <a:rPr lang="en-US" sz="3200" dirty="0" smtClean="0"/>
              <a:t> or &gt; 2 kg in a month in later months is manifestation of PE.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09403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Stationary or falling wt. suggest IUGR or IUD.</a:t>
            </a:r>
          </a:p>
          <a:p>
            <a:r>
              <a:rPr lang="en-US" sz="3200" dirty="0" smtClean="0"/>
              <a:t>BMI 20-26 should gain 11-16 kg.</a:t>
            </a:r>
          </a:p>
          <a:p>
            <a:r>
              <a:rPr lang="en-US" sz="3200" dirty="0" smtClean="0"/>
              <a:t>BMI &gt;29- not more than 7 kg.</a:t>
            </a:r>
          </a:p>
          <a:p>
            <a:r>
              <a:rPr lang="en-US" sz="3200" dirty="0" smtClean="0"/>
              <a:t>BMI &lt; 19 may allow </a:t>
            </a:r>
            <a:r>
              <a:rPr lang="en-US" sz="3200" dirty="0" err="1" smtClean="0"/>
              <a:t>upto</a:t>
            </a:r>
            <a:r>
              <a:rPr lang="en-US" sz="3200" dirty="0" smtClean="0"/>
              <a:t> 18 kg.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6860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VASCULAR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Blood volume markedly raised during </a:t>
            </a:r>
            <a:r>
              <a:rPr lang="en-US" sz="3200" dirty="0" err="1" smtClean="0"/>
              <a:t>pg</a:t>
            </a:r>
            <a:r>
              <a:rPr lang="en-US" sz="3200" dirty="0" smtClean="0"/>
              <a:t> . Starts to increase at 6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week of </a:t>
            </a:r>
            <a:r>
              <a:rPr lang="en-US" sz="3200" dirty="0" err="1" smtClean="0"/>
              <a:t>pg</a:t>
            </a:r>
            <a:r>
              <a:rPr lang="en-US" sz="3200" dirty="0" smtClean="0"/>
              <a:t> &amp; expands rapidly </a:t>
            </a:r>
            <a:r>
              <a:rPr lang="en-US" sz="3200" dirty="0" err="1" smtClean="0"/>
              <a:t>upto</a:t>
            </a:r>
            <a:r>
              <a:rPr lang="en-US" sz="3200" dirty="0" smtClean="0"/>
              <a:t> 40-50% above non pregnant level at 30-32 weeks.</a:t>
            </a:r>
          </a:p>
          <a:p>
            <a:r>
              <a:rPr lang="en-US" sz="3200" dirty="0" smtClean="0"/>
              <a:t>Plasma volume increase more in multiple </a:t>
            </a:r>
            <a:r>
              <a:rPr lang="en-US" sz="3200" dirty="0" err="1" smtClean="0"/>
              <a:t>pg</a:t>
            </a:r>
            <a:r>
              <a:rPr lang="en-US" sz="3200" dirty="0" smtClean="0"/>
              <a:t>, multipara, big baby.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00614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err="1" smtClean="0"/>
              <a:t>Haemodilution</a:t>
            </a:r>
            <a:r>
              <a:rPr lang="en-US" sz="3200" dirty="0" smtClean="0"/>
              <a:t> – apparent fall in </a:t>
            </a:r>
            <a:r>
              <a:rPr lang="en-US" sz="3200" dirty="0" err="1"/>
              <a:t>H</a:t>
            </a:r>
            <a:r>
              <a:rPr lang="en-US" sz="3200" dirty="0" err="1" smtClean="0"/>
              <a:t>b</a:t>
            </a:r>
            <a:r>
              <a:rPr lang="en-US" sz="3200" dirty="0" smtClean="0"/>
              <a:t>% about 2%.</a:t>
            </a:r>
          </a:p>
          <a:p>
            <a:r>
              <a:rPr lang="en-US" sz="3200" dirty="0"/>
              <a:t> </a:t>
            </a:r>
            <a:r>
              <a:rPr lang="en-US" sz="3200" b="1" dirty="0" smtClean="0"/>
              <a:t>Advantage –</a:t>
            </a:r>
            <a:r>
              <a:rPr lang="en-US" sz="3200" dirty="0" smtClean="0"/>
              <a:t> Decrease blood viscosity ensure optimum gaseous exchange between maternal &amp; fetal circulation, it protects against adverse effect of supine &amp; erect posture , protection of mother against adverse effect of blood loss during delivery.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54717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Coagulation factor – pregnancy is a </a:t>
            </a:r>
            <a:r>
              <a:rPr lang="en-US" sz="3200" dirty="0" err="1" smtClean="0"/>
              <a:t>hypercoagulable</a:t>
            </a:r>
            <a:r>
              <a:rPr lang="en-US" sz="3200" dirty="0" smtClean="0"/>
              <a:t> state. Fibrinogen raise by 50%.</a:t>
            </a:r>
          </a:p>
          <a:p>
            <a:r>
              <a:rPr lang="en-US" sz="3200" dirty="0" err="1" smtClean="0"/>
              <a:t>Fibrinolytic</a:t>
            </a:r>
            <a:r>
              <a:rPr lang="en-US" sz="3200" dirty="0" smtClean="0"/>
              <a:t> activity is depressed till 15 minutes after delivery.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Increase activity of clotting factor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261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All effective to control blood loss &amp; </a:t>
            </a:r>
            <a:r>
              <a:rPr lang="en-US" sz="3200" dirty="0" err="1" smtClean="0"/>
              <a:t>haemostasis</a:t>
            </a:r>
            <a:r>
              <a:rPr lang="en-US" sz="3200" dirty="0" smtClean="0"/>
              <a:t> after separation of placenta.</a:t>
            </a:r>
          </a:p>
          <a:p>
            <a:r>
              <a:rPr lang="en-US" sz="3200" dirty="0" smtClean="0"/>
              <a:t>Level of coagulation factor normalize after 2 weeks postpartum.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80087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CARDIOVASCULAR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 smtClean="0"/>
              <a:t>Anatomical changes </a:t>
            </a:r>
            <a:r>
              <a:rPr lang="en-US" sz="3200" dirty="0" smtClean="0"/>
              <a:t>–Heart pushed upwards &amp; outwards with slight rotation to left.</a:t>
            </a:r>
          </a:p>
          <a:p>
            <a:r>
              <a:rPr lang="en-US" sz="3200" dirty="0" smtClean="0"/>
              <a:t>Apex beat shift to 4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intercostal space about 2.5 cm outside </a:t>
            </a:r>
            <a:r>
              <a:rPr lang="en-US" sz="3200" dirty="0" err="1" smtClean="0"/>
              <a:t>midclavicular</a:t>
            </a:r>
            <a:r>
              <a:rPr lang="en-US" sz="3200" dirty="0" smtClean="0"/>
              <a:t> line.</a:t>
            </a:r>
          </a:p>
          <a:p>
            <a:r>
              <a:rPr lang="en-US" sz="3200" dirty="0" smtClean="0"/>
              <a:t>Pulse slightly raised.</a:t>
            </a:r>
          </a:p>
          <a:p>
            <a:r>
              <a:rPr lang="en-US" sz="3200" dirty="0" smtClean="0"/>
              <a:t>Systolic </a:t>
            </a:r>
            <a:r>
              <a:rPr lang="en-US" sz="3200" dirty="0" err="1" smtClean="0"/>
              <a:t>murmer</a:t>
            </a:r>
            <a:r>
              <a:rPr lang="en-US" sz="3200" dirty="0" smtClean="0"/>
              <a:t> appear in apical area.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423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During pregnancy there is progressive anatomical, physiological &amp; biochemical changes confined to all system of body.</a:t>
            </a:r>
          </a:p>
          <a:p>
            <a:r>
              <a:rPr lang="en-US" sz="3200" dirty="0" smtClean="0"/>
              <a:t>This is normal adaptation to the increasing demands of growing fetus.</a:t>
            </a:r>
          </a:p>
          <a:p>
            <a:r>
              <a:rPr lang="en-US" sz="3200" dirty="0" smtClean="0"/>
              <a:t>Unless well understood this normal changes can be misinterpreted as pathological.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23251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Cardiac output start to rise from 10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week, maximum </a:t>
            </a:r>
            <a:r>
              <a:rPr lang="en-US" sz="3200" dirty="0" err="1" smtClean="0"/>
              <a:t>upto</a:t>
            </a:r>
            <a:r>
              <a:rPr lang="en-US" sz="3200" dirty="0" smtClean="0"/>
              <a:t> 40-50% at 28-30 weeks ,further rise during labor 50% &amp; immediately following delivery 70%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03944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RESPIRATORY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Diaphragm raise by 4 cm.</a:t>
            </a:r>
          </a:p>
          <a:p>
            <a:r>
              <a:rPr lang="en-US" sz="3200" dirty="0" smtClean="0"/>
              <a:t>Lung capacity decrease by 5%.</a:t>
            </a:r>
          </a:p>
          <a:p>
            <a:r>
              <a:rPr lang="en-US" sz="3200" dirty="0" smtClean="0"/>
              <a:t>Mucosa of </a:t>
            </a:r>
            <a:r>
              <a:rPr lang="en-US" sz="3200" dirty="0" err="1" smtClean="0"/>
              <a:t>nasopharynx</a:t>
            </a:r>
            <a:r>
              <a:rPr lang="en-US" sz="3200" dirty="0" smtClean="0"/>
              <a:t> become </a:t>
            </a:r>
            <a:r>
              <a:rPr lang="en-US" sz="3200" dirty="0" err="1" smtClean="0"/>
              <a:t>hyperaemic</a:t>
            </a:r>
            <a:r>
              <a:rPr lang="en-US" sz="3200" dirty="0" smtClean="0"/>
              <a:t> &amp; </a:t>
            </a:r>
            <a:r>
              <a:rPr lang="en-US" sz="3200" dirty="0" err="1" smtClean="0"/>
              <a:t>oedematous</a:t>
            </a:r>
            <a:r>
              <a:rPr lang="en-US" sz="3200" dirty="0" smtClean="0"/>
              <a:t> causes  Nasal stuffiness &amp; epistaxis.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17792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URINARY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Kidney –</a:t>
            </a:r>
            <a:r>
              <a:rPr lang="en-US" sz="3200" dirty="0" smtClean="0"/>
              <a:t>dilatation of ureter, renal pelvis ,calyces. </a:t>
            </a:r>
          </a:p>
          <a:p>
            <a:r>
              <a:rPr lang="en-US" sz="3200" dirty="0" smtClean="0"/>
              <a:t>Kidney enlarge in length 1 cm.</a:t>
            </a:r>
          </a:p>
          <a:p>
            <a:r>
              <a:rPr lang="en-US" sz="3200" dirty="0" smtClean="0"/>
              <a:t>Renal flow increase by 50-75% </a:t>
            </a:r>
          </a:p>
          <a:p>
            <a:r>
              <a:rPr lang="en-US" sz="3200" dirty="0" smtClean="0"/>
              <a:t>GFR increase by 50%.</a:t>
            </a:r>
          </a:p>
          <a:p>
            <a:r>
              <a:rPr lang="en-US" sz="3200" dirty="0" smtClean="0"/>
              <a:t>S. creatinine, uric acid , urea decrease.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4530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ALIMENTARY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Muscle tone &amp; motility of GIT diminished due to progesterone.</a:t>
            </a:r>
          </a:p>
          <a:p>
            <a:r>
              <a:rPr lang="en-US" sz="3200" dirty="0" smtClean="0"/>
              <a:t>Cardiac sphincter relaxed – Chemical </a:t>
            </a:r>
            <a:r>
              <a:rPr lang="en-US" sz="3200" dirty="0" err="1" smtClean="0"/>
              <a:t>oesophagitis</a:t>
            </a:r>
            <a:r>
              <a:rPr lang="en-US" sz="3200" dirty="0" smtClean="0"/>
              <a:t>, heart burn, </a:t>
            </a:r>
          </a:p>
          <a:p>
            <a:r>
              <a:rPr lang="en-US" sz="3200" dirty="0" smtClean="0"/>
              <a:t>Constipation due to </a:t>
            </a:r>
            <a:r>
              <a:rPr lang="en-US" sz="3200" dirty="0" err="1" smtClean="0"/>
              <a:t>atonicity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0668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Liver &amp; gallbladder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Liver function depressed.</a:t>
            </a:r>
          </a:p>
          <a:p>
            <a:r>
              <a:rPr lang="en-US" sz="3200" dirty="0" smtClean="0"/>
              <a:t>LFT unchanged.</a:t>
            </a:r>
          </a:p>
          <a:p>
            <a:r>
              <a:rPr lang="en-US" sz="3200" dirty="0" err="1" smtClean="0"/>
              <a:t>Alk</a:t>
            </a:r>
            <a:r>
              <a:rPr lang="en-US" sz="3200" dirty="0" smtClean="0"/>
              <a:t>. Phosphatase rises.</a:t>
            </a:r>
          </a:p>
          <a:p>
            <a:r>
              <a:rPr lang="en-US" sz="3200" dirty="0" smtClean="0"/>
              <a:t>Mild cholestasis.</a:t>
            </a:r>
          </a:p>
          <a:p>
            <a:r>
              <a:rPr lang="en-US" sz="3200" dirty="0" err="1" smtClean="0"/>
              <a:t>Atonicity</a:t>
            </a:r>
            <a:r>
              <a:rPr lang="en-US" sz="3200" dirty="0" smtClean="0"/>
              <a:t> of gallbladder.</a:t>
            </a:r>
          </a:p>
          <a:p>
            <a:r>
              <a:rPr lang="en-US" sz="3200" dirty="0" err="1" smtClean="0"/>
              <a:t>Favour</a:t>
            </a:r>
            <a:r>
              <a:rPr lang="en-US" sz="3200" dirty="0" smtClean="0"/>
              <a:t> stone formation.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58643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NERVOUS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Some sort of temperamental change found during pregnancy &amp; </a:t>
            </a:r>
            <a:r>
              <a:rPr lang="en-US" sz="3200" dirty="0" err="1" smtClean="0"/>
              <a:t>puerperium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Carpal </a:t>
            </a:r>
            <a:r>
              <a:rPr lang="en-US" sz="3200" smtClean="0"/>
              <a:t>tunnel syndrome.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142868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              THANK YOU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488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 CHANGES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b="1" dirty="0" smtClean="0"/>
              <a:t>Vulva –</a:t>
            </a:r>
            <a:r>
              <a:rPr lang="en-US" sz="3200" dirty="0" smtClean="0"/>
              <a:t> </a:t>
            </a:r>
            <a:r>
              <a:rPr lang="en-US" sz="3200" dirty="0" err="1" smtClean="0"/>
              <a:t>Oedematous</a:t>
            </a:r>
            <a:r>
              <a:rPr lang="en-US" sz="3200" dirty="0" smtClean="0"/>
              <a:t>, more vascular, superficial varicosities may appear.</a:t>
            </a:r>
          </a:p>
          <a:p>
            <a:r>
              <a:rPr lang="en-US" sz="3200" b="1" dirty="0" smtClean="0"/>
              <a:t>Labia </a:t>
            </a:r>
            <a:r>
              <a:rPr lang="en-US" sz="3200" b="1" dirty="0" err="1" smtClean="0"/>
              <a:t>minora</a:t>
            </a:r>
            <a:r>
              <a:rPr lang="en-US" sz="3200" b="1" dirty="0" smtClean="0"/>
              <a:t> </a:t>
            </a:r>
            <a:r>
              <a:rPr lang="en-US" sz="3200" dirty="0" smtClean="0"/>
              <a:t>– pigmented, hypertrophied.</a:t>
            </a:r>
          </a:p>
          <a:p>
            <a:r>
              <a:rPr lang="en-US" sz="3200" b="1" dirty="0" smtClean="0"/>
              <a:t>Vagina </a:t>
            </a:r>
            <a:r>
              <a:rPr lang="en-US" sz="3200" dirty="0" smtClean="0"/>
              <a:t> -wall hypertrophied, </a:t>
            </a:r>
            <a:r>
              <a:rPr lang="en-US" sz="3200" dirty="0" err="1" smtClean="0"/>
              <a:t>oedematous</a:t>
            </a:r>
            <a:r>
              <a:rPr lang="en-US" sz="3200" dirty="0" smtClean="0"/>
              <a:t>, more vascular 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-Bluish </a:t>
            </a:r>
            <a:r>
              <a:rPr lang="en-US" sz="3200" dirty="0" err="1" smtClean="0"/>
              <a:t>colouration</a:t>
            </a:r>
            <a:r>
              <a:rPr lang="en-US" sz="3200" dirty="0" smtClean="0"/>
              <a:t> of surrounded wall due to increased blood supply.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- Length of anterior vaginal wall increased.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8445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Secretion : </a:t>
            </a:r>
            <a:r>
              <a:rPr lang="en-US" sz="3200" dirty="0" smtClean="0"/>
              <a:t>Copious ,thin, curdy white due to marked exfoliated cell &amp; bacteria.</a:t>
            </a:r>
          </a:p>
          <a:p>
            <a:r>
              <a:rPr lang="en-US" sz="3200" b="1" dirty="0" smtClean="0"/>
              <a:t>PH : </a:t>
            </a:r>
            <a:r>
              <a:rPr lang="en-US" sz="3200" dirty="0" smtClean="0"/>
              <a:t>Acidic (3.5-6) due to more conversion of glycogen to lactic acid by lactobacillus.</a:t>
            </a:r>
          </a:p>
          <a:p>
            <a:r>
              <a:rPr lang="en-US" sz="3200" dirty="0" smtClean="0"/>
              <a:t>Acidic PH prevents multiplication of pathogenic organism.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05008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>
            <a:normAutofit fontScale="92500" lnSpcReduction="10000"/>
          </a:bodyPr>
          <a:lstStyle/>
          <a:p>
            <a:r>
              <a:rPr lang="en-US" sz="3200" b="1" dirty="0" smtClean="0"/>
              <a:t>Cytology : </a:t>
            </a:r>
            <a:r>
              <a:rPr lang="en-US" sz="3200" dirty="0" smtClean="0"/>
              <a:t>preponderance of </a:t>
            </a:r>
            <a:r>
              <a:rPr lang="en-US" sz="3200" dirty="0" err="1" smtClean="0"/>
              <a:t>Navicullar</a:t>
            </a:r>
            <a:r>
              <a:rPr lang="en-US" sz="3200" dirty="0" smtClean="0"/>
              <a:t> cells in cluster, plenty of lactobacillus.</a:t>
            </a:r>
          </a:p>
          <a:p>
            <a:r>
              <a:rPr lang="en-US" sz="3200" b="1" dirty="0" smtClean="0"/>
              <a:t>UTERUS :</a:t>
            </a:r>
            <a:r>
              <a:rPr lang="en-US" sz="3200" dirty="0" smtClean="0"/>
              <a:t> Enormous growth of uterus.</a:t>
            </a:r>
          </a:p>
          <a:p>
            <a:r>
              <a:rPr lang="en-US" sz="3200" dirty="0" smtClean="0"/>
              <a:t> </a:t>
            </a:r>
            <a:r>
              <a:rPr lang="en-US" sz="3200" b="1" dirty="0" smtClean="0"/>
              <a:t>Non-pregnant : </a:t>
            </a:r>
            <a:r>
              <a:rPr lang="en-US" sz="3200" dirty="0" err="1" smtClean="0"/>
              <a:t>wt</a:t>
            </a:r>
            <a:r>
              <a:rPr lang="en-US" sz="3200" dirty="0" smtClean="0"/>
              <a:t> about 60 </a:t>
            </a:r>
            <a:r>
              <a:rPr lang="en-US" sz="3200" dirty="0" err="1" smtClean="0"/>
              <a:t>gm</a:t>
            </a:r>
            <a:r>
              <a:rPr lang="en-US" sz="3200" dirty="0" smtClean="0"/>
              <a:t> ,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     Length 7.5 cm,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     cavity 5-10 ml.  </a:t>
            </a:r>
          </a:p>
          <a:p>
            <a:pPr marL="0" indent="0">
              <a:buNone/>
            </a:pPr>
            <a:r>
              <a:rPr lang="en-US" sz="3200" dirty="0" smtClean="0"/>
              <a:t>              At term wt. 900-1000 </a:t>
            </a:r>
            <a:r>
              <a:rPr lang="en-US" sz="3200" dirty="0" err="1" smtClean="0"/>
              <a:t>gm</a:t>
            </a:r>
            <a:r>
              <a:rPr lang="en-US" sz="3200" dirty="0" smtClean="0"/>
              <a:t>,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   Length 35 cm.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capacity increase by  500-1000 times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22505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Enlargement :</a:t>
            </a:r>
            <a:r>
              <a:rPr lang="en-US" sz="3200" dirty="0" smtClean="0"/>
              <a:t> </a:t>
            </a:r>
            <a:r>
              <a:rPr lang="en-US" sz="3200" b="1" dirty="0" smtClean="0"/>
              <a:t>1.Hypertrophy &amp; hyperplasia </a:t>
            </a:r>
            <a:r>
              <a:rPr lang="en-US" sz="3200" dirty="0" smtClean="0"/>
              <a:t>under the influence of estrogen &amp; progesterone. Limited </a:t>
            </a:r>
            <a:r>
              <a:rPr lang="en-US" sz="3200" dirty="0" err="1" smtClean="0"/>
              <a:t>upto</a:t>
            </a:r>
            <a:r>
              <a:rPr lang="en-US" sz="3200" dirty="0" smtClean="0"/>
              <a:t> first half of pg. </a:t>
            </a:r>
          </a:p>
          <a:p>
            <a:r>
              <a:rPr lang="en-US" sz="3200" b="1" dirty="0" smtClean="0"/>
              <a:t>2. stretching </a:t>
            </a:r>
            <a:r>
              <a:rPr lang="en-US" sz="3200" dirty="0" smtClean="0"/>
              <a:t>: Muscle </a:t>
            </a:r>
            <a:r>
              <a:rPr lang="en-US" sz="3200" dirty="0" err="1" smtClean="0"/>
              <a:t>fibres</a:t>
            </a:r>
            <a:r>
              <a:rPr lang="en-US" sz="3200" dirty="0" smtClean="0"/>
              <a:t> further elongate beyond 20 weeks due to distension by the growing fetus. Wall become thinner.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66821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Uterus feels soft &amp; elastic.</a:t>
            </a:r>
          </a:p>
          <a:p>
            <a:r>
              <a:rPr lang="en-US" sz="3200" dirty="0" smtClean="0"/>
              <a:t>Arrangement of muscle </a:t>
            </a:r>
            <a:r>
              <a:rPr lang="en-US" sz="3200" dirty="0" err="1" smtClean="0"/>
              <a:t>fibre</a:t>
            </a:r>
            <a:r>
              <a:rPr lang="en-US" sz="3200" dirty="0" smtClean="0"/>
              <a:t> 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1. outer longitudinal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2. Inner </a:t>
            </a:r>
            <a:r>
              <a:rPr lang="en-US" sz="3200" dirty="0" err="1" smtClean="0"/>
              <a:t>circuler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3. Intermediate oblique –thickest &amp; strongest layer arranged in </a:t>
            </a:r>
            <a:r>
              <a:rPr lang="en-US" sz="3200" dirty="0" err="1" smtClean="0"/>
              <a:t>criss-cross</a:t>
            </a:r>
            <a:r>
              <a:rPr lang="en-US" sz="3200" dirty="0" smtClean="0"/>
              <a:t> fashion.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48734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Increased number &amp; size of supporting &amp; elastic </a:t>
            </a:r>
            <a:r>
              <a:rPr lang="en-US" sz="3200" dirty="0" err="1" smtClean="0"/>
              <a:t>fibre</a:t>
            </a:r>
            <a:r>
              <a:rPr lang="en-US" sz="3200" dirty="0" smtClean="0"/>
              <a:t>.</a:t>
            </a:r>
          </a:p>
          <a:p>
            <a:r>
              <a:rPr lang="en-US" sz="3200" b="1" dirty="0" smtClean="0"/>
              <a:t>Vascular system </a:t>
            </a:r>
            <a:r>
              <a:rPr lang="en-US" sz="3200" dirty="0" smtClean="0"/>
              <a:t>: Blood supply mainly from uterine artery in non pregnant uterus but equal bl. Supply from uterine &amp; ovarian artery during pregnancy . Marked spiraling of arteriole reaching maximum at 20 weeks.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33622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Relation : </a:t>
            </a:r>
            <a:r>
              <a:rPr lang="en-US" sz="3200" dirty="0" smtClean="0"/>
              <a:t>non pregnant –</a:t>
            </a:r>
            <a:r>
              <a:rPr lang="en-US" sz="3200" dirty="0" err="1" smtClean="0"/>
              <a:t>pyriform</a:t>
            </a:r>
            <a:r>
              <a:rPr lang="en-US" sz="3200" dirty="0" smtClean="0"/>
              <a:t> shape. At 12 weeks –globular, at 20 weeks – ovoid, at 36 weeks – spherical.</a:t>
            </a:r>
          </a:p>
          <a:p>
            <a:r>
              <a:rPr lang="en-US" sz="3200" b="1" dirty="0" smtClean="0"/>
              <a:t>Position :</a:t>
            </a:r>
            <a:r>
              <a:rPr lang="en-US" sz="3200" dirty="0" smtClean="0"/>
              <a:t> exaggerated </a:t>
            </a:r>
            <a:r>
              <a:rPr lang="en-US" sz="3200" dirty="0" err="1" smtClean="0"/>
              <a:t>anteverted</a:t>
            </a:r>
            <a:r>
              <a:rPr lang="en-US" sz="3200" dirty="0" smtClean="0"/>
              <a:t> </a:t>
            </a:r>
            <a:r>
              <a:rPr lang="en-US" sz="3200" dirty="0" err="1" smtClean="0"/>
              <a:t>upto</a:t>
            </a:r>
            <a:r>
              <a:rPr lang="en-US" sz="3200" dirty="0" smtClean="0"/>
              <a:t> 8 weeks, thus it may lie on urinary bladder giving rise to increase frequency of micturition.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5656929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336</TotalTime>
  <Words>967</Words>
  <Application>Microsoft Office PowerPoint</Application>
  <PresentationFormat>Widescreen</PresentationFormat>
  <Paragraphs>94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Trebuchet MS</vt:lpstr>
      <vt:lpstr>Wingdings 3</vt:lpstr>
      <vt:lpstr>Facet</vt:lpstr>
      <vt:lpstr>Physiology of pregnancy</vt:lpstr>
      <vt:lpstr>PowerPoint Presentation</vt:lpstr>
      <vt:lpstr>WHAT ARE THE CHANGES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CUTANEOUS CHANGES</vt:lpstr>
      <vt:lpstr>WEIGHT GAIN</vt:lpstr>
      <vt:lpstr>PowerPoint Presentation</vt:lpstr>
      <vt:lpstr>VASCULAR SYSTEM</vt:lpstr>
      <vt:lpstr>PowerPoint Presentation</vt:lpstr>
      <vt:lpstr>PowerPoint Presentation</vt:lpstr>
      <vt:lpstr>PowerPoint Presentation</vt:lpstr>
      <vt:lpstr>CARDIOVASCULAR SYSTEM</vt:lpstr>
      <vt:lpstr>PowerPoint Presentation</vt:lpstr>
      <vt:lpstr>RESPIRATORY CHANGES</vt:lpstr>
      <vt:lpstr>URINARY SYSTEM</vt:lpstr>
      <vt:lpstr>ALIMENTARY SYSTEM</vt:lpstr>
      <vt:lpstr>Liver &amp; gallbladder</vt:lpstr>
      <vt:lpstr>NERVOUS SYSTEM</vt:lpstr>
      <vt:lpstr>              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Physiology of pregnancy</dc:title>
  <dc:creator>ASUS</dc:creator>
  <cp:lastModifiedBy>FATEMA Begum</cp:lastModifiedBy>
  <cp:revision>56</cp:revision>
  <dcterms:created xsi:type="dcterms:W3CDTF">2016-11-18T05:21:57Z</dcterms:created>
  <dcterms:modified xsi:type="dcterms:W3CDTF">2019-07-14T11:26:55Z</dcterms:modified>
</cp:coreProperties>
</file>