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7" r:id="rId22"/>
    <p:sldId id="278" r:id="rId23"/>
    <p:sldId id="279" r:id="rId24"/>
    <p:sldId id="280" r:id="rId25"/>
    <p:sldId id="281" r:id="rId26"/>
    <p:sldId id="282" r:id="rId27"/>
    <p:sldId id="283" r:id="rId28"/>
    <p:sldId id="284"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283C5-4821-CCDC-2B85-0D87D93423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89842A5-13A3-DB3B-80C2-E0F5B6997D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255B534-8E2A-06E2-D7A4-A9C80225A815}"/>
              </a:ext>
            </a:extLst>
          </p:cNvPr>
          <p:cNvSpPr>
            <a:spLocks noGrp="1"/>
          </p:cNvSpPr>
          <p:nvPr>
            <p:ph type="dt" sz="half" idx="10"/>
          </p:nvPr>
        </p:nvSpPr>
        <p:spPr/>
        <p:txBody>
          <a:bodyPr/>
          <a:lstStyle/>
          <a:p>
            <a:fld id="{30CDDCA9-1BA2-4D32-AF33-5707E8C1E0EB}" type="datetimeFigureOut">
              <a:rPr lang="en-US" smtClean="0"/>
              <a:t>1/26/2024</a:t>
            </a:fld>
            <a:endParaRPr lang="en-US"/>
          </a:p>
        </p:txBody>
      </p:sp>
      <p:sp>
        <p:nvSpPr>
          <p:cNvPr id="5" name="Footer Placeholder 4">
            <a:extLst>
              <a:ext uri="{FF2B5EF4-FFF2-40B4-BE49-F238E27FC236}">
                <a16:creationId xmlns:a16="http://schemas.microsoft.com/office/drawing/2014/main" id="{38C4BAF3-C93E-7D75-51BF-138FCC001F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3ADCFF-F7F5-BA8B-EF1A-A6BCDEB18763}"/>
              </a:ext>
            </a:extLst>
          </p:cNvPr>
          <p:cNvSpPr>
            <a:spLocks noGrp="1"/>
          </p:cNvSpPr>
          <p:nvPr>
            <p:ph type="sldNum" sz="quarter" idx="12"/>
          </p:nvPr>
        </p:nvSpPr>
        <p:spPr/>
        <p:txBody>
          <a:bodyPr/>
          <a:lstStyle/>
          <a:p>
            <a:fld id="{5F49333E-CCD2-4C8E-9DCB-6F6B5A5673FA}" type="slidenum">
              <a:rPr lang="en-US" smtClean="0"/>
              <a:t>‹#›</a:t>
            </a:fld>
            <a:endParaRPr lang="en-US"/>
          </a:p>
        </p:txBody>
      </p:sp>
    </p:spTree>
    <p:extLst>
      <p:ext uri="{BB962C8B-B14F-4D97-AF65-F5344CB8AC3E}">
        <p14:creationId xmlns:p14="http://schemas.microsoft.com/office/powerpoint/2010/main" val="1375013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C5B99-5F78-F2D7-926C-C2DB9E21AEF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820CAF3-9C2D-E8F0-D1B7-D4BB9BF98B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F89EA2-0E8B-C79F-968B-96443C3B80DC}"/>
              </a:ext>
            </a:extLst>
          </p:cNvPr>
          <p:cNvSpPr>
            <a:spLocks noGrp="1"/>
          </p:cNvSpPr>
          <p:nvPr>
            <p:ph type="dt" sz="half" idx="10"/>
          </p:nvPr>
        </p:nvSpPr>
        <p:spPr/>
        <p:txBody>
          <a:bodyPr/>
          <a:lstStyle/>
          <a:p>
            <a:fld id="{30CDDCA9-1BA2-4D32-AF33-5707E8C1E0EB}" type="datetimeFigureOut">
              <a:rPr lang="en-US" smtClean="0"/>
              <a:t>1/26/2024</a:t>
            </a:fld>
            <a:endParaRPr lang="en-US"/>
          </a:p>
        </p:txBody>
      </p:sp>
      <p:sp>
        <p:nvSpPr>
          <p:cNvPr id="5" name="Footer Placeholder 4">
            <a:extLst>
              <a:ext uri="{FF2B5EF4-FFF2-40B4-BE49-F238E27FC236}">
                <a16:creationId xmlns:a16="http://schemas.microsoft.com/office/drawing/2014/main" id="{AFC8132C-F2FC-69E2-FBC5-9EC74CCBB1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32A438-7203-D2FF-FA9D-313683977E73}"/>
              </a:ext>
            </a:extLst>
          </p:cNvPr>
          <p:cNvSpPr>
            <a:spLocks noGrp="1"/>
          </p:cNvSpPr>
          <p:nvPr>
            <p:ph type="sldNum" sz="quarter" idx="12"/>
          </p:nvPr>
        </p:nvSpPr>
        <p:spPr/>
        <p:txBody>
          <a:bodyPr/>
          <a:lstStyle/>
          <a:p>
            <a:fld id="{5F49333E-CCD2-4C8E-9DCB-6F6B5A5673FA}" type="slidenum">
              <a:rPr lang="en-US" smtClean="0"/>
              <a:t>‹#›</a:t>
            </a:fld>
            <a:endParaRPr lang="en-US"/>
          </a:p>
        </p:txBody>
      </p:sp>
    </p:spTree>
    <p:extLst>
      <p:ext uri="{BB962C8B-B14F-4D97-AF65-F5344CB8AC3E}">
        <p14:creationId xmlns:p14="http://schemas.microsoft.com/office/powerpoint/2010/main" val="2373717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F314295-774C-8B7D-4EB0-56B81483768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943B7BB-3866-676C-3744-32926AE05D5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D3C91E-67EB-E0AE-264F-CB756074E76B}"/>
              </a:ext>
            </a:extLst>
          </p:cNvPr>
          <p:cNvSpPr>
            <a:spLocks noGrp="1"/>
          </p:cNvSpPr>
          <p:nvPr>
            <p:ph type="dt" sz="half" idx="10"/>
          </p:nvPr>
        </p:nvSpPr>
        <p:spPr/>
        <p:txBody>
          <a:bodyPr/>
          <a:lstStyle/>
          <a:p>
            <a:fld id="{30CDDCA9-1BA2-4D32-AF33-5707E8C1E0EB}" type="datetimeFigureOut">
              <a:rPr lang="en-US" smtClean="0"/>
              <a:t>1/26/2024</a:t>
            </a:fld>
            <a:endParaRPr lang="en-US"/>
          </a:p>
        </p:txBody>
      </p:sp>
      <p:sp>
        <p:nvSpPr>
          <p:cNvPr id="5" name="Footer Placeholder 4">
            <a:extLst>
              <a:ext uri="{FF2B5EF4-FFF2-40B4-BE49-F238E27FC236}">
                <a16:creationId xmlns:a16="http://schemas.microsoft.com/office/drawing/2014/main" id="{DC131243-3F2E-A586-DCE2-46FDB3D85E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F62DAB-9E3A-9701-1B3B-F7F2DE6E8E25}"/>
              </a:ext>
            </a:extLst>
          </p:cNvPr>
          <p:cNvSpPr>
            <a:spLocks noGrp="1"/>
          </p:cNvSpPr>
          <p:nvPr>
            <p:ph type="sldNum" sz="quarter" idx="12"/>
          </p:nvPr>
        </p:nvSpPr>
        <p:spPr/>
        <p:txBody>
          <a:bodyPr/>
          <a:lstStyle/>
          <a:p>
            <a:fld id="{5F49333E-CCD2-4C8E-9DCB-6F6B5A5673FA}" type="slidenum">
              <a:rPr lang="en-US" smtClean="0"/>
              <a:t>‹#›</a:t>
            </a:fld>
            <a:endParaRPr lang="en-US"/>
          </a:p>
        </p:txBody>
      </p:sp>
    </p:spTree>
    <p:extLst>
      <p:ext uri="{BB962C8B-B14F-4D97-AF65-F5344CB8AC3E}">
        <p14:creationId xmlns:p14="http://schemas.microsoft.com/office/powerpoint/2010/main" val="3635429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D6AA6-F8FC-D3AF-9B6F-257E4A6108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5592C3-184D-031D-AF96-E5C22672A77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1D8670-4C1A-7C69-7105-DFF5DB137D5B}"/>
              </a:ext>
            </a:extLst>
          </p:cNvPr>
          <p:cNvSpPr>
            <a:spLocks noGrp="1"/>
          </p:cNvSpPr>
          <p:nvPr>
            <p:ph type="dt" sz="half" idx="10"/>
          </p:nvPr>
        </p:nvSpPr>
        <p:spPr/>
        <p:txBody>
          <a:bodyPr/>
          <a:lstStyle/>
          <a:p>
            <a:fld id="{30CDDCA9-1BA2-4D32-AF33-5707E8C1E0EB}" type="datetimeFigureOut">
              <a:rPr lang="en-US" smtClean="0"/>
              <a:t>1/26/2024</a:t>
            </a:fld>
            <a:endParaRPr lang="en-US"/>
          </a:p>
        </p:txBody>
      </p:sp>
      <p:sp>
        <p:nvSpPr>
          <p:cNvPr id="5" name="Footer Placeholder 4">
            <a:extLst>
              <a:ext uri="{FF2B5EF4-FFF2-40B4-BE49-F238E27FC236}">
                <a16:creationId xmlns:a16="http://schemas.microsoft.com/office/drawing/2014/main" id="{B50E8EF8-0B27-0CFA-1563-FE8CECB8CA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4DA2F1-625C-7F18-484B-2D411E004DB2}"/>
              </a:ext>
            </a:extLst>
          </p:cNvPr>
          <p:cNvSpPr>
            <a:spLocks noGrp="1"/>
          </p:cNvSpPr>
          <p:nvPr>
            <p:ph type="sldNum" sz="quarter" idx="12"/>
          </p:nvPr>
        </p:nvSpPr>
        <p:spPr/>
        <p:txBody>
          <a:bodyPr/>
          <a:lstStyle/>
          <a:p>
            <a:fld id="{5F49333E-CCD2-4C8E-9DCB-6F6B5A5673FA}" type="slidenum">
              <a:rPr lang="en-US" smtClean="0"/>
              <a:t>‹#›</a:t>
            </a:fld>
            <a:endParaRPr lang="en-US"/>
          </a:p>
        </p:txBody>
      </p:sp>
    </p:spTree>
    <p:extLst>
      <p:ext uri="{BB962C8B-B14F-4D97-AF65-F5344CB8AC3E}">
        <p14:creationId xmlns:p14="http://schemas.microsoft.com/office/powerpoint/2010/main" val="786359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20EAF-6DB1-BA14-505C-E36B4D99751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4BBC019-CB83-8166-943C-6015D897E1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1959425-EDEC-7298-96AB-EFC45FA0A685}"/>
              </a:ext>
            </a:extLst>
          </p:cNvPr>
          <p:cNvSpPr>
            <a:spLocks noGrp="1"/>
          </p:cNvSpPr>
          <p:nvPr>
            <p:ph type="dt" sz="half" idx="10"/>
          </p:nvPr>
        </p:nvSpPr>
        <p:spPr/>
        <p:txBody>
          <a:bodyPr/>
          <a:lstStyle/>
          <a:p>
            <a:fld id="{30CDDCA9-1BA2-4D32-AF33-5707E8C1E0EB}" type="datetimeFigureOut">
              <a:rPr lang="en-US" smtClean="0"/>
              <a:t>1/26/2024</a:t>
            </a:fld>
            <a:endParaRPr lang="en-US"/>
          </a:p>
        </p:txBody>
      </p:sp>
      <p:sp>
        <p:nvSpPr>
          <p:cNvPr id="5" name="Footer Placeholder 4">
            <a:extLst>
              <a:ext uri="{FF2B5EF4-FFF2-40B4-BE49-F238E27FC236}">
                <a16:creationId xmlns:a16="http://schemas.microsoft.com/office/drawing/2014/main" id="{54A012C4-05DE-4CE5-02AD-490D4D550B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0713A4-F479-ED47-5FD6-77CCD3125E37}"/>
              </a:ext>
            </a:extLst>
          </p:cNvPr>
          <p:cNvSpPr>
            <a:spLocks noGrp="1"/>
          </p:cNvSpPr>
          <p:nvPr>
            <p:ph type="sldNum" sz="quarter" idx="12"/>
          </p:nvPr>
        </p:nvSpPr>
        <p:spPr/>
        <p:txBody>
          <a:bodyPr/>
          <a:lstStyle/>
          <a:p>
            <a:fld id="{5F49333E-CCD2-4C8E-9DCB-6F6B5A5673FA}" type="slidenum">
              <a:rPr lang="en-US" smtClean="0"/>
              <a:t>‹#›</a:t>
            </a:fld>
            <a:endParaRPr lang="en-US"/>
          </a:p>
        </p:txBody>
      </p:sp>
    </p:spTree>
    <p:extLst>
      <p:ext uri="{BB962C8B-B14F-4D97-AF65-F5344CB8AC3E}">
        <p14:creationId xmlns:p14="http://schemas.microsoft.com/office/powerpoint/2010/main" val="4234718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FE222-C651-5859-3A4D-2FA0ADD26F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90B6774-AE94-9D16-3C73-4AD13F21479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6ECA855-ED08-6AA5-042C-8A238D0FA9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55CCAD7-63EC-C15D-2443-26A3D24248FA}"/>
              </a:ext>
            </a:extLst>
          </p:cNvPr>
          <p:cNvSpPr>
            <a:spLocks noGrp="1"/>
          </p:cNvSpPr>
          <p:nvPr>
            <p:ph type="dt" sz="half" idx="10"/>
          </p:nvPr>
        </p:nvSpPr>
        <p:spPr/>
        <p:txBody>
          <a:bodyPr/>
          <a:lstStyle/>
          <a:p>
            <a:fld id="{30CDDCA9-1BA2-4D32-AF33-5707E8C1E0EB}" type="datetimeFigureOut">
              <a:rPr lang="en-US" smtClean="0"/>
              <a:t>1/26/2024</a:t>
            </a:fld>
            <a:endParaRPr lang="en-US"/>
          </a:p>
        </p:txBody>
      </p:sp>
      <p:sp>
        <p:nvSpPr>
          <p:cNvPr id="6" name="Footer Placeholder 5">
            <a:extLst>
              <a:ext uri="{FF2B5EF4-FFF2-40B4-BE49-F238E27FC236}">
                <a16:creationId xmlns:a16="http://schemas.microsoft.com/office/drawing/2014/main" id="{6FBDFAE9-D6C8-CDFB-1006-E8D2AAD599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429464-B3A9-3ED5-BC6F-AF8247B7B689}"/>
              </a:ext>
            </a:extLst>
          </p:cNvPr>
          <p:cNvSpPr>
            <a:spLocks noGrp="1"/>
          </p:cNvSpPr>
          <p:nvPr>
            <p:ph type="sldNum" sz="quarter" idx="12"/>
          </p:nvPr>
        </p:nvSpPr>
        <p:spPr/>
        <p:txBody>
          <a:bodyPr/>
          <a:lstStyle/>
          <a:p>
            <a:fld id="{5F49333E-CCD2-4C8E-9DCB-6F6B5A5673FA}" type="slidenum">
              <a:rPr lang="en-US" smtClean="0"/>
              <a:t>‹#›</a:t>
            </a:fld>
            <a:endParaRPr lang="en-US"/>
          </a:p>
        </p:txBody>
      </p:sp>
    </p:spTree>
    <p:extLst>
      <p:ext uri="{BB962C8B-B14F-4D97-AF65-F5344CB8AC3E}">
        <p14:creationId xmlns:p14="http://schemas.microsoft.com/office/powerpoint/2010/main" val="3493195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5F5B9-E53B-BD6B-2DDB-2BCCBB620D8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C3A341E-AA0A-A349-2C63-80D498EC66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4C38708-B7E9-523F-14F5-6861B18B727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953487-D3F3-741D-3BFD-0420FB9B72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0C736D7-5037-44E5-DA12-29BE9A7837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1DEFC1B-3CA4-7BAD-714D-7F640DD17504}"/>
              </a:ext>
            </a:extLst>
          </p:cNvPr>
          <p:cNvSpPr>
            <a:spLocks noGrp="1"/>
          </p:cNvSpPr>
          <p:nvPr>
            <p:ph type="dt" sz="half" idx="10"/>
          </p:nvPr>
        </p:nvSpPr>
        <p:spPr/>
        <p:txBody>
          <a:bodyPr/>
          <a:lstStyle/>
          <a:p>
            <a:fld id="{30CDDCA9-1BA2-4D32-AF33-5707E8C1E0EB}" type="datetimeFigureOut">
              <a:rPr lang="en-US" smtClean="0"/>
              <a:t>1/26/2024</a:t>
            </a:fld>
            <a:endParaRPr lang="en-US"/>
          </a:p>
        </p:txBody>
      </p:sp>
      <p:sp>
        <p:nvSpPr>
          <p:cNvPr id="8" name="Footer Placeholder 7">
            <a:extLst>
              <a:ext uri="{FF2B5EF4-FFF2-40B4-BE49-F238E27FC236}">
                <a16:creationId xmlns:a16="http://schemas.microsoft.com/office/drawing/2014/main" id="{747D3286-A29D-A604-F239-228187B7568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33510B6-4A3F-A6D9-6599-221BBB25FEF0}"/>
              </a:ext>
            </a:extLst>
          </p:cNvPr>
          <p:cNvSpPr>
            <a:spLocks noGrp="1"/>
          </p:cNvSpPr>
          <p:nvPr>
            <p:ph type="sldNum" sz="quarter" idx="12"/>
          </p:nvPr>
        </p:nvSpPr>
        <p:spPr/>
        <p:txBody>
          <a:bodyPr/>
          <a:lstStyle/>
          <a:p>
            <a:fld id="{5F49333E-CCD2-4C8E-9DCB-6F6B5A5673FA}" type="slidenum">
              <a:rPr lang="en-US" smtClean="0"/>
              <a:t>‹#›</a:t>
            </a:fld>
            <a:endParaRPr lang="en-US"/>
          </a:p>
        </p:txBody>
      </p:sp>
    </p:spTree>
    <p:extLst>
      <p:ext uri="{BB962C8B-B14F-4D97-AF65-F5344CB8AC3E}">
        <p14:creationId xmlns:p14="http://schemas.microsoft.com/office/powerpoint/2010/main" val="2273570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36BDC-0592-292C-B2E1-7BDCD8998C9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47F5B50-01E4-7364-D986-10A55CF74019}"/>
              </a:ext>
            </a:extLst>
          </p:cNvPr>
          <p:cNvSpPr>
            <a:spLocks noGrp="1"/>
          </p:cNvSpPr>
          <p:nvPr>
            <p:ph type="dt" sz="half" idx="10"/>
          </p:nvPr>
        </p:nvSpPr>
        <p:spPr/>
        <p:txBody>
          <a:bodyPr/>
          <a:lstStyle/>
          <a:p>
            <a:fld id="{30CDDCA9-1BA2-4D32-AF33-5707E8C1E0EB}" type="datetimeFigureOut">
              <a:rPr lang="en-US" smtClean="0"/>
              <a:t>1/26/2024</a:t>
            </a:fld>
            <a:endParaRPr lang="en-US"/>
          </a:p>
        </p:txBody>
      </p:sp>
      <p:sp>
        <p:nvSpPr>
          <p:cNvPr id="4" name="Footer Placeholder 3">
            <a:extLst>
              <a:ext uri="{FF2B5EF4-FFF2-40B4-BE49-F238E27FC236}">
                <a16:creationId xmlns:a16="http://schemas.microsoft.com/office/drawing/2014/main" id="{0C5F011F-5EE4-9E29-BC5F-5191B0ADEC3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AA3375C-B76B-6AEE-3F1B-B256C7DB16E8}"/>
              </a:ext>
            </a:extLst>
          </p:cNvPr>
          <p:cNvSpPr>
            <a:spLocks noGrp="1"/>
          </p:cNvSpPr>
          <p:nvPr>
            <p:ph type="sldNum" sz="quarter" idx="12"/>
          </p:nvPr>
        </p:nvSpPr>
        <p:spPr/>
        <p:txBody>
          <a:bodyPr/>
          <a:lstStyle/>
          <a:p>
            <a:fld id="{5F49333E-CCD2-4C8E-9DCB-6F6B5A5673FA}" type="slidenum">
              <a:rPr lang="en-US" smtClean="0"/>
              <a:t>‹#›</a:t>
            </a:fld>
            <a:endParaRPr lang="en-US"/>
          </a:p>
        </p:txBody>
      </p:sp>
    </p:spTree>
    <p:extLst>
      <p:ext uri="{BB962C8B-B14F-4D97-AF65-F5344CB8AC3E}">
        <p14:creationId xmlns:p14="http://schemas.microsoft.com/office/powerpoint/2010/main" val="1183336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E1AA67-C50D-4957-C460-D01191EF59A7}"/>
              </a:ext>
            </a:extLst>
          </p:cNvPr>
          <p:cNvSpPr>
            <a:spLocks noGrp="1"/>
          </p:cNvSpPr>
          <p:nvPr>
            <p:ph type="dt" sz="half" idx="10"/>
          </p:nvPr>
        </p:nvSpPr>
        <p:spPr/>
        <p:txBody>
          <a:bodyPr/>
          <a:lstStyle/>
          <a:p>
            <a:fld id="{30CDDCA9-1BA2-4D32-AF33-5707E8C1E0EB}" type="datetimeFigureOut">
              <a:rPr lang="en-US" smtClean="0"/>
              <a:t>1/26/2024</a:t>
            </a:fld>
            <a:endParaRPr lang="en-US"/>
          </a:p>
        </p:txBody>
      </p:sp>
      <p:sp>
        <p:nvSpPr>
          <p:cNvPr id="3" name="Footer Placeholder 2">
            <a:extLst>
              <a:ext uri="{FF2B5EF4-FFF2-40B4-BE49-F238E27FC236}">
                <a16:creationId xmlns:a16="http://schemas.microsoft.com/office/drawing/2014/main" id="{EFAB2991-A080-A27A-A7DB-AB2703EB5F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A5F6EEA-33B9-5B84-3A7D-481EA7C500BB}"/>
              </a:ext>
            </a:extLst>
          </p:cNvPr>
          <p:cNvSpPr>
            <a:spLocks noGrp="1"/>
          </p:cNvSpPr>
          <p:nvPr>
            <p:ph type="sldNum" sz="quarter" idx="12"/>
          </p:nvPr>
        </p:nvSpPr>
        <p:spPr/>
        <p:txBody>
          <a:bodyPr/>
          <a:lstStyle/>
          <a:p>
            <a:fld id="{5F49333E-CCD2-4C8E-9DCB-6F6B5A5673FA}" type="slidenum">
              <a:rPr lang="en-US" smtClean="0"/>
              <a:t>‹#›</a:t>
            </a:fld>
            <a:endParaRPr lang="en-US"/>
          </a:p>
        </p:txBody>
      </p:sp>
    </p:spTree>
    <p:extLst>
      <p:ext uri="{BB962C8B-B14F-4D97-AF65-F5344CB8AC3E}">
        <p14:creationId xmlns:p14="http://schemas.microsoft.com/office/powerpoint/2010/main" val="125403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4421D-1A76-AB86-6017-5AE9BCD55D2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D289798-B523-CD7D-95E5-C0F34A6B38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01487A2-6EAD-04D0-01BD-6517BFA8D4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088CAF-28D5-1D76-193B-CFFB40F57568}"/>
              </a:ext>
            </a:extLst>
          </p:cNvPr>
          <p:cNvSpPr>
            <a:spLocks noGrp="1"/>
          </p:cNvSpPr>
          <p:nvPr>
            <p:ph type="dt" sz="half" idx="10"/>
          </p:nvPr>
        </p:nvSpPr>
        <p:spPr/>
        <p:txBody>
          <a:bodyPr/>
          <a:lstStyle/>
          <a:p>
            <a:fld id="{30CDDCA9-1BA2-4D32-AF33-5707E8C1E0EB}" type="datetimeFigureOut">
              <a:rPr lang="en-US" smtClean="0"/>
              <a:t>1/26/2024</a:t>
            </a:fld>
            <a:endParaRPr lang="en-US"/>
          </a:p>
        </p:txBody>
      </p:sp>
      <p:sp>
        <p:nvSpPr>
          <p:cNvPr id="6" name="Footer Placeholder 5">
            <a:extLst>
              <a:ext uri="{FF2B5EF4-FFF2-40B4-BE49-F238E27FC236}">
                <a16:creationId xmlns:a16="http://schemas.microsoft.com/office/drawing/2014/main" id="{53D2EBDB-C69E-D091-585F-06C5F06D34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31A461-4913-6886-117A-F7B37EE2573B}"/>
              </a:ext>
            </a:extLst>
          </p:cNvPr>
          <p:cNvSpPr>
            <a:spLocks noGrp="1"/>
          </p:cNvSpPr>
          <p:nvPr>
            <p:ph type="sldNum" sz="quarter" idx="12"/>
          </p:nvPr>
        </p:nvSpPr>
        <p:spPr/>
        <p:txBody>
          <a:bodyPr/>
          <a:lstStyle/>
          <a:p>
            <a:fld id="{5F49333E-CCD2-4C8E-9DCB-6F6B5A5673FA}" type="slidenum">
              <a:rPr lang="en-US" smtClean="0"/>
              <a:t>‹#›</a:t>
            </a:fld>
            <a:endParaRPr lang="en-US"/>
          </a:p>
        </p:txBody>
      </p:sp>
    </p:spTree>
    <p:extLst>
      <p:ext uri="{BB962C8B-B14F-4D97-AF65-F5344CB8AC3E}">
        <p14:creationId xmlns:p14="http://schemas.microsoft.com/office/powerpoint/2010/main" val="3851602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50439-181B-5607-98D7-10BEA7BD04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DE65A86-34C4-6056-49E3-4D74F8D173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287B338-9455-DD08-1225-482915E0D8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6D4756-34EC-C53D-FEA2-0B8FCD2B5A56}"/>
              </a:ext>
            </a:extLst>
          </p:cNvPr>
          <p:cNvSpPr>
            <a:spLocks noGrp="1"/>
          </p:cNvSpPr>
          <p:nvPr>
            <p:ph type="dt" sz="half" idx="10"/>
          </p:nvPr>
        </p:nvSpPr>
        <p:spPr/>
        <p:txBody>
          <a:bodyPr/>
          <a:lstStyle/>
          <a:p>
            <a:fld id="{30CDDCA9-1BA2-4D32-AF33-5707E8C1E0EB}" type="datetimeFigureOut">
              <a:rPr lang="en-US" smtClean="0"/>
              <a:t>1/26/2024</a:t>
            </a:fld>
            <a:endParaRPr lang="en-US"/>
          </a:p>
        </p:txBody>
      </p:sp>
      <p:sp>
        <p:nvSpPr>
          <p:cNvPr id="6" name="Footer Placeholder 5">
            <a:extLst>
              <a:ext uri="{FF2B5EF4-FFF2-40B4-BE49-F238E27FC236}">
                <a16:creationId xmlns:a16="http://schemas.microsoft.com/office/drawing/2014/main" id="{02422F48-C426-122A-FEFF-BAD328CD63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1064CF-FEF5-CD13-7359-64766DADC564}"/>
              </a:ext>
            </a:extLst>
          </p:cNvPr>
          <p:cNvSpPr>
            <a:spLocks noGrp="1"/>
          </p:cNvSpPr>
          <p:nvPr>
            <p:ph type="sldNum" sz="quarter" idx="12"/>
          </p:nvPr>
        </p:nvSpPr>
        <p:spPr/>
        <p:txBody>
          <a:bodyPr/>
          <a:lstStyle/>
          <a:p>
            <a:fld id="{5F49333E-CCD2-4C8E-9DCB-6F6B5A5673FA}" type="slidenum">
              <a:rPr lang="en-US" smtClean="0"/>
              <a:t>‹#›</a:t>
            </a:fld>
            <a:endParaRPr lang="en-US"/>
          </a:p>
        </p:txBody>
      </p:sp>
    </p:spTree>
    <p:extLst>
      <p:ext uri="{BB962C8B-B14F-4D97-AF65-F5344CB8AC3E}">
        <p14:creationId xmlns:p14="http://schemas.microsoft.com/office/powerpoint/2010/main" val="1637762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427ECA-429D-8B34-9906-126F7FF7E7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C74FE9B-D2B5-372E-2CCA-2B4A690690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29541D-58BD-CA24-2CDC-9A32EBA04D7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CDDCA9-1BA2-4D32-AF33-5707E8C1E0EB}" type="datetimeFigureOut">
              <a:rPr lang="en-US" smtClean="0"/>
              <a:t>1/26/2024</a:t>
            </a:fld>
            <a:endParaRPr lang="en-US"/>
          </a:p>
        </p:txBody>
      </p:sp>
      <p:sp>
        <p:nvSpPr>
          <p:cNvPr id="5" name="Footer Placeholder 4">
            <a:extLst>
              <a:ext uri="{FF2B5EF4-FFF2-40B4-BE49-F238E27FC236}">
                <a16:creationId xmlns:a16="http://schemas.microsoft.com/office/drawing/2014/main" id="{5E730544-D59B-D3C6-EC9C-4B50AF9F55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BC92BFD-351A-4D90-081B-9447020929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49333E-CCD2-4C8E-9DCB-6F6B5A5673FA}" type="slidenum">
              <a:rPr lang="en-US" smtClean="0"/>
              <a:t>‹#›</a:t>
            </a:fld>
            <a:endParaRPr lang="en-US"/>
          </a:p>
        </p:txBody>
      </p:sp>
    </p:spTree>
    <p:extLst>
      <p:ext uri="{BB962C8B-B14F-4D97-AF65-F5344CB8AC3E}">
        <p14:creationId xmlns:p14="http://schemas.microsoft.com/office/powerpoint/2010/main" val="21663741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467E4-8D28-B457-242F-9145D3DBB6B6}"/>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981A96FB-08AE-0570-421D-F72FB6DF49E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40841702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39CCB-A52F-DF72-EE71-7D8C31B60CB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DE0C741-1BE9-D8AA-2AEA-B8A7C6A9E763}"/>
              </a:ext>
            </a:extLst>
          </p:cNvPr>
          <p:cNvSpPr>
            <a:spLocks noGrp="1"/>
          </p:cNvSpPr>
          <p:nvPr>
            <p:ph idx="1"/>
          </p:nvPr>
        </p:nvSpPr>
        <p:spPr/>
        <p:txBody>
          <a:bodyPr/>
          <a:lstStyle/>
          <a:p>
            <a:r>
              <a:rPr lang="en-US" dirty="0"/>
              <a:t>INTRAUTERINE CONTRACEPTIVE DEVICES (IUCDs)</a:t>
            </a:r>
          </a:p>
          <a:p>
            <a:r>
              <a:rPr lang="en-US" dirty="0"/>
              <a:t> The device is classified as open, -when it has got no circumscribed aperture of more than 5 mm so that a loop of intestine or </a:t>
            </a:r>
            <a:r>
              <a:rPr lang="en-US" dirty="0" err="1"/>
              <a:t>omentum</a:t>
            </a:r>
            <a:r>
              <a:rPr lang="en-US" dirty="0"/>
              <a:t> cannot enter and become strangulated if, accidentally, the device perforates through the uterus into the peritoneal cavity.</a:t>
            </a:r>
          </a:p>
          <a:p>
            <a:r>
              <a:rPr lang="en-US" dirty="0"/>
              <a:t> Lippes loop, Cu-T, Cu-7, Multiload and </a:t>
            </a:r>
            <a:r>
              <a:rPr lang="en-US" dirty="0" err="1"/>
              <a:t>Progestasert</a:t>
            </a:r>
            <a:r>
              <a:rPr lang="en-US" dirty="0"/>
              <a:t> are examples of open devices. </a:t>
            </a:r>
          </a:p>
          <a:p>
            <a:r>
              <a:rPr lang="en-US" dirty="0"/>
              <a:t> closed devices are obsolete</a:t>
            </a:r>
          </a:p>
        </p:txBody>
      </p:sp>
    </p:spTree>
    <p:extLst>
      <p:ext uri="{BB962C8B-B14F-4D97-AF65-F5344CB8AC3E}">
        <p14:creationId xmlns:p14="http://schemas.microsoft.com/office/powerpoint/2010/main" val="20258247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6E7E8-E156-52AB-D9D1-739140A6482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55DA7D3-1BEB-54AC-B764-5EB95DA9702E}"/>
              </a:ext>
            </a:extLst>
          </p:cNvPr>
          <p:cNvSpPr>
            <a:spLocks noGrp="1"/>
          </p:cNvSpPr>
          <p:nvPr>
            <p:ph idx="1"/>
          </p:nvPr>
        </p:nvSpPr>
        <p:spPr/>
        <p:txBody>
          <a:bodyPr/>
          <a:lstStyle/>
          <a:p>
            <a:r>
              <a:rPr lang="en-US" dirty="0"/>
              <a:t>The device may be nonmedicated as Lippes loop or medicated (bioactive) by incorporating a metal copper, in devices like Cu T-200, Cu T-380A, Multiload-250, Multiload-375 </a:t>
            </a:r>
          </a:p>
          <a:p>
            <a:r>
              <a:rPr lang="en-US" dirty="0"/>
              <a:t>. Hormone containing IUDs either releasing progesterone (</a:t>
            </a:r>
            <a:r>
              <a:rPr lang="en-US" dirty="0" err="1"/>
              <a:t>progestasert</a:t>
            </a:r>
            <a:r>
              <a:rPr lang="en-US" dirty="0"/>
              <a:t>) or levonorgestrel (LNG-IUS) has also been introduced. </a:t>
            </a:r>
          </a:p>
          <a:p>
            <a:r>
              <a:rPr lang="en-US" dirty="0"/>
              <a:t>Cu T-380 A. In spite of copper being </a:t>
            </a:r>
            <a:r>
              <a:rPr lang="en-US" dirty="0" err="1"/>
              <a:t>radioopaque</a:t>
            </a:r>
            <a:r>
              <a:rPr lang="en-US" dirty="0"/>
              <a:t>, additional barium sulfate is incorporated in the device. The device is replaced every 10 years. </a:t>
            </a:r>
          </a:p>
        </p:txBody>
      </p:sp>
    </p:spTree>
    <p:extLst>
      <p:ext uri="{BB962C8B-B14F-4D97-AF65-F5344CB8AC3E}">
        <p14:creationId xmlns:p14="http://schemas.microsoft.com/office/powerpoint/2010/main" val="3487924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6407C-22AF-2AE0-DEAE-FB7BBF95DE9D}"/>
              </a:ext>
            </a:extLst>
          </p:cNvPr>
          <p:cNvSpPr>
            <a:spLocks noGrp="1"/>
          </p:cNvSpPr>
          <p:nvPr>
            <p:ph type="title"/>
          </p:nvPr>
        </p:nvSpPr>
        <p:spPr/>
        <p:txBody>
          <a:bodyPr/>
          <a:lstStyle/>
          <a:p>
            <a:r>
              <a:rPr lang="en-US" dirty="0"/>
              <a:t>Mode of action</a:t>
            </a:r>
          </a:p>
        </p:txBody>
      </p:sp>
      <p:sp>
        <p:nvSpPr>
          <p:cNvPr id="3" name="Content Placeholder 2">
            <a:extLst>
              <a:ext uri="{FF2B5EF4-FFF2-40B4-BE49-F238E27FC236}">
                <a16:creationId xmlns:a16="http://schemas.microsoft.com/office/drawing/2014/main" id="{1C8A81BC-6EF7-957A-9374-C71EBC302381}"/>
              </a:ext>
            </a:extLst>
          </p:cNvPr>
          <p:cNvSpPr>
            <a:spLocks noGrp="1"/>
          </p:cNvSpPr>
          <p:nvPr>
            <p:ph idx="1"/>
          </p:nvPr>
        </p:nvSpPr>
        <p:spPr/>
        <p:txBody>
          <a:bodyPr/>
          <a:lstStyle/>
          <a:p>
            <a:r>
              <a:rPr lang="en-US" dirty="0"/>
              <a:t>Biochemical and histological changes in the endometrium:</a:t>
            </a:r>
          </a:p>
          <a:p>
            <a:r>
              <a:rPr lang="en-US" dirty="0"/>
              <a:t> There is a nonspecific inflammatory reaction along with biochemical changes in the endometrium which have got </a:t>
            </a:r>
            <a:r>
              <a:rPr lang="en-US" dirty="0" err="1"/>
              <a:t>gametotoxic</a:t>
            </a:r>
            <a:r>
              <a:rPr lang="en-US" dirty="0"/>
              <a:t> and spermicidal property.</a:t>
            </a:r>
          </a:p>
          <a:p>
            <a:r>
              <a:rPr lang="en-US" dirty="0"/>
              <a:t> Lysosomal disintegration from the macrophages attached to the device liberates prostaglandins, which are toxic to spermatozoa. Macrophages cause phagocytosis of spermatozoa. </a:t>
            </a:r>
          </a:p>
          <a:p>
            <a:r>
              <a:rPr lang="en-US"/>
              <a:t> </a:t>
            </a:r>
            <a:r>
              <a:rPr lang="en-US" dirty="0"/>
              <a:t>There may be increased tubal motility which prevent fertilization of the ovum. </a:t>
            </a:r>
          </a:p>
        </p:txBody>
      </p:sp>
    </p:spTree>
    <p:extLst>
      <p:ext uri="{BB962C8B-B14F-4D97-AF65-F5344CB8AC3E}">
        <p14:creationId xmlns:p14="http://schemas.microsoft.com/office/powerpoint/2010/main" val="12044823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E9C2D-8D5B-7FFC-B98D-39EB796EFC8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F2FB11B-3CD2-4EFD-F880-8A1EC57996F2}"/>
              </a:ext>
            </a:extLst>
          </p:cNvPr>
          <p:cNvSpPr>
            <a:spLocks noGrp="1"/>
          </p:cNvSpPr>
          <p:nvPr>
            <p:ph idx="1"/>
          </p:nvPr>
        </p:nvSpPr>
        <p:spPr/>
        <p:txBody>
          <a:bodyPr/>
          <a:lstStyle/>
          <a:p>
            <a:r>
              <a:rPr lang="en-US" dirty="0"/>
              <a:t> There may be increased tubal motility which prevent fertilization of the ovum. </a:t>
            </a:r>
          </a:p>
          <a:p>
            <a:r>
              <a:rPr lang="en-US" dirty="0"/>
              <a:t> Endometrial inflammatory response decreases sperm transport and impedes the ability of sperm to fertilize the ovum. </a:t>
            </a:r>
          </a:p>
          <a:p>
            <a:r>
              <a:rPr lang="en-US" dirty="0"/>
              <a:t> Copper devices: prevents blastocyst implantation through enzymatic interference.</a:t>
            </a:r>
          </a:p>
          <a:p>
            <a:r>
              <a:rPr lang="en-US" dirty="0"/>
              <a:t> Copper initiates the release of cytokines which are cytotoxic</a:t>
            </a:r>
          </a:p>
        </p:txBody>
      </p:sp>
    </p:spTree>
    <p:extLst>
      <p:ext uri="{BB962C8B-B14F-4D97-AF65-F5344CB8AC3E}">
        <p14:creationId xmlns:p14="http://schemas.microsoft.com/office/powerpoint/2010/main" val="23528422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5E27D-D67C-AB17-15D1-4BED738293A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0C09F2D-3ED0-0683-8121-D8C62E5DB824}"/>
              </a:ext>
            </a:extLst>
          </p:cNvPr>
          <p:cNvSpPr>
            <a:spLocks noGrp="1"/>
          </p:cNvSpPr>
          <p:nvPr>
            <p:ph idx="1"/>
          </p:nvPr>
        </p:nvSpPr>
        <p:spPr/>
        <p:txBody>
          <a:bodyPr/>
          <a:lstStyle/>
          <a:p>
            <a:r>
              <a:rPr lang="en-US" dirty="0"/>
              <a:t>Levonorgestrel-IUS (Mirena): It induces strong and uniform suppression of endometrium. </a:t>
            </a:r>
          </a:p>
          <a:p>
            <a:r>
              <a:rPr lang="en-US" dirty="0"/>
              <a:t>Cervical mucus becomes very scanty. </a:t>
            </a:r>
          </a:p>
          <a:p>
            <a:r>
              <a:rPr lang="en-US" dirty="0"/>
              <a:t>Anovulation and insufficient luteal phase activity .</a:t>
            </a:r>
          </a:p>
          <a:p>
            <a:r>
              <a:rPr lang="en-US" dirty="0"/>
              <a:t> It decreases tubal motility. </a:t>
            </a:r>
          </a:p>
        </p:txBody>
      </p:sp>
    </p:spTree>
    <p:extLst>
      <p:ext uri="{BB962C8B-B14F-4D97-AF65-F5344CB8AC3E}">
        <p14:creationId xmlns:p14="http://schemas.microsoft.com/office/powerpoint/2010/main" val="39068824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C78CC-1508-48B5-3E52-51E6345EA37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E24F3E7-E726-19BF-EF37-2C5880702305}"/>
              </a:ext>
            </a:extLst>
          </p:cNvPr>
          <p:cNvSpPr>
            <a:spLocks noGrp="1"/>
          </p:cNvSpPr>
          <p:nvPr>
            <p:ph idx="1"/>
          </p:nvPr>
        </p:nvSpPr>
        <p:spPr/>
        <p:txBody>
          <a:bodyPr/>
          <a:lstStyle/>
          <a:p>
            <a:r>
              <a:rPr lang="en-US" dirty="0"/>
              <a:t>Contraindications for Insertion of IUCD </a:t>
            </a:r>
          </a:p>
          <a:p>
            <a:r>
              <a:rPr lang="en-US" dirty="0"/>
              <a:t>(1) Presence of pelvic infection current or within 3 months;</a:t>
            </a:r>
          </a:p>
          <a:p>
            <a:r>
              <a:rPr lang="en-US" dirty="0"/>
              <a:t> (2) Undiagnosed genital tract bleeding; </a:t>
            </a:r>
          </a:p>
          <a:p>
            <a:r>
              <a:rPr lang="en-US" dirty="0"/>
              <a:t>(3) Suspected pregnancy;</a:t>
            </a:r>
          </a:p>
          <a:p>
            <a:r>
              <a:rPr lang="en-US" dirty="0"/>
              <a:t> (4) Distortion of the shape of the uterine cavity as in fibroid or congenital uterine malformation; </a:t>
            </a:r>
          </a:p>
          <a:p>
            <a:r>
              <a:rPr lang="en-US" dirty="0"/>
              <a:t>(5) Severe dysmenorrhea;</a:t>
            </a:r>
          </a:p>
          <a:p>
            <a:r>
              <a:rPr lang="en-US" dirty="0"/>
              <a:t> (6) Past history of ectopic pregnancy; (7) Within 6 weeks following cesarean section; </a:t>
            </a:r>
          </a:p>
        </p:txBody>
      </p:sp>
    </p:spTree>
    <p:extLst>
      <p:ext uri="{BB962C8B-B14F-4D97-AF65-F5344CB8AC3E}">
        <p14:creationId xmlns:p14="http://schemas.microsoft.com/office/powerpoint/2010/main" val="27097557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B23CA-2EB1-CB8A-6255-4696AA46931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7216F8A-8896-6050-68BA-0DAFB81BC938}"/>
              </a:ext>
            </a:extLst>
          </p:cNvPr>
          <p:cNvSpPr>
            <a:spLocks noGrp="1"/>
          </p:cNvSpPr>
          <p:nvPr>
            <p:ph idx="1"/>
          </p:nvPr>
        </p:nvSpPr>
        <p:spPr/>
        <p:txBody>
          <a:bodyPr/>
          <a:lstStyle/>
          <a:p>
            <a:r>
              <a:rPr lang="en-US" dirty="0"/>
              <a:t>(8) Sexually transmitted infections (STIs): Current or within 3 months; (9) Trophoblastic disease;</a:t>
            </a:r>
          </a:p>
          <a:p>
            <a:r>
              <a:rPr lang="en-US" dirty="0"/>
              <a:t> (10) Significant immunosuppression.</a:t>
            </a:r>
          </a:p>
          <a:p>
            <a:r>
              <a:rPr lang="en-US" dirty="0"/>
              <a:t> Additionally for Cu-T are: (11) Wilson disease, and (12) Copper allergy.</a:t>
            </a:r>
          </a:p>
          <a:p>
            <a:r>
              <a:rPr lang="en-US" dirty="0"/>
              <a:t>For LNG-IUS are: (13) Hepatic tumor or hepatocellular disease (active); (14) Current breast cancer and (15) Severe arterial disease</a:t>
            </a:r>
          </a:p>
        </p:txBody>
      </p:sp>
    </p:spTree>
    <p:extLst>
      <p:ext uri="{BB962C8B-B14F-4D97-AF65-F5344CB8AC3E}">
        <p14:creationId xmlns:p14="http://schemas.microsoft.com/office/powerpoint/2010/main" val="42669796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6AC21-BBC9-5DFD-270F-790389044B6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363F30B-7CFD-CD16-3D5A-F83232CD6C28}"/>
              </a:ext>
            </a:extLst>
          </p:cNvPr>
          <p:cNvSpPr>
            <a:spLocks noGrp="1"/>
          </p:cNvSpPr>
          <p:nvPr>
            <p:ph idx="1"/>
          </p:nvPr>
        </p:nvSpPr>
        <p:spPr/>
        <p:txBody>
          <a:bodyPr/>
          <a:lstStyle/>
          <a:p>
            <a:r>
              <a:rPr lang="en-US" dirty="0"/>
              <a:t>Interval (when the insertion is made in the </a:t>
            </a:r>
            <a:r>
              <a:rPr lang="en-US" dirty="0" err="1"/>
              <a:t>interconceptional</a:t>
            </a:r>
            <a:r>
              <a:rPr lang="en-US" dirty="0"/>
              <a:t> period beyond 6 weeks following childbirth or abortion):</a:t>
            </a:r>
          </a:p>
          <a:p>
            <a:r>
              <a:rPr lang="en-US" dirty="0"/>
              <a:t> It is preferable to insert 2–3 days after the period is over. But it can be inserted any time during the cycle even during menstrual phase which has certain advantages (open cervical canal, distended uterine cavity, less cramp).</a:t>
            </a:r>
          </a:p>
          <a:p>
            <a:r>
              <a:rPr lang="en-US" dirty="0"/>
              <a:t> However, during lactational amenorrhea, it can be inserted at any time</a:t>
            </a:r>
          </a:p>
        </p:txBody>
      </p:sp>
    </p:spTree>
    <p:extLst>
      <p:ext uri="{BB962C8B-B14F-4D97-AF65-F5344CB8AC3E}">
        <p14:creationId xmlns:p14="http://schemas.microsoft.com/office/powerpoint/2010/main" val="21060105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52B2A-6286-9134-83FA-A0DC46B40C3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898CF94-B456-A300-4ECF-34AB00777980}"/>
              </a:ext>
            </a:extLst>
          </p:cNvPr>
          <p:cNvSpPr>
            <a:spLocks noGrp="1"/>
          </p:cNvSpPr>
          <p:nvPr>
            <p:ph idx="1"/>
          </p:nvPr>
        </p:nvSpPr>
        <p:spPr/>
        <p:txBody>
          <a:bodyPr/>
          <a:lstStyle/>
          <a:p>
            <a:r>
              <a:rPr lang="en-US" dirty="0" err="1"/>
              <a:t>Postabortal</a:t>
            </a:r>
            <a:r>
              <a:rPr lang="en-US" dirty="0"/>
              <a:t> - suction evacuation or D and E, or following spontaneous abortion, the device may be inserted. The additional advantage of preventing uterine synechia can help in motivation for insertion.</a:t>
            </a:r>
          </a:p>
          <a:p>
            <a:r>
              <a:rPr lang="en-US" dirty="0"/>
              <a:t>  Postpartum: after 6 weeks when the uterus will be involuted to near normal size. </a:t>
            </a:r>
          </a:p>
          <a:p>
            <a:r>
              <a:rPr lang="en-US" dirty="0"/>
              <a:t> </a:t>
            </a:r>
            <a:r>
              <a:rPr lang="en-US" dirty="0" err="1"/>
              <a:t>Postplacental</a:t>
            </a:r>
            <a:r>
              <a:rPr lang="en-US" dirty="0"/>
              <a:t> delivery </a:t>
            </a:r>
          </a:p>
        </p:txBody>
      </p:sp>
    </p:spTree>
    <p:extLst>
      <p:ext uri="{BB962C8B-B14F-4D97-AF65-F5344CB8AC3E}">
        <p14:creationId xmlns:p14="http://schemas.microsoft.com/office/powerpoint/2010/main" val="14731422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1ADFD-A9A6-5AC1-2B85-F87F6F33E57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F2372D9-2ED1-9DF1-BA36-1DF357FD55C6}"/>
              </a:ext>
            </a:extLst>
          </p:cNvPr>
          <p:cNvSpPr>
            <a:spLocks noGrp="1"/>
          </p:cNvSpPr>
          <p:nvPr>
            <p:ph idx="1"/>
          </p:nvPr>
        </p:nvSpPr>
        <p:spPr/>
        <p:txBody>
          <a:bodyPr>
            <a:normAutofit lnSpcReduction="10000"/>
          </a:bodyPr>
          <a:lstStyle/>
          <a:p>
            <a:r>
              <a:rPr lang="en-US" dirty="0"/>
              <a:t>it is done following vaginal delivery as well as following cesarean section.</a:t>
            </a:r>
          </a:p>
          <a:p>
            <a:r>
              <a:rPr lang="en-US" dirty="0"/>
              <a:t> Advantages are:</a:t>
            </a:r>
          </a:p>
          <a:p>
            <a:r>
              <a:rPr lang="en-US" dirty="0"/>
              <a:t> (a) safe and highly effective, </a:t>
            </a:r>
          </a:p>
          <a:p>
            <a:r>
              <a:rPr lang="en-US" dirty="0"/>
              <a:t>(b) immediate action, </a:t>
            </a:r>
          </a:p>
          <a:p>
            <a:r>
              <a:rPr lang="en-US" dirty="0"/>
              <a:t>(c) long term protection, </a:t>
            </a:r>
          </a:p>
          <a:p>
            <a:r>
              <a:rPr lang="en-US" dirty="0"/>
              <a:t>(d) special benefit to women having limited access or no access to postpartum care, and </a:t>
            </a:r>
          </a:p>
          <a:p>
            <a:r>
              <a:rPr lang="en-US" dirty="0"/>
              <a:t>(e) immediate return to fertility after removal. But the expulsion rate is high</a:t>
            </a:r>
          </a:p>
        </p:txBody>
      </p:sp>
    </p:spTree>
    <p:extLst>
      <p:ext uri="{BB962C8B-B14F-4D97-AF65-F5344CB8AC3E}">
        <p14:creationId xmlns:p14="http://schemas.microsoft.com/office/powerpoint/2010/main" val="1881431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11FF1-91D7-304C-5610-BB4FE868E00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8EDC3F5-DD7E-6181-C8B5-F192910E5219}"/>
              </a:ext>
            </a:extLst>
          </p:cNvPr>
          <p:cNvSpPr>
            <a:spLocks noGrp="1"/>
          </p:cNvSpPr>
          <p:nvPr>
            <p:ph idx="1"/>
          </p:nvPr>
        </p:nvSpPr>
        <p:spPr/>
        <p:txBody>
          <a:bodyPr/>
          <a:lstStyle/>
          <a:p>
            <a:r>
              <a:rPr lang="en-US" dirty="0"/>
              <a:t>TEMPORARY METHODS</a:t>
            </a:r>
          </a:p>
          <a:p>
            <a:pPr marL="0" indent="0">
              <a:buNone/>
            </a:pPr>
            <a:endParaRPr lang="en-US" dirty="0"/>
          </a:p>
          <a:p>
            <a:pPr marL="0" indent="0">
              <a:buNone/>
            </a:pPr>
            <a:r>
              <a:rPr lang="en-US" dirty="0"/>
              <a:t> Temporary methods are commonly used to postpone or to space births..</a:t>
            </a:r>
          </a:p>
          <a:p>
            <a:pPr marL="0" indent="0">
              <a:buNone/>
            </a:pPr>
            <a:r>
              <a:rPr lang="en-US" dirty="0"/>
              <a:t>BARRIER METHODS These methods prevent sperm deposition in the vagina or prevent sperm penetration through the cervical canal. </a:t>
            </a:r>
          </a:p>
          <a:p>
            <a:pPr marL="0" indent="0">
              <a:buNone/>
            </a:pPr>
            <a:r>
              <a:rPr lang="en-US" dirty="0"/>
              <a:t>The objective is achieved by mechanical devices or by chemical means which produce sperm immobilization, or by combined means.</a:t>
            </a:r>
          </a:p>
          <a:p>
            <a:pPr marL="0" indent="0">
              <a:buNone/>
            </a:pPr>
            <a:r>
              <a:rPr lang="en-US" dirty="0"/>
              <a:t> The following are used </a:t>
            </a:r>
          </a:p>
        </p:txBody>
      </p:sp>
    </p:spTree>
    <p:extLst>
      <p:ext uri="{BB962C8B-B14F-4D97-AF65-F5344CB8AC3E}">
        <p14:creationId xmlns:p14="http://schemas.microsoft.com/office/powerpoint/2010/main" val="3566965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977D1-6C11-B656-90E1-D3EF6D5DBF5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D9F472F-C3CA-AA6C-4A41-7C3CAD897B84}"/>
              </a:ext>
            </a:extLst>
          </p:cNvPr>
          <p:cNvSpPr>
            <a:spLocks noGrp="1"/>
          </p:cNvSpPr>
          <p:nvPr>
            <p:ph idx="1"/>
          </p:nvPr>
        </p:nvSpPr>
        <p:spPr/>
        <p:txBody>
          <a:bodyPr>
            <a:normAutofit lnSpcReduction="10000"/>
          </a:bodyPr>
          <a:lstStyle/>
          <a:p>
            <a:r>
              <a:rPr lang="en-US" dirty="0"/>
              <a:t>Complications -Immediate </a:t>
            </a:r>
          </a:p>
          <a:p>
            <a:r>
              <a:rPr lang="en-US" dirty="0"/>
              <a:t> Cramp like pain</a:t>
            </a:r>
          </a:p>
          <a:p>
            <a:r>
              <a:rPr lang="en-US" dirty="0"/>
              <a:t>  Syncopal attack:</a:t>
            </a:r>
          </a:p>
          <a:p>
            <a:r>
              <a:rPr lang="en-US" dirty="0"/>
              <a:t>  Partial or complete perforation</a:t>
            </a:r>
          </a:p>
          <a:p>
            <a:r>
              <a:rPr lang="en-US" dirty="0"/>
              <a:t>Remote-</a:t>
            </a:r>
          </a:p>
          <a:p>
            <a:r>
              <a:rPr lang="en-US" dirty="0"/>
              <a:t>Pain: The pain is more or less. </a:t>
            </a:r>
          </a:p>
          <a:p>
            <a:r>
              <a:rPr lang="en-US" dirty="0"/>
              <a:t> Abnormal menstrual bleeding</a:t>
            </a:r>
          </a:p>
          <a:p>
            <a:r>
              <a:rPr lang="en-US" dirty="0"/>
              <a:t>Pelvic inflammatory disease (PID): The risk of developing PID is 2–10 times greater amongst IUD users.  </a:t>
            </a:r>
          </a:p>
          <a:p>
            <a:endParaRPr lang="en-US" dirty="0"/>
          </a:p>
        </p:txBody>
      </p:sp>
    </p:spTree>
    <p:extLst>
      <p:ext uri="{BB962C8B-B14F-4D97-AF65-F5344CB8AC3E}">
        <p14:creationId xmlns:p14="http://schemas.microsoft.com/office/powerpoint/2010/main" val="29816419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CDBC7-9960-79CE-E291-F651725EF2A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3B8D991-640E-40D0-7DA4-CCE9FBD11108}"/>
              </a:ext>
            </a:extLst>
          </p:cNvPr>
          <p:cNvSpPr>
            <a:spLocks noGrp="1"/>
          </p:cNvSpPr>
          <p:nvPr>
            <p:ph idx="1"/>
          </p:nvPr>
        </p:nvSpPr>
        <p:spPr/>
        <p:txBody>
          <a:bodyPr>
            <a:normAutofit/>
          </a:bodyPr>
          <a:lstStyle/>
          <a:p>
            <a:r>
              <a:rPr lang="en-US" dirty="0"/>
              <a:t>Pain, abnormal uterine bleeding (AUB) and PID are the principal factors related to its discontinuation (10–15%)</a:t>
            </a:r>
          </a:p>
          <a:p>
            <a:r>
              <a:rPr lang="en-US" dirty="0"/>
              <a:t>Spontaneous expulsion</a:t>
            </a:r>
          </a:p>
          <a:p>
            <a:r>
              <a:rPr lang="en-US" dirty="0"/>
              <a:t>  Perforation of the uterus: </a:t>
            </a:r>
          </a:p>
          <a:p>
            <a:r>
              <a:rPr lang="en-US" dirty="0"/>
              <a:t> Diagnosis of uterine perforation: </a:t>
            </a:r>
            <a:r>
              <a:rPr lang="en-US" dirty="0" err="1"/>
              <a:t>Nonvisibility</a:t>
            </a:r>
            <a:r>
              <a:rPr lang="en-US" dirty="0"/>
              <a:t> of the thread through the external </a:t>
            </a:r>
            <a:r>
              <a:rPr lang="en-US" dirty="0" err="1"/>
              <a:t>os</a:t>
            </a:r>
            <a:r>
              <a:rPr lang="en-US" dirty="0"/>
              <a:t> </a:t>
            </a:r>
          </a:p>
        </p:txBody>
      </p:sp>
    </p:spTree>
    <p:extLst>
      <p:ext uri="{BB962C8B-B14F-4D97-AF65-F5344CB8AC3E}">
        <p14:creationId xmlns:p14="http://schemas.microsoft.com/office/powerpoint/2010/main" val="4808308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1D4F5-2929-47B4-74FE-60510165B4A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6F99766-4CE7-771B-265D-B10F59E128A8}"/>
              </a:ext>
            </a:extLst>
          </p:cNvPr>
          <p:cNvSpPr>
            <a:spLocks noGrp="1"/>
          </p:cNvSpPr>
          <p:nvPr>
            <p:ph idx="1"/>
          </p:nvPr>
        </p:nvSpPr>
        <p:spPr/>
        <p:txBody>
          <a:bodyPr>
            <a:normAutofit lnSpcReduction="10000"/>
          </a:bodyPr>
          <a:lstStyle/>
          <a:p>
            <a:r>
              <a:rPr lang="en-US" dirty="0"/>
              <a:t>Indications for Removal of IUDs</a:t>
            </a:r>
          </a:p>
          <a:p>
            <a:r>
              <a:rPr lang="en-US" dirty="0"/>
              <a:t> (1) Persistent excessive regular or irregular uterine bleeding, </a:t>
            </a:r>
          </a:p>
          <a:p>
            <a:r>
              <a:rPr lang="en-US" dirty="0"/>
              <a:t>(2) Flaring up of salpingitis, </a:t>
            </a:r>
          </a:p>
          <a:p>
            <a:r>
              <a:rPr lang="en-US" dirty="0"/>
              <a:t>(3) Perforation of the uterus</a:t>
            </a:r>
          </a:p>
          <a:p>
            <a:r>
              <a:rPr lang="en-US" dirty="0"/>
              <a:t>, (4) IUD has come out of place (partial expulsion),</a:t>
            </a:r>
          </a:p>
          <a:p>
            <a:r>
              <a:rPr lang="en-US" dirty="0"/>
              <a:t> (5) Pregnancy occurring with the device in situ,</a:t>
            </a:r>
          </a:p>
          <a:p>
            <a:r>
              <a:rPr lang="en-US" dirty="0"/>
              <a:t> (6) Woman desirous of a baby,</a:t>
            </a:r>
          </a:p>
          <a:p>
            <a:r>
              <a:rPr lang="en-US" dirty="0"/>
              <a:t> (7) Missing thread, (8) One year after menopause and</a:t>
            </a:r>
          </a:p>
          <a:p>
            <a:r>
              <a:rPr lang="en-US" dirty="0"/>
              <a:t>9)When the effective lifespan is over </a:t>
            </a:r>
          </a:p>
        </p:txBody>
      </p:sp>
    </p:spTree>
    <p:extLst>
      <p:ext uri="{BB962C8B-B14F-4D97-AF65-F5344CB8AC3E}">
        <p14:creationId xmlns:p14="http://schemas.microsoft.com/office/powerpoint/2010/main" val="34493022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4C581-8479-8EA5-4C29-9F0EB431DAA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4AC82E5-62DF-A8F2-52D4-20651DF9F6E2}"/>
              </a:ext>
            </a:extLst>
          </p:cNvPr>
          <p:cNvSpPr>
            <a:spLocks noGrp="1"/>
          </p:cNvSpPr>
          <p:nvPr>
            <p:ph idx="1"/>
          </p:nvPr>
        </p:nvSpPr>
        <p:spPr/>
        <p:txBody>
          <a:bodyPr/>
          <a:lstStyle/>
          <a:p>
            <a:r>
              <a:rPr lang="en-US" dirty="0"/>
              <a:t>Missing Threads The thread may not be visible through the cervical </a:t>
            </a:r>
            <a:r>
              <a:rPr lang="en-US" dirty="0" err="1"/>
              <a:t>os</a:t>
            </a:r>
            <a:r>
              <a:rPr lang="en-US" dirty="0"/>
              <a:t> due to—</a:t>
            </a:r>
          </a:p>
          <a:p>
            <a:r>
              <a:rPr lang="en-US" dirty="0"/>
              <a:t>(a) Thread coiled inside; </a:t>
            </a:r>
          </a:p>
          <a:p>
            <a:r>
              <a:rPr lang="en-US" dirty="0"/>
              <a:t>(b) Thread torn through;</a:t>
            </a:r>
          </a:p>
          <a:p>
            <a:r>
              <a:rPr lang="en-US" dirty="0"/>
              <a:t> (c) Device expelled outside unnoticed by the patient; </a:t>
            </a:r>
          </a:p>
          <a:p>
            <a:r>
              <a:rPr lang="en-US" dirty="0"/>
              <a:t>(d) Device perforated the uterine wall and is lying in the peritoneal cavity and </a:t>
            </a:r>
          </a:p>
          <a:p>
            <a:r>
              <a:rPr lang="en-US" dirty="0"/>
              <a:t>(e) Device pulled up by the growing uterus in pregnancy</a:t>
            </a:r>
          </a:p>
        </p:txBody>
      </p:sp>
    </p:spTree>
    <p:extLst>
      <p:ext uri="{BB962C8B-B14F-4D97-AF65-F5344CB8AC3E}">
        <p14:creationId xmlns:p14="http://schemas.microsoft.com/office/powerpoint/2010/main" val="3483162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797EA-57F9-0FFC-BD79-2CDE1924519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88055C9-40CF-395F-1A82-A4CAFF3B48B9}"/>
              </a:ext>
            </a:extLst>
          </p:cNvPr>
          <p:cNvSpPr>
            <a:spLocks noGrp="1"/>
          </p:cNvSpPr>
          <p:nvPr>
            <p:ph idx="1"/>
          </p:nvPr>
        </p:nvSpPr>
        <p:spPr/>
        <p:txBody>
          <a:bodyPr/>
          <a:lstStyle/>
          <a:p>
            <a:r>
              <a:rPr lang="en-US" dirty="0"/>
              <a:t>Methods of Identification</a:t>
            </a:r>
          </a:p>
          <a:p>
            <a:r>
              <a:rPr lang="en-US" dirty="0"/>
              <a:t> Pregnancy is to be excluded first:</a:t>
            </a:r>
          </a:p>
          <a:p>
            <a:r>
              <a:rPr lang="en-US" dirty="0"/>
              <a:t>  Ultrasonography can detect the IUD either within the uterine cavity or in the peritoneal cavity (if perforated). I. </a:t>
            </a:r>
          </a:p>
          <a:p>
            <a:r>
              <a:rPr lang="en-US" dirty="0"/>
              <a:t> Hysteroscopy can be used for direct visualization of the uterine cavity and it could be removed simultaneously </a:t>
            </a:r>
          </a:p>
          <a:p>
            <a:r>
              <a:rPr lang="en-US" dirty="0"/>
              <a:t>  Sounding the uterine cavity by a probe </a:t>
            </a:r>
          </a:p>
          <a:p>
            <a:r>
              <a:rPr lang="en-US" dirty="0"/>
              <a:t>.  If negative, straight X-ray after introducing radiopaque probe (uterine sound) into the uterine cavity</a:t>
            </a:r>
          </a:p>
        </p:txBody>
      </p:sp>
    </p:spTree>
    <p:extLst>
      <p:ext uri="{BB962C8B-B14F-4D97-AF65-F5344CB8AC3E}">
        <p14:creationId xmlns:p14="http://schemas.microsoft.com/office/powerpoint/2010/main" val="7233827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8BAD2-21EC-5BC2-F5A3-8682D652AAB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6FFE458-4F8C-AD16-A1CE-3A9D37E63750}"/>
              </a:ext>
            </a:extLst>
          </p:cNvPr>
          <p:cNvSpPr>
            <a:spLocks noGrp="1"/>
          </p:cNvSpPr>
          <p:nvPr>
            <p:ph idx="1"/>
          </p:nvPr>
        </p:nvSpPr>
        <p:spPr/>
        <p:txBody>
          <a:bodyPr/>
          <a:lstStyle/>
          <a:p>
            <a:r>
              <a:rPr lang="en-US" dirty="0"/>
              <a:t>Removal </a:t>
            </a:r>
          </a:p>
          <a:p>
            <a:r>
              <a:rPr lang="en-US" dirty="0"/>
              <a:t> Device inside the uterine cavity: </a:t>
            </a:r>
          </a:p>
          <a:p>
            <a:r>
              <a:rPr lang="en-US" dirty="0"/>
              <a:t>It can be removed by any of the following methods mentioned below:  Specially designed blunt hook. </a:t>
            </a:r>
          </a:p>
          <a:p>
            <a:r>
              <a:rPr lang="en-US" dirty="0"/>
              <a:t> </a:t>
            </a:r>
            <a:r>
              <a:rPr lang="en-US" dirty="0" err="1"/>
              <a:t>Hysteroscopically</a:t>
            </a:r>
            <a:r>
              <a:rPr lang="en-US" dirty="0"/>
              <a:t> under direct vision</a:t>
            </a:r>
          </a:p>
          <a:p>
            <a:r>
              <a:rPr lang="en-US" dirty="0"/>
              <a:t>Uterine curette  </a:t>
            </a:r>
          </a:p>
          <a:p>
            <a:r>
              <a:rPr lang="en-US" dirty="0"/>
              <a:t>Artery forceps </a:t>
            </a:r>
          </a:p>
          <a:p>
            <a:r>
              <a:rPr lang="en-US" dirty="0"/>
              <a:t>.  Outside the uterus but inside the abdominal cavity: (</a:t>
            </a:r>
            <a:r>
              <a:rPr lang="en-US" dirty="0" err="1"/>
              <a:t>i</a:t>
            </a:r>
            <a:r>
              <a:rPr lang="en-US" dirty="0"/>
              <a:t>) Laparoscopy (ii) Laparotomy </a:t>
            </a:r>
          </a:p>
        </p:txBody>
      </p:sp>
    </p:spTree>
    <p:extLst>
      <p:ext uri="{BB962C8B-B14F-4D97-AF65-F5344CB8AC3E}">
        <p14:creationId xmlns:p14="http://schemas.microsoft.com/office/powerpoint/2010/main" val="1839784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596EC-77E6-41FD-3656-949DCE77FE7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CA495A3-CE0B-42DB-D6EE-D27536135926}"/>
              </a:ext>
            </a:extLst>
          </p:cNvPr>
          <p:cNvSpPr>
            <a:spLocks noGrp="1"/>
          </p:cNvSpPr>
          <p:nvPr>
            <p:ph idx="1"/>
          </p:nvPr>
        </p:nvSpPr>
        <p:spPr/>
        <p:txBody>
          <a:bodyPr/>
          <a:lstStyle/>
          <a:p>
            <a:r>
              <a:rPr lang="en-US" dirty="0"/>
              <a:t> </a:t>
            </a:r>
            <a:r>
              <a:rPr lang="en-US" dirty="0" err="1"/>
              <a:t>Noncontraceptive</a:t>
            </a:r>
            <a:r>
              <a:rPr lang="en-US" dirty="0"/>
              <a:t> benefits specially with LNG-IUD:</a:t>
            </a:r>
          </a:p>
          <a:p>
            <a:r>
              <a:rPr lang="en-US" dirty="0"/>
              <a:t>  Significant reduction in menstrual blood loss, menorrhagia, dysmenorrhea, and premenstrual tension syndrome (PMS). </a:t>
            </a:r>
          </a:p>
          <a:p>
            <a:r>
              <a:rPr lang="en-US" dirty="0"/>
              <a:t> It can be used in the treatment of endometrial hyperplasia, adenomyosis, endometriosis, uterine leiomyomas, and endometrial cancer. </a:t>
            </a:r>
          </a:p>
          <a:p>
            <a:pPr marL="0" indent="0">
              <a:buNone/>
            </a:pPr>
            <a:endParaRPr lang="en-US" dirty="0"/>
          </a:p>
        </p:txBody>
      </p:sp>
    </p:spTree>
    <p:extLst>
      <p:ext uri="{BB962C8B-B14F-4D97-AF65-F5344CB8AC3E}">
        <p14:creationId xmlns:p14="http://schemas.microsoft.com/office/powerpoint/2010/main" val="28287450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2037B-2F55-CFD9-FE3A-583C60A3997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69D2C13-2B7A-E457-5157-30D00934E85C}"/>
              </a:ext>
            </a:extLst>
          </p:cNvPr>
          <p:cNvSpPr>
            <a:spLocks noGrp="1"/>
          </p:cNvSpPr>
          <p:nvPr>
            <p:ph idx="1"/>
          </p:nvPr>
        </p:nvSpPr>
        <p:spPr/>
        <p:txBody>
          <a:bodyPr/>
          <a:lstStyle/>
          <a:p>
            <a:r>
              <a:rPr lang="en-US" dirty="0"/>
              <a:t>It can be used as an alternative to hysterectomy for menorrhagia, dysfunctional uterine bleeding (DUB).</a:t>
            </a:r>
          </a:p>
          <a:p>
            <a:r>
              <a:rPr lang="en-US" dirty="0"/>
              <a:t>  It provides excellent benefits of hormone replacement therapy (HRT) when used over the transition years of reproduction to perimenopause</a:t>
            </a:r>
          </a:p>
        </p:txBody>
      </p:sp>
    </p:spTree>
    <p:extLst>
      <p:ext uri="{BB962C8B-B14F-4D97-AF65-F5344CB8AC3E}">
        <p14:creationId xmlns:p14="http://schemas.microsoft.com/office/powerpoint/2010/main" val="42446896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5DC54-E0DC-6AAA-FCD1-C6D85D36E89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2AFFB3B-8716-B039-A9EC-BFA4804C309E}"/>
              </a:ext>
            </a:extLst>
          </p:cNvPr>
          <p:cNvSpPr>
            <a:spLocks noGrp="1"/>
          </p:cNvSpPr>
          <p:nvPr>
            <p:ph idx="1"/>
          </p:nvPr>
        </p:nvSpPr>
        <p:spPr/>
        <p:txBody>
          <a:bodyPr/>
          <a:lstStyle/>
          <a:p>
            <a:r>
              <a:rPr lang="en-US" dirty="0"/>
              <a:t>n. While Cu-T 200 should be removed after 3–4 years, Multiload 375 is replaced after 5 years, Cu-T 380A after 10 years and LNG-IUS after 5 </a:t>
            </a:r>
            <a:r>
              <a:rPr lang="en-US" dirty="0" err="1"/>
              <a:t>yearss</a:t>
            </a:r>
            <a:endParaRPr lang="en-US" dirty="0"/>
          </a:p>
        </p:txBody>
      </p:sp>
    </p:spTree>
    <p:extLst>
      <p:ext uri="{BB962C8B-B14F-4D97-AF65-F5344CB8AC3E}">
        <p14:creationId xmlns:p14="http://schemas.microsoft.com/office/powerpoint/2010/main" val="2594821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8A47E-8418-FB23-EC9D-F10A8C90EF1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4D1BD34-806E-9C47-BD73-1977F76D5E5E}"/>
              </a:ext>
            </a:extLst>
          </p:cNvPr>
          <p:cNvSpPr>
            <a:spLocks noGrp="1"/>
          </p:cNvSpPr>
          <p:nvPr>
            <p:ph idx="1"/>
          </p:nvPr>
        </p:nvSpPr>
        <p:spPr/>
        <p:txBody>
          <a:bodyPr/>
          <a:lstStyle/>
          <a:p>
            <a:r>
              <a:rPr lang="en-US" dirty="0"/>
              <a:t> Mechanical </a:t>
            </a:r>
          </a:p>
          <a:p>
            <a:r>
              <a:rPr lang="en-US" dirty="0"/>
              <a:t>Male — Condom </a:t>
            </a:r>
          </a:p>
          <a:p>
            <a:r>
              <a:rPr lang="en-US" dirty="0"/>
              <a:t>Female — Condom, diaphragm, cervical cap  </a:t>
            </a:r>
          </a:p>
          <a:p>
            <a:r>
              <a:rPr lang="en-US" dirty="0"/>
              <a:t>Chemical (Vaginal contraceptives) </a:t>
            </a:r>
          </a:p>
          <a:p>
            <a:r>
              <a:rPr lang="en-US" dirty="0"/>
              <a:t>Creams — </a:t>
            </a:r>
            <a:r>
              <a:rPr lang="en-US" dirty="0" err="1"/>
              <a:t>Delfen</a:t>
            </a:r>
            <a:r>
              <a:rPr lang="en-US" dirty="0"/>
              <a:t> (nonoxynol-9, 12.5 %)</a:t>
            </a:r>
          </a:p>
          <a:p>
            <a:r>
              <a:rPr lang="en-US" dirty="0"/>
              <a:t> Jelly -</a:t>
            </a:r>
          </a:p>
          <a:p>
            <a:r>
              <a:rPr lang="en-US" dirty="0"/>
              <a:t>Foam tablets— </a:t>
            </a:r>
          </a:p>
        </p:txBody>
      </p:sp>
    </p:spTree>
    <p:extLst>
      <p:ext uri="{BB962C8B-B14F-4D97-AF65-F5344CB8AC3E}">
        <p14:creationId xmlns:p14="http://schemas.microsoft.com/office/powerpoint/2010/main" val="536964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7BEE0-D240-EEC1-E033-B83CEA7A5539}"/>
              </a:ext>
            </a:extLst>
          </p:cNvPr>
          <p:cNvSpPr>
            <a:spLocks noGrp="1"/>
          </p:cNvSpPr>
          <p:nvPr>
            <p:ph type="title"/>
          </p:nvPr>
        </p:nvSpPr>
        <p:spPr/>
        <p:txBody>
          <a:bodyPr/>
          <a:lstStyle/>
          <a:p>
            <a:r>
              <a:rPr lang="en-US" dirty="0"/>
              <a:t>Advantage</a:t>
            </a:r>
          </a:p>
        </p:txBody>
      </p:sp>
      <p:sp>
        <p:nvSpPr>
          <p:cNvPr id="3" name="Content Placeholder 2">
            <a:extLst>
              <a:ext uri="{FF2B5EF4-FFF2-40B4-BE49-F238E27FC236}">
                <a16:creationId xmlns:a16="http://schemas.microsoft.com/office/drawing/2014/main" id="{FB1AD892-90C8-DA33-6D87-67784FD1051D}"/>
              </a:ext>
            </a:extLst>
          </p:cNvPr>
          <p:cNvSpPr>
            <a:spLocks noGrp="1"/>
          </p:cNvSpPr>
          <p:nvPr>
            <p:ph idx="1"/>
          </p:nvPr>
        </p:nvSpPr>
        <p:spPr/>
        <p:txBody>
          <a:bodyPr/>
          <a:lstStyle/>
          <a:p>
            <a:r>
              <a:rPr lang="en-US" dirty="0"/>
              <a:t> Cheaper with no contraindications </a:t>
            </a:r>
          </a:p>
          <a:p>
            <a:r>
              <a:rPr lang="en-US" dirty="0"/>
              <a:t> No side effects </a:t>
            </a:r>
          </a:p>
          <a:p>
            <a:endParaRPr lang="en-US" dirty="0"/>
          </a:p>
          <a:p>
            <a:r>
              <a:rPr lang="en-US" dirty="0"/>
              <a:t> Protection against sexually transmitted diseases, e.g. gonorrhea, chlamydia, HPV and HIV </a:t>
            </a:r>
          </a:p>
          <a:p>
            <a:r>
              <a:rPr lang="en-US" dirty="0"/>
              <a:t> Protection against pelvic inflammatory diseases</a:t>
            </a:r>
          </a:p>
          <a:p>
            <a:endParaRPr lang="en-US" dirty="0"/>
          </a:p>
        </p:txBody>
      </p:sp>
    </p:spTree>
    <p:extLst>
      <p:ext uri="{BB962C8B-B14F-4D97-AF65-F5344CB8AC3E}">
        <p14:creationId xmlns:p14="http://schemas.microsoft.com/office/powerpoint/2010/main" val="4035868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A10F0-041A-AF7B-CB3C-58E5E80584B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A6851F2-CE21-3FA1-9C67-80F6B953A763}"/>
              </a:ext>
            </a:extLst>
          </p:cNvPr>
          <p:cNvSpPr>
            <a:spLocks noGrp="1"/>
          </p:cNvSpPr>
          <p:nvPr>
            <p:ph idx="1"/>
          </p:nvPr>
        </p:nvSpPr>
        <p:spPr/>
        <p:txBody>
          <a:bodyPr>
            <a:normAutofit/>
          </a:bodyPr>
          <a:lstStyle/>
          <a:p>
            <a:r>
              <a:rPr lang="en-US" dirty="0"/>
              <a:t> Reduces the incidence of tubal infertility and ectopic pregnancy </a:t>
            </a:r>
          </a:p>
          <a:p>
            <a:r>
              <a:rPr lang="en-US" dirty="0"/>
              <a:t> Protection against cervical cell abnormality</a:t>
            </a:r>
          </a:p>
          <a:p>
            <a:endParaRPr lang="en-US" dirty="0"/>
          </a:p>
          <a:p>
            <a:r>
              <a:rPr lang="en-US" dirty="0"/>
              <a:t>Disadvantages</a:t>
            </a:r>
          </a:p>
          <a:p>
            <a:r>
              <a:rPr lang="en-US" dirty="0"/>
              <a:t>Failure rate is high (17 %)</a:t>
            </a:r>
          </a:p>
        </p:txBody>
      </p:sp>
    </p:spTree>
    <p:extLst>
      <p:ext uri="{BB962C8B-B14F-4D97-AF65-F5344CB8AC3E}">
        <p14:creationId xmlns:p14="http://schemas.microsoft.com/office/powerpoint/2010/main" val="18539804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87A5E-7207-251D-6C31-842779BF5A3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4120432-CD91-F60B-6CD7-185EBB75E657}"/>
              </a:ext>
            </a:extLst>
          </p:cNvPr>
          <p:cNvSpPr>
            <a:spLocks noGrp="1"/>
          </p:cNvSpPr>
          <p:nvPr>
            <p:ph idx="1"/>
          </p:nvPr>
        </p:nvSpPr>
        <p:spPr/>
        <p:txBody>
          <a:bodyPr>
            <a:normAutofit lnSpcReduction="10000"/>
          </a:bodyPr>
          <a:lstStyle/>
          <a:p>
            <a:r>
              <a:rPr lang="en-US" dirty="0"/>
              <a:t>FERTILITY AWARENESS METHOD.</a:t>
            </a:r>
          </a:p>
          <a:p>
            <a:r>
              <a:rPr lang="en-US" dirty="0"/>
              <a:t> Rhythm Method This is the only method approved by the Roman Catholic Church. </a:t>
            </a:r>
          </a:p>
          <a:p>
            <a:r>
              <a:rPr lang="en-US" dirty="0"/>
              <a:t>The methods to determine the approximate time of ovulation and the fertile period include—</a:t>
            </a:r>
          </a:p>
          <a:p>
            <a:r>
              <a:rPr lang="en-US" dirty="0"/>
              <a:t> (a) recording of previous menstrual cycles (calendar rhythm)</a:t>
            </a:r>
          </a:p>
          <a:p>
            <a:r>
              <a:rPr lang="en-US" dirty="0"/>
              <a:t> (b) noting the basal body temperature chart (temperature rhythm) and </a:t>
            </a:r>
          </a:p>
          <a:p>
            <a:r>
              <a:rPr lang="en-US" dirty="0"/>
              <a:t>(c) noting excessive mucoid vaginal discharge (mucus rhythm). The users of the calendar method obtain the period of abstinence </a:t>
            </a:r>
          </a:p>
        </p:txBody>
      </p:sp>
    </p:spTree>
    <p:extLst>
      <p:ext uri="{BB962C8B-B14F-4D97-AF65-F5344CB8AC3E}">
        <p14:creationId xmlns:p14="http://schemas.microsoft.com/office/powerpoint/2010/main" val="667342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A36B8-5376-009A-D5D7-F0B7A83B157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EB0AD0D-007E-68CB-0251-4C996E1949D1}"/>
              </a:ext>
            </a:extLst>
          </p:cNvPr>
          <p:cNvSpPr>
            <a:spLocks noGrp="1"/>
          </p:cNvSpPr>
          <p:nvPr>
            <p:ph idx="1"/>
          </p:nvPr>
        </p:nvSpPr>
        <p:spPr/>
        <p:txBody>
          <a:bodyPr/>
          <a:lstStyle/>
          <a:p>
            <a:r>
              <a:rPr lang="en-US" dirty="0"/>
              <a:t>Breastfeeding, Lactational Amenorrhea (LAM) Prolonged and sustained breastfeeding offers a natural protection of pregnancy.</a:t>
            </a:r>
          </a:p>
          <a:p>
            <a:r>
              <a:rPr lang="en-US" dirty="0"/>
              <a:t> This is more effective in women who are amenorrheic than those who are menstruating. </a:t>
            </a:r>
          </a:p>
          <a:p>
            <a:r>
              <a:rPr lang="en-US" dirty="0"/>
              <a:t>The risk of pregnancy to a woman who is fully breastfeeding and amenorrheic is less than 2% in the first 6 months.</a:t>
            </a:r>
          </a:p>
          <a:p>
            <a:r>
              <a:rPr lang="en-US" dirty="0"/>
              <a:t> Otherwise, the failure rate is high (1–10%). </a:t>
            </a:r>
          </a:p>
        </p:txBody>
      </p:sp>
    </p:spTree>
    <p:extLst>
      <p:ext uri="{BB962C8B-B14F-4D97-AF65-F5344CB8AC3E}">
        <p14:creationId xmlns:p14="http://schemas.microsoft.com/office/powerpoint/2010/main" val="4088696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159D9-A339-9D0D-098A-75D122B3269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386EAEC-22DE-E745-C797-372591BC5E80}"/>
              </a:ext>
            </a:extLst>
          </p:cNvPr>
          <p:cNvSpPr>
            <a:spLocks noGrp="1"/>
          </p:cNvSpPr>
          <p:nvPr>
            <p:ph idx="1"/>
          </p:nvPr>
        </p:nvSpPr>
        <p:spPr/>
        <p:txBody>
          <a:bodyPr/>
          <a:lstStyle/>
          <a:p>
            <a:r>
              <a:rPr lang="en-US" dirty="0"/>
              <a:t>Thus during breastfeeding, additional contraceptive support should be given by barrier method, IUCD or injectable steroids where available to provide complete contraception.</a:t>
            </a:r>
          </a:p>
          <a:p>
            <a:r>
              <a:rPr lang="en-US" dirty="0"/>
              <a:t>When the women is full breastfeeding, a contraceptive method should be used in the 3rd postpartum month and with partial or no breastfeeding, she should use it in the 3rd postpartum week.</a:t>
            </a:r>
          </a:p>
          <a:p>
            <a:r>
              <a:rPr lang="en-US" dirty="0"/>
              <a:t>Fertility awareness based methods are: (1) Natural contraception (rhythm method, coitus interruptus, and LAM) </a:t>
            </a:r>
          </a:p>
          <a:p>
            <a:r>
              <a:rPr lang="en-US" dirty="0"/>
              <a:t>(2) Barrier method (condoms, diaphragm, and spermicides)</a:t>
            </a:r>
          </a:p>
        </p:txBody>
      </p:sp>
    </p:spTree>
    <p:extLst>
      <p:ext uri="{BB962C8B-B14F-4D97-AF65-F5344CB8AC3E}">
        <p14:creationId xmlns:p14="http://schemas.microsoft.com/office/powerpoint/2010/main" val="41853827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506F6-E559-BD3E-524C-E237BFEECE6C}"/>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146B7223-11D8-BD0A-CDF5-45FB845512E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67101" y="1825625"/>
            <a:ext cx="7257797" cy="4351338"/>
          </a:xfrm>
        </p:spPr>
      </p:pic>
    </p:spTree>
    <p:extLst>
      <p:ext uri="{BB962C8B-B14F-4D97-AF65-F5344CB8AC3E}">
        <p14:creationId xmlns:p14="http://schemas.microsoft.com/office/powerpoint/2010/main" val="21162945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369</TotalTime>
  <Words>1570</Words>
  <Application>Microsoft Office PowerPoint</Application>
  <PresentationFormat>Widescreen</PresentationFormat>
  <Paragraphs>128</Paragraphs>
  <Slides>28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Calibri Light</vt:lpstr>
      <vt:lpstr>Office Theme</vt:lpstr>
      <vt:lpstr>PowerPoint Presentation</vt:lpstr>
      <vt:lpstr>PowerPoint Presentation</vt:lpstr>
      <vt:lpstr>PowerPoint Presentation</vt:lpstr>
      <vt:lpstr>Advantage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Mode of action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 Hasaan Mahmood</dc:creator>
  <cp:lastModifiedBy>Ali Hasaan Mahmood</cp:lastModifiedBy>
  <cp:revision>10</cp:revision>
  <dcterms:created xsi:type="dcterms:W3CDTF">2024-01-23T05:09:36Z</dcterms:created>
  <dcterms:modified xsi:type="dcterms:W3CDTF">2024-01-26T15:41:29Z</dcterms:modified>
</cp:coreProperties>
</file>