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5" r:id="rId5"/>
    <p:sldId id="281" r:id="rId6"/>
    <p:sldId id="259" r:id="rId7"/>
    <p:sldId id="260" r:id="rId8"/>
    <p:sldId id="261" r:id="rId9"/>
    <p:sldId id="262" r:id="rId10"/>
    <p:sldId id="263" r:id="rId11"/>
    <p:sldId id="264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4" r:id="rId20"/>
    <p:sldId id="275" r:id="rId21"/>
    <p:sldId id="276" r:id="rId22"/>
    <p:sldId id="277" r:id="rId23"/>
    <p:sldId id="279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A4381E-7705-420B-9D4E-04FF9C789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DAC18F-1CBD-48A8-B230-0A5EC62590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8F15F5-F95A-4851-AA16-6607A71FA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05F0-DFFC-4E9E-A75F-9E89BC312925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CB06DB-8301-4728-BB22-93A4E6265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696A5E-DABD-4A05-B379-21D125CAC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FA06-76AE-4F2F-B576-0E34287AF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547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C7B3F-0C55-43F2-A194-544142F20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3EE2DF-E513-4B81-890F-47D212F55F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924C59-3D30-426E-9BBB-8150E97A9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05F0-DFFC-4E9E-A75F-9E89BC312925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16681A-7A7B-47A3-BBBD-522CBB7CC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6F540D-F648-4AC9-882B-3046D9C7A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FA06-76AE-4F2F-B576-0E34287AF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70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411045-D120-4DF0-BB44-A417746553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BEF253-0D4B-4293-AAF6-5B8BAC4117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4C8928-5CA5-4728-837F-CE18F76A6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05F0-DFFC-4E9E-A75F-9E89BC312925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E678EB-8E64-4C9A-8C2A-FE2B57968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3DD373-A7DC-4758-AB54-8EEB5FA71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FA06-76AE-4F2F-B576-0E34287AF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471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C523F-4CEC-4ADF-8553-C1E59E77B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59F4B4-98F6-48F1-BE28-F2F4B952C4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789FB8-AF8C-4E5E-A14E-D8B73007C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05F0-DFFC-4E9E-A75F-9E89BC312925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AEE04-3720-46B4-AC63-4F8387A3B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B8F360-0212-46B4-8013-61EE1AE71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FA06-76AE-4F2F-B576-0E34287AF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589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15C78F-6AA5-493D-922E-16678CF52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7A9AFF-7A25-4D8E-AA77-B76BB9A946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0D4F08-371D-4DB7-BC27-FD79FD78B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05F0-DFFC-4E9E-A75F-9E89BC312925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4F88BB-46F0-49DB-A4F1-751DCEB2F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E1770-3E5B-453D-9B17-940DB8FAB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FA06-76AE-4F2F-B576-0E34287AF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470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32BD7-A0C9-461D-91D0-5BD74792A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DEF5C3-2D79-4257-A24B-00B3AD1BEA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6242ED-0921-4867-8809-E6FB2F9E51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135D2F-C013-4E96-AD74-68EE0E72E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05F0-DFFC-4E9E-A75F-9E89BC312925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5AEDB7-62D9-430F-A2AF-6AA64052C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BC697E-D582-43BA-94C4-E687E285F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FA06-76AE-4F2F-B576-0E34287AF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157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9ECBF-21ED-41DB-82BC-E83AB998B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7995F0-6A5C-4613-9FAB-47A7999DB1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2FE2E0-29B2-4A99-A9DB-2797ABCD67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82D92D-82D6-47B4-84BF-97F742EE4F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823661-D028-476E-A03F-8D6ABC1365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45B5F28-1C48-4740-BD81-EB0456DB1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05F0-DFFC-4E9E-A75F-9E89BC312925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2E0E2E-02F8-44B6-90F1-28C810074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8B74924-8A43-4D73-AEFD-052F05A88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FA06-76AE-4F2F-B576-0E34287AF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616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2280E-DCAD-4709-B154-E63DB7732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A3CD88-1885-4FA7-866E-2CD429452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05F0-DFFC-4E9E-A75F-9E89BC312925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EC9D3F-AE8B-44A2-96C4-0813D6D11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9621A8-EAC5-40EA-A16C-797C0FC1D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FA06-76AE-4F2F-B576-0E34287AF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416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F96F75-A89C-473E-9AF0-98FCF23EC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05F0-DFFC-4E9E-A75F-9E89BC312925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6DA89F-6D8A-4924-BC9C-57B83538E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58069F-46BE-4B07-96B4-2D9281E7C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FA06-76AE-4F2F-B576-0E34287AF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587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2F3F1-22C3-4F27-8416-E493FB6F8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06B581-A478-49F8-BD80-9D052AC4B8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6D724E-C009-4259-BC87-4C25A2C91A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1BBDF9-4B1D-4E57-A02D-4694DFC79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05F0-DFFC-4E9E-A75F-9E89BC312925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27EF4D-82D9-4035-B410-8E0852C11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C02CA2-B814-4C31-917D-2DFCCD7A0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FA06-76AE-4F2F-B576-0E34287AF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93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9CA07-1ED8-47A7-95FB-4931CFC1C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B820EC0-A8F3-4215-8B56-9ADC28ABD9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4CB898-6D57-4048-8E3F-176D3B7822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0B4832-687C-4570-B5C1-1DE14621D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05F0-DFFC-4E9E-A75F-9E89BC312925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99542F-A5DB-44A9-8E08-4E3C3E201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E3DFEC-F481-4030-95F2-CF3972A50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FA06-76AE-4F2F-B576-0E34287AF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236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17D5C2-3885-4BD1-9CCA-97580F30E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115529-81D8-490F-A281-3D97FAD409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189A28-CF51-41DA-915E-F0AFD32FF1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005F0-DFFC-4E9E-A75F-9E89BC312925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E4EB7D-EFA7-4FB1-874E-33A25A18C2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676258-3BE4-40D0-A47B-FC376F713F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BBFA06-76AE-4F2F-B576-0E34287AF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931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532E0-E352-4BB8-9631-9460C5590B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027D0F-A367-4B4C-9E3E-26A11B68796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290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4F7BF-C507-44D3-85D0-17B6E9B7C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2C6451-C6F2-49BD-861F-72B68AFEF7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Visible dimple on the skin on either side of the fused mucosa may be present.</a:t>
            </a:r>
          </a:p>
          <a:p>
            <a:r>
              <a:rPr lang="en-US" dirty="0"/>
              <a:t> These represent the retracted torn ends of the sphincter ani externus which have got subcutaneous attachment.</a:t>
            </a:r>
          </a:p>
          <a:p>
            <a:r>
              <a:rPr lang="en-US" dirty="0"/>
              <a:t> Radial wrinkling of the skin is present only on the posterior aspect of the anal opening.</a:t>
            </a:r>
          </a:p>
        </p:txBody>
      </p:sp>
    </p:spTree>
    <p:extLst>
      <p:ext uri="{BB962C8B-B14F-4D97-AF65-F5344CB8AC3E}">
        <p14:creationId xmlns:p14="http://schemas.microsoft.com/office/powerpoint/2010/main" val="31541246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150C3E-8E4E-4DFF-8FE2-F310F67F8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AFD68A-238B-4789-9FE2-5CC7D86BB3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STRUCTURES TORN IN CPT </a:t>
            </a:r>
          </a:p>
          <a:p>
            <a:r>
              <a:rPr lang="en-US" dirty="0"/>
              <a:t> Posterior perineal skin or/and vaginal wall  </a:t>
            </a:r>
          </a:p>
          <a:p>
            <a:r>
              <a:rPr lang="en-US" dirty="0"/>
              <a:t>Perineal muscles </a:t>
            </a:r>
          </a:p>
          <a:p>
            <a:r>
              <a:rPr lang="en-US" dirty="0"/>
              <a:t> Perineal body </a:t>
            </a:r>
          </a:p>
          <a:p>
            <a:r>
              <a:rPr lang="en-US" dirty="0"/>
              <a:t> Anal sphincter complex </a:t>
            </a:r>
          </a:p>
          <a:p>
            <a:r>
              <a:rPr lang="en-US" dirty="0"/>
              <a:t> Varying degrees of anorectal mucous membrane</a:t>
            </a:r>
          </a:p>
        </p:txBody>
      </p:sp>
    </p:spTree>
    <p:extLst>
      <p:ext uri="{BB962C8B-B14F-4D97-AF65-F5344CB8AC3E}">
        <p14:creationId xmlns:p14="http://schemas.microsoft.com/office/powerpoint/2010/main" val="33387366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1376A-F025-4ED3-B984-B2926636B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B8E2BF-6B76-4B60-B013-F9C92A001A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Obstetrical Perineal injury (3° and 4°) results from over stretching or sudden stretching of the perineum during childbirth.</a:t>
            </a:r>
          </a:p>
          <a:p>
            <a:r>
              <a:rPr lang="en-US" dirty="0"/>
              <a:t> It is more common when the perineum is inelastic</a:t>
            </a:r>
          </a:p>
        </p:txBody>
      </p:sp>
    </p:spTree>
    <p:extLst>
      <p:ext uri="{BB962C8B-B14F-4D97-AF65-F5344CB8AC3E}">
        <p14:creationId xmlns:p14="http://schemas.microsoft.com/office/powerpoint/2010/main" val="18560014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D89D6-67C0-4D41-BC0A-96A46AC60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D184EA-DD9E-468C-A51A-93D6229F52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Palpation: There is absence of the sphincteric grip evidenced when a finger is introduced into the rectum.</a:t>
            </a:r>
          </a:p>
          <a:p>
            <a:r>
              <a:rPr lang="en-US" dirty="0"/>
              <a:t> The anal canal is separated from the vagina only by a septum.</a:t>
            </a:r>
          </a:p>
          <a:p>
            <a:r>
              <a:rPr lang="en-US" dirty="0"/>
              <a:t> It is surprising that in spite of deficit of the perineum, there is no prolapse.</a:t>
            </a:r>
          </a:p>
          <a:p>
            <a:r>
              <a:rPr lang="en-US" dirty="0"/>
              <a:t> This is because of over-activity of the </a:t>
            </a:r>
            <a:r>
              <a:rPr lang="en-US" dirty="0" err="1"/>
              <a:t>levator</a:t>
            </a:r>
            <a:r>
              <a:rPr lang="en-US" dirty="0"/>
              <a:t> ani muscle. If prolapse is found along with CPT, </a:t>
            </a:r>
          </a:p>
        </p:txBody>
      </p:sp>
    </p:spTree>
    <p:extLst>
      <p:ext uri="{BB962C8B-B14F-4D97-AF65-F5344CB8AC3E}">
        <p14:creationId xmlns:p14="http://schemas.microsoft.com/office/powerpoint/2010/main" val="22210778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9AF41-8B2F-498B-BA63-23CDD47D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E76477-08D2-4697-8290-3F5CE3B24C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Diagnosis: </a:t>
            </a:r>
          </a:p>
          <a:p>
            <a:r>
              <a:rPr lang="en-US" dirty="0"/>
              <a:t>Anal imaging : Endoanal or transvaginal ultrasound (EAS or TVS) can diagnose the defect in both the internal anal sphincter (IAS) and external anal sphincter (EAS).</a:t>
            </a:r>
          </a:p>
          <a:p>
            <a:r>
              <a:rPr lang="en-US" dirty="0"/>
              <a:t> EAS can image the puborectalis muscle and perineal body also.</a:t>
            </a:r>
          </a:p>
          <a:p>
            <a:r>
              <a:rPr lang="en-US" dirty="0"/>
              <a:t> Perineal body thickness more than 12 mm gave is sufficient to maintain anal continence</a:t>
            </a:r>
          </a:p>
        </p:txBody>
      </p:sp>
    </p:spTree>
    <p:extLst>
      <p:ext uri="{BB962C8B-B14F-4D97-AF65-F5344CB8AC3E}">
        <p14:creationId xmlns:p14="http://schemas.microsoft.com/office/powerpoint/2010/main" val="14652946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22583-D054-4C33-ADB5-897E2F74F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F3F4D5-9A99-41AB-A24C-D60DB67EF2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The prevention of the perineal injuries in normal delivery includes:</a:t>
            </a:r>
          </a:p>
          <a:p>
            <a:r>
              <a:rPr lang="en-US" dirty="0"/>
              <a:t>  More attention should be paid not to the perineum but to the controlled delivery of the head.  </a:t>
            </a:r>
          </a:p>
          <a:p>
            <a:r>
              <a:rPr lang="en-US" dirty="0"/>
              <a:t>Delivery by early extension is to be avoided. </a:t>
            </a:r>
          </a:p>
          <a:p>
            <a:r>
              <a:rPr lang="en-US" dirty="0"/>
              <a:t>Flexion of the head is to be maintained till the </a:t>
            </a:r>
            <a:r>
              <a:rPr lang="en-US" dirty="0" err="1"/>
              <a:t>subocciput</a:t>
            </a:r>
            <a:r>
              <a:rPr lang="en-US" dirty="0"/>
              <a:t> comes under the symphysis pubis so that lesser </a:t>
            </a:r>
            <a:r>
              <a:rPr lang="en-US" dirty="0" err="1"/>
              <a:t>suboccipitofrontal</a:t>
            </a:r>
            <a:r>
              <a:rPr lang="en-US" dirty="0"/>
              <a:t> (10 cm) diameter emerges out of the introitus</a:t>
            </a:r>
          </a:p>
        </p:txBody>
      </p:sp>
    </p:spTree>
    <p:extLst>
      <p:ext uri="{BB962C8B-B14F-4D97-AF65-F5344CB8AC3E}">
        <p14:creationId xmlns:p14="http://schemas.microsoft.com/office/powerpoint/2010/main" val="18482414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B7E6F-6439-457D-B4AB-11C688B89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1EC133-7AE5-4C14-AB56-2CF290719C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Slow delivery of the head during forceps delivery </a:t>
            </a:r>
            <a:r>
              <a:rPr lang="en-US" dirty="0" err="1"/>
              <a:t>maintening</a:t>
            </a:r>
            <a:r>
              <a:rPr lang="en-US" dirty="0"/>
              <a:t> the correct direction of pull </a:t>
            </a:r>
          </a:p>
          <a:p>
            <a:r>
              <a:rPr lang="en-US" dirty="0"/>
              <a:t>To deliver the head in between contractions. </a:t>
            </a:r>
          </a:p>
          <a:p>
            <a:r>
              <a:rPr lang="en-US" dirty="0"/>
              <a:t>To perform timely episiotomy (when needed).  </a:t>
            </a:r>
          </a:p>
          <a:p>
            <a:r>
              <a:rPr lang="en-US" dirty="0"/>
              <a:t>To take care during delivery of the shoulders as the wider </a:t>
            </a:r>
            <a:r>
              <a:rPr lang="en-US" dirty="0" err="1"/>
              <a:t>bisacromial</a:t>
            </a:r>
            <a:r>
              <a:rPr lang="en-US" dirty="0"/>
              <a:t> diameter (12 cm) emerges out .</a:t>
            </a:r>
          </a:p>
        </p:txBody>
      </p:sp>
    </p:spTree>
    <p:extLst>
      <p:ext uri="{BB962C8B-B14F-4D97-AF65-F5344CB8AC3E}">
        <p14:creationId xmlns:p14="http://schemas.microsoft.com/office/powerpoint/2010/main" val="682932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275C5-D151-427E-85D1-F8D5E04FE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D69D73-2083-4A87-8451-15083094AF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definitive surgery is repair of the anal sphincter complex (sphincteroplasty) with restoration of the perineal body (perineorrhaphy). </a:t>
            </a:r>
          </a:p>
          <a:p>
            <a:r>
              <a:rPr lang="en-US" dirty="0"/>
              <a:t>This should preferably be done between 2 and 3 months following the injury. </a:t>
            </a:r>
          </a:p>
          <a:p>
            <a:r>
              <a:rPr lang="en-US" dirty="0"/>
              <a:t>The best time of repair is, however, within 24 hours of the injury, if detected immediately following delivery</a:t>
            </a:r>
          </a:p>
        </p:txBody>
      </p:sp>
    </p:spTree>
    <p:extLst>
      <p:ext uri="{BB962C8B-B14F-4D97-AF65-F5344CB8AC3E}">
        <p14:creationId xmlns:p14="http://schemas.microsoft.com/office/powerpoint/2010/main" val="11996692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275BD-68DD-4E1B-B3BA-C87B309F7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8113E6-6F46-4F46-9699-B68C86D276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By 2 months time, the local infection subsides, general condition of the patient improves and the baby can be kept at home. </a:t>
            </a:r>
          </a:p>
          <a:p>
            <a:r>
              <a:rPr lang="en-US" dirty="0"/>
              <a:t>If kept more, there is more fibrosis on the margins and unnecessary prolonged inconvenience to the patient.</a:t>
            </a:r>
          </a:p>
          <a:p>
            <a:r>
              <a:rPr lang="en-US" dirty="0"/>
              <a:t> Repair without such </a:t>
            </a:r>
            <a:r>
              <a:rPr lang="en-US"/>
              <a:t>delay is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752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CB414-D067-48C5-BFF9-867B6CC58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7219D7-FBC0-462A-894A-2225136F0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Preoperative Preparations</a:t>
            </a:r>
          </a:p>
          <a:p>
            <a:r>
              <a:rPr lang="en-US" dirty="0"/>
              <a:t>The patient should admitted at least 3 days prior to surgery. </a:t>
            </a:r>
          </a:p>
          <a:p>
            <a:r>
              <a:rPr lang="en-US" dirty="0"/>
              <a:t> The patient should have low residual diet consisting of milk, bread, lime-whey for 2 days prior to surgery. </a:t>
            </a:r>
          </a:p>
          <a:p>
            <a:r>
              <a:rPr lang="en-US" dirty="0"/>
              <a:t> Intestinal antiseptics are prescribed starting from 2 days prior to surgery. Any one of the drugs may be given—neomycin 250 mg thrice daily, erythromycin 500 mg thrice daily, metronidazole 400 mg thrice daily.</a:t>
            </a:r>
          </a:p>
          <a:p>
            <a:r>
              <a:rPr lang="en-US" dirty="0"/>
              <a:t>Enema and bowel wash are given daily, for 2 days prior to operation. The idea is to clear the lower bowel.</a:t>
            </a:r>
          </a:p>
          <a:p>
            <a:r>
              <a:rPr lang="en-US" dirty="0"/>
              <a:t> Enema should not be given in the morning of the operation</a:t>
            </a:r>
          </a:p>
        </p:txBody>
      </p:sp>
    </p:spTree>
    <p:extLst>
      <p:ext uri="{BB962C8B-B14F-4D97-AF65-F5344CB8AC3E}">
        <p14:creationId xmlns:p14="http://schemas.microsoft.com/office/powerpoint/2010/main" val="2416589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057D2E-E7B6-44B6-8FDF-76BBA463B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B7F6F7-38B6-440B-960B-8748A211D8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Tear of the perineal body involving the sphincter ani externus with or without involvement of the anorectal mucosa is called complete perineal tear.</a:t>
            </a:r>
          </a:p>
          <a:p>
            <a:r>
              <a:rPr lang="en-US" dirty="0"/>
              <a:t> It is called old when passed beyond an arbitrary period of 3 months following the injury </a:t>
            </a:r>
          </a:p>
          <a:p>
            <a:pPr marL="0" indent="0">
              <a:buNone/>
            </a:pPr>
            <a:r>
              <a:rPr lang="en-US" dirty="0"/>
              <a:t> OBSTETRIC LEGACIES LEADING TO MAJOR GYNECOLOGICAL PROBLEMS Pelvic organ prolapse </a:t>
            </a:r>
          </a:p>
          <a:p>
            <a:pPr marL="0" indent="0">
              <a:buNone/>
            </a:pPr>
            <a:r>
              <a:rPr lang="en-US" dirty="0"/>
              <a:t> Perineal injuries including complete perineal tear </a:t>
            </a:r>
          </a:p>
          <a:p>
            <a:pPr marL="0" indent="0">
              <a:buNone/>
            </a:pPr>
            <a:r>
              <a:rPr lang="en-US" dirty="0"/>
              <a:t>Genitourinary and rectovaginal fistula </a:t>
            </a:r>
          </a:p>
        </p:txBody>
      </p:sp>
    </p:spTree>
    <p:extLst>
      <p:ext uri="{BB962C8B-B14F-4D97-AF65-F5344CB8AC3E}">
        <p14:creationId xmlns:p14="http://schemas.microsoft.com/office/powerpoint/2010/main" val="15318492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EA063-DB7E-483A-AE84-95583F267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F526AD-45D5-4090-955A-B742B5788A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Special Postoperative Care </a:t>
            </a:r>
          </a:p>
          <a:p>
            <a:r>
              <a:rPr lang="en-US" dirty="0"/>
              <a:t> </a:t>
            </a:r>
            <a:r>
              <a:rPr lang="en-US" dirty="0" err="1"/>
              <a:t>Nonresidual</a:t>
            </a:r>
            <a:r>
              <a:rPr lang="en-US" dirty="0"/>
              <a:t> diet is given from 3rd day onwards; the full diet is given on 6th day. </a:t>
            </a:r>
          </a:p>
          <a:p>
            <a:r>
              <a:rPr lang="en-US" dirty="0"/>
              <a:t> Bowel should not be moved for about 4–5 days.</a:t>
            </a:r>
          </a:p>
          <a:p>
            <a:r>
              <a:rPr lang="en-US" dirty="0"/>
              <a:t>  Lactulose 10 mL twice daily beginning on the 2nd day and increasing the dose </a:t>
            </a:r>
            <a:r>
              <a:rPr lang="en-US" dirty="0" err="1"/>
              <a:t>upto</a:t>
            </a:r>
            <a:r>
              <a:rPr lang="en-US" dirty="0"/>
              <a:t> 30 mL on the 3rd day is a satisfactory regimen to soften the stool</a:t>
            </a:r>
          </a:p>
        </p:txBody>
      </p:sp>
    </p:spTree>
    <p:extLst>
      <p:ext uri="{BB962C8B-B14F-4D97-AF65-F5344CB8AC3E}">
        <p14:creationId xmlns:p14="http://schemas.microsoft.com/office/powerpoint/2010/main" val="18986470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875DC-D605-4BAB-845D-03CBC9119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87E82-6E5D-4789-B0FE-F2407899E6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If the patient fails to pass stool and is having discomfort, compound enema may be given by a rubber catheter.</a:t>
            </a:r>
          </a:p>
          <a:p>
            <a:r>
              <a:rPr lang="en-US" dirty="0"/>
              <a:t>  Antibiotics (cefuroxime 1.5 and metronidazole 500 mg – IV) are used to cover the perioperative period. </a:t>
            </a:r>
          </a:p>
          <a:p>
            <a:r>
              <a:rPr lang="en-US" dirty="0"/>
              <a:t> Intestinal antiseptics should be continued for about 5 days (see above).</a:t>
            </a:r>
          </a:p>
        </p:txBody>
      </p:sp>
    </p:spTree>
    <p:extLst>
      <p:ext uri="{BB962C8B-B14F-4D97-AF65-F5344CB8AC3E}">
        <p14:creationId xmlns:p14="http://schemas.microsoft.com/office/powerpoint/2010/main" val="7260407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B622A-3A75-403E-B6E7-584FA190B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C9B2F-AC51-4968-9174-88DC474D43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Advice on Discharge</a:t>
            </a:r>
          </a:p>
          <a:p>
            <a:r>
              <a:rPr lang="en-US" dirty="0"/>
              <a:t>  Stool is kept soft using a laxative at bed time.  </a:t>
            </a:r>
          </a:p>
          <a:p>
            <a:r>
              <a:rPr lang="en-US" dirty="0"/>
              <a:t>Contraceptive practice to postpone pregnancy. </a:t>
            </a:r>
          </a:p>
          <a:p>
            <a:r>
              <a:rPr lang="en-US" dirty="0"/>
              <a:t> To review the woman after 6 weeks of repair. </a:t>
            </a:r>
          </a:p>
          <a:p>
            <a:r>
              <a:rPr lang="en-US" dirty="0"/>
              <a:t> To have antenatal check up when she is pregnant and a mandatory hospital delivery.</a:t>
            </a:r>
          </a:p>
          <a:p>
            <a:r>
              <a:rPr lang="en-US" dirty="0"/>
              <a:t> In future vaginal delivery, liberal mediolateral episiotomy may be done. </a:t>
            </a:r>
          </a:p>
          <a:p>
            <a:r>
              <a:rPr lang="en-US" dirty="0"/>
              <a:t> Women who are symptomatic or have abnormal endoanal ultrasonography (USG) and/or manometry after repair should be delivered by caesarean section.</a:t>
            </a:r>
          </a:p>
        </p:txBody>
      </p:sp>
    </p:spTree>
    <p:extLst>
      <p:ext uri="{BB962C8B-B14F-4D97-AF65-F5344CB8AC3E}">
        <p14:creationId xmlns:p14="http://schemas.microsoft.com/office/powerpoint/2010/main" val="27662517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D603F-C427-4C79-9E12-DF68AD1F7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8C5C78-0FB5-4E9D-BAB5-CC72159224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Complications of Repair Operations-</a:t>
            </a:r>
          </a:p>
          <a:p>
            <a:r>
              <a:rPr lang="en-US" dirty="0"/>
              <a:t>  Complete dehiscence </a:t>
            </a:r>
          </a:p>
          <a:p>
            <a:r>
              <a:rPr lang="en-US" dirty="0"/>
              <a:t> Incomplete dehiscence leading to rectovaginal fistula</a:t>
            </a:r>
          </a:p>
          <a:p>
            <a:r>
              <a:rPr lang="en-US" dirty="0"/>
              <a:t>  Difficulty in defecation because of too much tightening of the sphincter </a:t>
            </a:r>
          </a:p>
          <a:p>
            <a:r>
              <a:rPr lang="en-US" dirty="0"/>
              <a:t> Dyspareunia </a:t>
            </a:r>
          </a:p>
          <a:p>
            <a:r>
              <a:rPr lang="en-US" dirty="0"/>
              <a:t> </a:t>
            </a:r>
            <a:r>
              <a:rPr lang="en-US" dirty="0" err="1"/>
              <a:t>Peristence</a:t>
            </a:r>
            <a:r>
              <a:rPr lang="en-US" dirty="0"/>
              <a:t> of incontinence of flatus or feces.</a:t>
            </a:r>
          </a:p>
          <a:p>
            <a:r>
              <a:rPr lang="en-US" dirty="0"/>
              <a:t> Endoanal USG or anorectal manometry is to be done to detect any residual defects (20–30</a:t>
            </a:r>
          </a:p>
        </p:txBody>
      </p:sp>
    </p:spTree>
    <p:extLst>
      <p:ext uri="{BB962C8B-B14F-4D97-AF65-F5344CB8AC3E}">
        <p14:creationId xmlns:p14="http://schemas.microsoft.com/office/powerpoint/2010/main" val="232253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5ECED-38BC-4964-BC53-9753150FC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22D4AD-55F2-4974-AB32-13707984E5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Anal incontinence (AI) </a:t>
            </a:r>
          </a:p>
          <a:p>
            <a:r>
              <a:rPr lang="en-US" dirty="0"/>
              <a:t>Anal fissure </a:t>
            </a:r>
          </a:p>
          <a:p>
            <a:r>
              <a:rPr lang="en-US" dirty="0"/>
              <a:t>Tender perineal and vaginal scar </a:t>
            </a:r>
          </a:p>
          <a:p>
            <a:r>
              <a:rPr lang="en-US" dirty="0"/>
              <a:t>Backache</a:t>
            </a:r>
          </a:p>
          <a:p>
            <a:r>
              <a:rPr lang="en-US" dirty="0"/>
              <a:t> Eversion cervix with cervicitis </a:t>
            </a:r>
          </a:p>
        </p:txBody>
      </p:sp>
    </p:spTree>
    <p:extLst>
      <p:ext uri="{BB962C8B-B14F-4D97-AF65-F5344CB8AC3E}">
        <p14:creationId xmlns:p14="http://schemas.microsoft.com/office/powerpoint/2010/main" val="263383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278D9D-BDF4-4510-98C0-F54B4783B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 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  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A4D4C9-A8F3-4007-B23A-70B8C53802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 First degree Injury to perineal skin only </a:t>
            </a:r>
          </a:p>
          <a:p>
            <a:r>
              <a:rPr lang="en-US" dirty="0"/>
              <a:t>Second degree Injury to perineum involving perineal muscles but not the anal sphincter </a:t>
            </a:r>
          </a:p>
          <a:p>
            <a:r>
              <a:rPr lang="en-US" dirty="0"/>
              <a:t>Third degree Injury to perineum involving anal sphincter complex </a:t>
            </a:r>
          </a:p>
          <a:p>
            <a:r>
              <a:rPr lang="en-US" dirty="0"/>
              <a:t> 3a: &lt; 50% of EAS thickness torn  </a:t>
            </a:r>
          </a:p>
          <a:p>
            <a:r>
              <a:rPr lang="en-US" dirty="0"/>
              <a:t>3b: &gt; 50% of EAS thickness torn  </a:t>
            </a:r>
          </a:p>
          <a:p>
            <a:r>
              <a:rPr lang="en-US" dirty="0"/>
              <a:t>3c: Both EAS and IAS torn </a:t>
            </a:r>
          </a:p>
          <a:p>
            <a:r>
              <a:rPr lang="en-US" dirty="0"/>
              <a:t>Fourth degree Injury to perineum involving anal sphincter complex (EAS and IAS) and anal epithelium</a:t>
            </a:r>
          </a:p>
        </p:txBody>
      </p:sp>
    </p:spTree>
    <p:extLst>
      <p:ext uri="{BB962C8B-B14F-4D97-AF65-F5344CB8AC3E}">
        <p14:creationId xmlns:p14="http://schemas.microsoft.com/office/powerpoint/2010/main" val="24953288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5208351-7BA1-F57F-359C-3B37686307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724" y="-99339"/>
            <a:ext cx="7528552" cy="7056678"/>
          </a:xfrm>
        </p:spPr>
      </p:pic>
    </p:spTree>
    <p:extLst>
      <p:ext uri="{BB962C8B-B14F-4D97-AF65-F5344CB8AC3E}">
        <p14:creationId xmlns:p14="http://schemas.microsoft.com/office/powerpoint/2010/main" val="295543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E1275-B1A1-42E8-A8F5-93F32DFFC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6A13B9-21F7-4D77-9FDE-5F531B5C2C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RISK FACTORS FOR THIRD DEGREE TEARS (RCOG–2007) </a:t>
            </a:r>
          </a:p>
          <a:p>
            <a:r>
              <a:rPr lang="en-US" dirty="0"/>
              <a:t> Primigravida </a:t>
            </a:r>
          </a:p>
          <a:p>
            <a:r>
              <a:rPr lang="en-US" dirty="0"/>
              <a:t> Big baby (&gt; 3 kg) </a:t>
            </a:r>
          </a:p>
          <a:p>
            <a:r>
              <a:rPr lang="en-US" dirty="0"/>
              <a:t> Face to pubis delivery </a:t>
            </a:r>
          </a:p>
          <a:p>
            <a:r>
              <a:rPr lang="en-US" dirty="0"/>
              <a:t> Midline episiotomy </a:t>
            </a:r>
          </a:p>
          <a:p>
            <a:r>
              <a:rPr lang="en-US" dirty="0"/>
              <a:t> Forceps delivery </a:t>
            </a:r>
          </a:p>
          <a:p>
            <a:r>
              <a:rPr lang="en-US" dirty="0"/>
              <a:t> Outlet contraction with narrow pubic arch </a:t>
            </a:r>
          </a:p>
          <a:p>
            <a:r>
              <a:rPr lang="en-US" dirty="0"/>
              <a:t> Shoulder dystocia </a:t>
            </a:r>
          </a:p>
          <a:p>
            <a:r>
              <a:rPr lang="en-US" dirty="0"/>
              <a:t> Precipitate labor </a:t>
            </a:r>
          </a:p>
          <a:p>
            <a:r>
              <a:rPr lang="en-US" dirty="0"/>
              <a:t> Scar in the perineum </a:t>
            </a:r>
          </a:p>
          <a:p>
            <a:r>
              <a:rPr lang="en-US" dirty="0"/>
              <a:t> Prolonged second stage </a:t>
            </a:r>
          </a:p>
        </p:txBody>
      </p:sp>
    </p:spTree>
    <p:extLst>
      <p:ext uri="{BB962C8B-B14F-4D97-AF65-F5344CB8AC3E}">
        <p14:creationId xmlns:p14="http://schemas.microsoft.com/office/powerpoint/2010/main" val="1944602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B1531-70CF-498F-BACA-DC622905E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5D4C76-6067-4B3B-877B-A292AD2FB9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CLINICAL FEATURES </a:t>
            </a:r>
          </a:p>
          <a:p>
            <a:r>
              <a:rPr lang="en-US" dirty="0"/>
              <a:t>Patient Profile Patients are usually primiparous with a history suggestive of inadequate care during childbirth.</a:t>
            </a:r>
          </a:p>
          <a:p>
            <a:r>
              <a:rPr lang="en-US" dirty="0"/>
              <a:t> Symptoms The chief complaints are as follows:  Inability to hold the flatus and feces. While incontinence of flatus is invariable, that of feces depends on the extent of damage of the external anal sphincter </a:t>
            </a:r>
          </a:p>
          <a:p>
            <a:r>
              <a:rPr lang="en-US" dirty="0"/>
              <a:t> If the damage is slight, there is incontinence of only loose stool but if the damage is severe, there is incontinence of hard stool as well.</a:t>
            </a:r>
          </a:p>
        </p:txBody>
      </p:sp>
    </p:spTree>
    <p:extLst>
      <p:ext uri="{BB962C8B-B14F-4D97-AF65-F5344CB8AC3E}">
        <p14:creationId xmlns:p14="http://schemas.microsoft.com/office/powerpoint/2010/main" val="4240987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D4CC9-F071-4E06-B30C-53BD3EDF4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9D2ED3-2823-424D-8241-630576A264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Soreness over the perianal region is due to constant irritation by the stool. </a:t>
            </a:r>
          </a:p>
          <a:p>
            <a:r>
              <a:rPr lang="en-US" dirty="0"/>
              <a:t>It is often surprising that, the condition may remain asymptomatic for many years and only discovered accidentally during pelvic examination. </a:t>
            </a:r>
          </a:p>
          <a:p>
            <a:r>
              <a:rPr lang="en-US" dirty="0"/>
              <a:t>Overactivity of the </a:t>
            </a:r>
            <a:r>
              <a:rPr lang="en-US" dirty="0" err="1"/>
              <a:t>levator</a:t>
            </a:r>
            <a:r>
              <a:rPr lang="en-US" dirty="0"/>
              <a:t> ani mused makes the patient continent with the stool</a:t>
            </a:r>
          </a:p>
        </p:txBody>
      </p:sp>
    </p:spTree>
    <p:extLst>
      <p:ext uri="{BB962C8B-B14F-4D97-AF65-F5344CB8AC3E}">
        <p14:creationId xmlns:p14="http://schemas.microsoft.com/office/powerpoint/2010/main" val="2881627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6D047-89AA-430E-9D6F-1FB5B1ABE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CDE86-8890-4665-8E1D-2BBC53B281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Signs Inspection of the perineum reveals:  There is absence of perineum.</a:t>
            </a:r>
          </a:p>
          <a:p>
            <a:r>
              <a:rPr lang="en-US" dirty="0"/>
              <a:t> Vaginal and rectal mucous membranes are found to be continuous, only separated by a bridge of fibrous tissue (rectal mucosa is reddish and the vaginal one is pinkish in color) .</a:t>
            </a:r>
          </a:p>
        </p:txBody>
      </p:sp>
    </p:spTree>
    <p:extLst>
      <p:ext uri="{BB962C8B-B14F-4D97-AF65-F5344CB8AC3E}">
        <p14:creationId xmlns:p14="http://schemas.microsoft.com/office/powerpoint/2010/main" val="4198814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1246</Words>
  <Application>Microsoft Office PowerPoint</Application>
  <PresentationFormat>Widescreen</PresentationFormat>
  <Paragraphs>98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    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 Hasaan Mahmood</dc:creator>
  <cp:lastModifiedBy>Ali Hasaan Mahmood</cp:lastModifiedBy>
  <cp:revision>11</cp:revision>
  <dcterms:created xsi:type="dcterms:W3CDTF">2021-11-09T05:03:35Z</dcterms:created>
  <dcterms:modified xsi:type="dcterms:W3CDTF">2023-10-13T14:29:36Z</dcterms:modified>
</cp:coreProperties>
</file>