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65" r:id="rId10"/>
    <p:sldId id="266" r:id="rId11"/>
    <p:sldId id="281" r:id="rId12"/>
    <p:sldId id="267" r:id="rId13"/>
    <p:sldId id="268" r:id="rId14"/>
    <p:sldId id="282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B8CDF-686E-4322-A114-E5EC7DAFF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1625D1-BA1A-4D37-8DBA-55A909D47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22A03-2CAC-4C2E-938B-F5976F3B9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9E48A-C6D4-4523-8467-6B1CD4E25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A06E1-5837-4811-9A1B-797248D2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57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EBA56-ED9F-42F8-A096-2E6AC2A1C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39AB39-CF61-456A-9F43-2111939FB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13DE7-2B12-46BA-9CC7-40D391741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BCAB6-72D6-46FD-9323-B36D2FE4B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497F8-6E07-4882-B545-8FBEC89E9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17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4A9BEE-9E57-472F-8809-98E63E7EBE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6A27F4-ACA7-4C97-A070-F46E99484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BD03D-F897-4F22-92AC-62C403C14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F445D-7849-44CD-8CD9-26BFF9E7A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9C2E4-51C4-4571-8FD1-E74F2B0F5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95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B57-834C-4D6E-93B7-1D06351B5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F2BCC-7BC0-4F34-8C38-5C664B6B1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ABD7C-E962-498D-A8B6-8932ADB97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5672B-9F32-4516-9BC2-E1F43797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7A693-2342-446E-B8C0-702D74B1D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9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31BCB-072C-4661-BA29-23DD49114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07D1E-2B06-4AE9-B04F-864201CCF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96C92-9B3E-41C8-806C-B37520654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6F205-5320-4773-A64A-672603E27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B8398-739B-4CFC-8322-5B71515C0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69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A4C08-1E70-45D9-97B0-EE17C6BB7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294CF-9DE2-4D06-8AAE-CE2B72EC4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C3FAB-55A8-4574-892F-67D6F6D7A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74C13-75B2-4B9C-B8B4-C235EFC33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39DDE-345D-478F-8D18-CB9C987F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3D93F-D85C-44B1-AC5D-C4DBD7B84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7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A1AD9-744A-425B-A60F-072AF443A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3ED15-7017-4C64-A35E-152F9FCF9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FCB019-B4A0-4012-9870-00D2182CA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82C0FB-8B4E-46E5-AC2C-D59003949A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5690C2-19E5-462A-9CA3-015D53745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0B9A40-3CC4-4382-A49C-1192BE4B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273BD-D914-4F15-B302-35D3C576A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3C631B-710B-402A-AC1F-9AB9EE6B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26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51634-AC7C-446C-92F9-66B0ED0A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BDCA4E-DE75-4481-BA59-C2DA1A343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99C617-401B-4AA4-8847-ED1CA2D3F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E67B0D-0120-4ACF-8B1B-AA069290E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54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98A6D-3338-4C67-BAB4-0ADC53A21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890B0-FE06-4B0E-9704-9154F264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E1BDB8-1B15-49D4-B122-90B734B08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8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8DAFE-106A-4D67-9C04-30F0EBF3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A6C63-7E7A-40AF-8199-7E3063413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D6AB8-87CC-48EF-BF6A-F176D311F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C1AC23-CB4C-49BF-BE80-F0C164800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0F18CF-2741-4678-9E7B-8340E630B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5577F-34EE-4D13-AF25-59EC40E2F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2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211DD-1CA1-4563-96E9-E28007634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1D957F-2641-4AF3-BB99-9E5133B0DD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347EBC-29DD-434F-8F25-1A4E716F9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A48AEE-A750-4D83-9345-E72C6C05E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6325F-23EE-4B1B-BBAB-D715457A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1E4D0-6489-44AF-907E-33DE050D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32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882A27-35DC-4E29-83AD-4DD9F043C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C3333-CDA1-4C36-ACAB-79C3000B8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C02A9-1E43-4FE6-87D8-A58369E61C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54FF2-49F6-49AD-A817-26AC4CAE29F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148DA-9AE7-4A14-B395-50E5C2648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C4377-5BAB-4A93-8B50-24A1AFCA70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DB5AA-C228-4B4F-A9E9-4AF160CFD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6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A52D-50A6-4C37-8D24-064D1FD017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8DF23C-A46A-42F3-B27D-C9673D399F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332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ACFCC-832C-4217-9B4A-50D6883FE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74ACC-BC90-4C17-BBCA-19F165D11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effect  of fibroid on Pregnancy- abortion, preterm labor and intrauterine growth restriction . </a:t>
            </a:r>
          </a:p>
          <a:p>
            <a:r>
              <a:rPr lang="en-US" dirty="0"/>
              <a:t>  Effect of pregnancy on fibroid -</a:t>
            </a:r>
          </a:p>
          <a:p>
            <a:r>
              <a:rPr lang="en-US" dirty="0"/>
              <a:t> Red degeneration and torsion of subserous pedunculated fibroid is common in pregnancy.</a:t>
            </a:r>
          </a:p>
          <a:p>
            <a:r>
              <a:rPr lang="en-US" dirty="0"/>
              <a:t>During </a:t>
            </a:r>
            <a:r>
              <a:rPr lang="en-US" dirty="0" err="1"/>
              <a:t>labour</a:t>
            </a:r>
            <a:r>
              <a:rPr lang="en-US" dirty="0"/>
              <a:t> - Labor dystocia, increased operative delivery postpartum hemorrhage are also more.</a:t>
            </a:r>
          </a:p>
        </p:txBody>
      </p:sp>
    </p:spTree>
    <p:extLst>
      <p:ext uri="{BB962C8B-B14F-4D97-AF65-F5344CB8AC3E}">
        <p14:creationId xmlns:p14="http://schemas.microsoft.com/office/powerpoint/2010/main" val="3470071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02C66-E338-44F7-BA70-BA4FCA860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menorrhagia occurs in fibroid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74D4C-C367-48B4-9E3C-D89762A36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Increased surface area of the endometrium (Normal is about 15 cm2)</a:t>
            </a:r>
          </a:p>
          <a:p>
            <a:r>
              <a:rPr lang="en-US" dirty="0"/>
              <a:t>  Interference with normal uterine contractility due to interposition of fibroid </a:t>
            </a:r>
          </a:p>
          <a:p>
            <a:r>
              <a:rPr lang="en-US" dirty="0"/>
              <a:t> Congestion and dilatation of the subjacent endometrial venous plexuses caused by the obstruction of the tumor  </a:t>
            </a:r>
          </a:p>
          <a:p>
            <a:r>
              <a:rPr lang="en-US" dirty="0"/>
              <a:t>Endometrial hyperplasia due to hyper </a:t>
            </a:r>
            <a:r>
              <a:rPr lang="en-US" dirty="0" err="1"/>
              <a:t>estrinism</a:t>
            </a:r>
            <a:r>
              <a:rPr lang="en-US" dirty="0"/>
              <a:t> (anovulation)  </a:t>
            </a:r>
          </a:p>
          <a:p>
            <a:r>
              <a:rPr lang="en-US" dirty="0"/>
              <a:t>Pelvic congestion  </a:t>
            </a:r>
          </a:p>
          <a:p>
            <a:r>
              <a:rPr lang="en-US" dirty="0"/>
              <a:t>Role of </a:t>
            </a:r>
            <a:r>
              <a:rPr lang="en-US" dirty="0" err="1"/>
              <a:t>prostanoids</a:t>
            </a:r>
            <a:r>
              <a:rPr lang="en-US" dirty="0"/>
              <a:t>—imbalance of </a:t>
            </a:r>
            <a:r>
              <a:rPr lang="en-US" dirty="0" err="1"/>
              <a:t>throm</a:t>
            </a:r>
            <a:r>
              <a:rPr lang="en-US" dirty="0"/>
              <a:t> </a:t>
            </a:r>
            <a:r>
              <a:rPr lang="en-US" dirty="0" err="1"/>
              <a:t>boxane</a:t>
            </a:r>
            <a:r>
              <a:rPr lang="en-US" dirty="0"/>
              <a:t> (TXA2) and prostacyclin (PGI2) with relative deficiency of TXA2</a:t>
            </a:r>
          </a:p>
        </p:txBody>
      </p:sp>
    </p:spTree>
    <p:extLst>
      <p:ext uri="{BB962C8B-B14F-4D97-AF65-F5344CB8AC3E}">
        <p14:creationId xmlns:p14="http://schemas.microsoft.com/office/powerpoint/2010/main" val="844414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97046-753A-48A2-A9D5-D3B200F36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0D1FB-E873-4FF2-AFBC-7FB61703E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Signs </a:t>
            </a:r>
          </a:p>
          <a:p>
            <a:r>
              <a:rPr lang="en-US" dirty="0"/>
              <a:t>General examination -</a:t>
            </a:r>
            <a:r>
              <a:rPr lang="en-US" dirty="0" err="1"/>
              <a:t>anaemia</a:t>
            </a:r>
            <a:r>
              <a:rPr lang="en-US" dirty="0"/>
              <a:t>. </a:t>
            </a:r>
          </a:p>
          <a:p>
            <a:r>
              <a:rPr lang="en-US" dirty="0"/>
              <a:t>Abdominal examination </a:t>
            </a:r>
          </a:p>
          <a:p>
            <a:r>
              <a:rPr lang="en-US" dirty="0"/>
              <a:t> But if enlarged to 14 weeks or more, the following features are noted-</a:t>
            </a:r>
          </a:p>
          <a:p>
            <a:r>
              <a:rPr lang="en-US" dirty="0"/>
              <a:t> Palpation - Feel is firm</a:t>
            </a:r>
          </a:p>
          <a:p>
            <a:r>
              <a:rPr lang="en-US" dirty="0"/>
              <a:t> Margins are well-defined </a:t>
            </a:r>
          </a:p>
          <a:p>
            <a:r>
              <a:rPr lang="en-US" dirty="0"/>
              <a:t>  Surface is nodular; may be uniformly enlarged in a single fibroid </a:t>
            </a:r>
          </a:p>
          <a:p>
            <a:r>
              <a:rPr lang="en-US" dirty="0"/>
              <a:t> Mobility is restricted from above downwards but can be moved from side to side.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08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B5FD3-E0F5-403C-BC91-49A405972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C48FF-CA1E-46CF-B559-817F3E67B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swelling is uterine is evidenced by:</a:t>
            </a:r>
          </a:p>
          <a:p>
            <a:r>
              <a:rPr lang="en-US" dirty="0"/>
              <a:t> Uterus is not felt separated from the swelling and as such a groove is not felt between the uterus and the mass </a:t>
            </a:r>
          </a:p>
          <a:p>
            <a:r>
              <a:rPr lang="en-US" dirty="0"/>
              <a:t> The cervix moves with the movement of the tumor felt per abdomen. </a:t>
            </a:r>
          </a:p>
          <a:p>
            <a:r>
              <a:rPr lang="en-US" dirty="0"/>
              <a:t>The only exception of these two findings is a subserous pedunculated fibroid. </a:t>
            </a:r>
          </a:p>
        </p:txBody>
      </p:sp>
    </p:spTree>
    <p:extLst>
      <p:ext uri="{BB962C8B-B14F-4D97-AF65-F5344CB8AC3E}">
        <p14:creationId xmlns:p14="http://schemas.microsoft.com/office/powerpoint/2010/main" val="2927043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15A2F-154F-4A48-875F-498929222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62A1E-634C-4B5A-AF3F-6245CD61E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Diagnosis- 1.USG  of lower abdomen is useful to confirm the diagnosis.</a:t>
            </a:r>
          </a:p>
          <a:p>
            <a:r>
              <a:rPr lang="en-US" dirty="0"/>
              <a:t>2.Saline infusion sonography</a:t>
            </a:r>
          </a:p>
          <a:p>
            <a:r>
              <a:rPr lang="en-US" dirty="0"/>
              <a:t>3.MRI </a:t>
            </a:r>
          </a:p>
          <a:p>
            <a:r>
              <a:rPr lang="en-US" dirty="0"/>
              <a:t>4.Laparocsopy is useful if uterine size is less than 12 weeks and associated with pelvic pain </a:t>
            </a:r>
            <a:r>
              <a:rPr lang="en-US"/>
              <a:t>and  infertility 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85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37063-0960-4F68-B697-EEC88706B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1FE21-6440-46D5-BCDB-51703F978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ASYMPTOMATIC MANAGEMENT (75%)</a:t>
            </a:r>
          </a:p>
          <a:p>
            <a:pPr marL="0" indent="0">
              <a:buNone/>
            </a:pPr>
            <a:r>
              <a:rPr lang="en-US" dirty="0"/>
              <a:t> Fibroids detected accidentally on routine examination for complaints other than fibroids are dealt with as follows: </a:t>
            </a:r>
          </a:p>
          <a:p>
            <a:pPr marL="0" indent="0">
              <a:buNone/>
            </a:pPr>
            <a:r>
              <a:rPr lang="en-US" dirty="0"/>
              <a:t> Observation                                Surgery  </a:t>
            </a:r>
          </a:p>
          <a:p>
            <a:pPr marL="0" indent="0">
              <a:buNone/>
            </a:pPr>
            <a:r>
              <a:rPr lang="en-US" dirty="0"/>
              <a:t>Observation: A certain diagnosis of fibroid should be a must .</a:t>
            </a:r>
          </a:p>
        </p:txBody>
      </p:sp>
    </p:spTree>
    <p:extLst>
      <p:ext uri="{BB962C8B-B14F-4D97-AF65-F5344CB8AC3E}">
        <p14:creationId xmlns:p14="http://schemas.microsoft.com/office/powerpoint/2010/main" val="4230807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19AF2-0547-430D-AE9F-2B2A62642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2480-8FA4-4240-A340-3ED4480F9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Indications of expectant management: </a:t>
            </a:r>
          </a:p>
          <a:p>
            <a:pPr marL="0" indent="0">
              <a:buNone/>
            </a:pPr>
            <a:r>
              <a:rPr lang="en-US" dirty="0"/>
              <a:t>Size &lt;12 weeks</a:t>
            </a:r>
          </a:p>
          <a:p>
            <a:pPr marL="0" indent="0">
              <a:buNone/>
            </a:pPr>
            <a:r>
              <a:rPr lang="en-US" dirty="0"/>
              <a:t>Diagnosis  certain</a:t>
            </a:r>
          </a:p>
          <a:p>
            <a:pPr marL="0" indent="0">
              <a:buNone/>
            </a:pPr>
            <a:r>
              <a:rPr lang="en-US" dirty="0"/>
              <a:t>Follow up possible</a:t>
            </a:r>
          </a:p>
          <a:p>
            <a:pPr marL="0" indent="0">
              <a:buNone/>
            </a:pPr>
            <a:r>
              <a:rPr lang="en-US" dirty="0"/>
              <a:t>Periodic examination at interval of 6 months and ultrasound evaluation  is needed.</a:t>
            </a:r>
          </a:p>
          <a:p>
            <a:pPr marL="0" indent="0">
              <a:buNone/>
            </a:pPr>
            <a:r>
              <a:rPr lang="en-US" dirty="0"/>
              <a:t> If the symptoms of fibroid appear and or it grows and increases in size surgery is indicated .</a:t>
            </a:r>
          </a:p>
        </p:txBody>
      </p:sp>
    </p:spTree>
    <p:extLst>
      <p:ext uri="{BB962C8B-B14F-4D97-AF65-F5344CB8AC3E}">
        <p14:creationId xmlns:p14="http://schemas.microsoft.com/office/powerpoint/2010/main" val="1139563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5EB7D-DFF6-4715-AD30-8C6B07354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D5029-66AD-4F03-838A-8F6EED3FF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SYMPTOMATIC MANAGEMENT</a:t>
            </a:r>
          </a:p>
          <a:p>
            <a:r>
              <a:rPr lang="en-US" dirty="0"/>
              <a:t> Medical Management </a:t>
            </a:r>
          </a:p>
          <a:p>
            <a:r>
              <a:rPr lang="en-US" dirty="0"/>
              <a:t> The drugs are used either as a temporary palliation or may be used in rare cases, as an alternative to surgery. </a:t>
            </a:r>
          </a:p>
          <a:p>
            <a:r>
              <a:rPr lang="en-US" dirty="0"/>
              <a:t>To Minimize Blood Loss ---As a temporary palliation, various drugs are used to minimize blood loss and to correct anemia when a definite surgery cannot be undertaken for certain periods </a:t>
            </a:r>
          </a:p>
        </p:txBody>
      </p:sp>
    </p:spTree>
    <p:extLst>
      <p:ext uri="{BB962C8B-B14F-4D97-AF65-F5344CB8AC3E}">
        <p14:creationId xmlns:p14="http://schemas.microsoft.com/office/powerpoint/2010/main" val="2152581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A61E9-CB28-4A42-A7D3-0A3ABBCE3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E8138-129F-465A-AED0-DB3430A27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DRUGS USED TO MINIMIZE BLOOD LOSS  </a:t>
            </a:r>
          </a:p>
          <a:p>
            <a:r>
              <a:rPr lang="en-US" dirty="0"/>
              <a:t>Antiprogesterones (Mifepristone) </a:t>
            </a:r>
          </a:p>
          <a:p>
            <a:r>
              <a:rPr lang="en-US" dirty="0"/>
              <a:t> Antigonadotropins: Danazol, </a:t>
            </a:r>
            <a:r>
              <a:rPr lang="en-US" dirty="0" err="1"/>
              <a:t>gestrinone</a:t>
            </a:r>
            <a:r>
              <a:rPr lang="en-US" dirty="0"/>
              <a:t> </a:t>
            </a:r>
          </a:p>
          <a:p>
            <a:r>
              <a:rPr lang="en-US" dirty="0"/>
              <a:t> GnRH analogs:  Agonists  Antagonists </a:t>
            </a:r>
          </a:p>
          <a:p>
            <a:r>
              <a:rPr lang="en-US" dirty="0"/>
              <a:t> LNG-IUS </a:t>
            </a:r>
          </a:p>
          <a:p>
            <a:r>
              <a:rPr lang="en-US" dirty="0"/>
              <a:t> Combined oral contraceptives (COCs) </a:t>
            </a:r>
          </a:p>
          <a:p>
            <a:r>
              <a:rPr lang="en-US" dirty="0"/>
              <a:t> Prostaglandin synthetase inhibitors </a:t>
            </a:r>
          </a:p>
          <a:p>
            <a:r>
              <a:rPr lang="en-US" dirty="0"/>
              <a:t> Selective progesterone receptor modulators (SPRMS)</a:t>
            </a:r>
          </a:p>
        </p:txBody>
      </p:sp>
    </p:spTree>
    <p:extLst>
      <p:ext uri="{BB962C8B-B14F-4D97-AF65-F5344CB8AC3E}">
        <p14:creationId xmlns:p14="http://schemas.microsoft.com/office/powerpoint/2010/main" val="1570186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58D1C-ABCD-4DFA-90BA-D92677E5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2AFC2-88A7-4B48-8FB1-500619D75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Surgical Management of Fibroid Uterus</a:t>
            </a:r>
          </a:p>
          <a:p>
            <a:pPr marL="0" indent="0">
              <a:buNone/>
            </a:pPr>
            <a:r>
              <a:rPr lang="en-US" dirty="0"/>
              <a:t>  Myomectomy (may be done by) – Laparotomy, Laparoscopy , Hysteroscopy</a:t>
            </a:r>
          </a:p>
          <a:p>
            <a:r>
              <a:rPr lang="en-US" dirty="0"/>
              <a:t> </a:t>
            </a:r>
            <a:r>
              <a:rPr lang="en-US" dirty="0" err="1"/>
              <a:t>Embolotherapy</a:t>
            </a:r>
            <a:endParaRPr lang="en-US" dirty="0"/>
          </a:p>
          <a:p>
            <a:r>
              <a:rPr lang="en-US" dirty="0"/>
              <a:t> uterine artery ligation </a:t>
            </a:r>
          </a:p>
          <a:p>
            <a:r>
              <a:rPr lang="en-US" dirty="0"/>
              <a:t>  </a:t>
            </a:r>
            <a:r>
              <a:rPr lang="en-US" dirty="0" err="1"/>
              <a:t>Myolysis</a:t>
            </a:r>
            <a:r>
              <a:rPr lang="en-US" dirty="0"/>
              <a:t> </a:t>
            </a:r>
          </a:p>
          <a:p>
            <a:r>
              <a:rPr lang="en-US" dirty="0"/>
              <a:t> Endometrial ablation </a:t>
            </a:r>
          </a:p>
          <a:p>
            <a:r>
              <a:rPr lang="en-US" dirty="0"/>
              <a:t> Hysterectomy</a:t>
            </a:r>
          </a:p>
        </p:txBody>
      </p:sp>
    </p:spTree>
    <p:extLst>
      <p:ext uri="{BB962C8B-B14F-4D97-AF65-F5344CB8AC3E}">
        <p14:creationId xmlns:p14="http://schemas.microsoft.com/office/powerpoint/2010/main" val="59600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F306-77F7-4999-BA88-EB312C0F3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B151C-1900-47CF-9CF1-1DCA63BFA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Fibroid is the most common benign tumor of the uterus and also the most common benign solid tumor in female. </a:t>
            </a:r>
          </a:p>
          <a:p>
            <a:r>
              <a:rPr lang="en-US" dirty="0"/>
              <a:t>Histologically, this tumor is composed of smooth muscle and fibrous connective tissue, so named as uterine leiomyoma,</a:t>
            </a:r>
          </a:p>
        </p:txBody>
      </p:sp>
    </p:spTree>
    <p:extLst>
      <p:ext uri="{BB962C8B-B14F-4D97-AF65-F5344CB8AC3E}">
        <p14:creationId xmlns:p14="http://schemas.microsoft.com/office/powerpoint/2010/main" val="2042711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A1759-D89E-4A22-B907-B6A710E48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19D4B-4551-48EB-B579-B70E87E9E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Myomectomy -- Myomectomy is the enucleation of </a:t>
            </a:r>
            <a:r>
              <a:rPr lang="en-US" dirty="0" err="1"/>
              <a:t>myomata</a:t>
            </a:r>
            <a:r>
              <a:rPr lang="en-US" dirty="0"/>
              <a:t> from the uterus leaving behind a potentially functioning organ capable of future reproduction. </a:t>
            </a:r>
          </a:p>
        </p:txBody>
      </p:sp>
    </p:spTree>
    <p:extLst>
      <p:ext uri="{BB962C8B-B14F-4D97-AF65-F5344CB8AC3E}">
        <p14:creationId xmlns:p14="http://schemas.microsoft.com/office/powerpoint/2010/main" val="1330353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CD780-B46C-4108-AE77-8D19FEEE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0D579-9C94-490A-91C5-A8E543E40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IMPORTANT CONSIDERATIONS PRIOR TO MYOMECTOMY </a:t>
            </a:r>
          </a:p>
          <a:p>
            <a:pPr marL="0" indent="0">
              <a:buNone/>
            </a:pPr>
            <a:r>
              <a:rPr lang="en-US" dirty="0"/>
              <a:t> It should be done mainly when </a:t>
            </a:r>
            <a:r>
              <a:rPr lang="en-US" dirty="0" err="1"/>
              <a:t>pt</a:t>
            </a:r>
            <a:r>
              <a:rPr lang="en-US" dirty="0"/>
              <a:t> wants child . </a:t>
            </a:r>
          </a:p>
          <a:p>
            <a:pPr marL="0" indent="0">
              <a:buNone/>
            </a:pPr>
            <a:r>
              <a:rPr lang="en-US" dirty="0"/>
              <a:t> Risk of recurrence and persistence of fibroid is about 30–50% </a:t>
            </a:r>
          </a:p>
          <a:p>
            <a:pPr marL="0" indent="0">
              <a:buNone/>
            </a:pPr>
            <a:r>
              <a:rPr lang="en-US" dirty="0"/>
              <a:t> Risk of persistence of menorrhagia is about 1–5% </a:t>
            </a:r>
          </a:p>
          <a:p>
            <a:pPr marL="0" indent="0">
              <a:buNone/>
            </a:pPr>
            <a:r>
              <a:rPr lang="en-US" dirty="0"/>
              <a:t> Risk of relaparotomy is about 20–25% </a:t>
            </a:r>
          </a:p>
          <a:p>
            <a:pPr marL="0" indent="0">
              <a:buNone/>
            </a:pPr>
            <a:r>
              <a:rPr lang="en-US" dirty="0"/>
              <a:t> Pregnancy rate following myomectomy is about 40–60%</a:t>
            </a:r>
          </a:p>
          <a:p>
            <a:pPr marL="0" indent="0">
              <a:buNone/>
            </a:pPr>
            <a:r>
              <a:rPr lang="en-US" dirty="0"/>
              <a:t> Pregnancy following myomectomy should have mandatory hospital</a:t>
            </a:r>
          </a:p>
          <a:p>
            <a:pPr marL="0" indent="0">
              <a:buNone/>
            </a:pPr>
            <a:r>
              <a:rPr lang="en-US" dirty="0"/>
              <a:t>Delivery .</a:t>
            </a:r>
          </a:p>
        </p:txBody>
      </p:sp>
    </p:spTree>
    <p:extLst>
      <p:ext uri="{BB962C8B-B14F-4D97-AF65-F5344CB8AC3E}">
        <p14:creationId xmlns:p14="http://schemas.microsoft.com/office/powerpoint/2010/main" val="687916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8622A-04DF-4CF9-9ED3-38D29FF61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D3EDA-5677-4E3B-925B-3F08E32C8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INDICATIONS OF MYOMECTOMY </a:t>
            </a:r>
          </a:p>
          <a:p>
            <a:r>
              <a:rPr lang="en-US" dirty="0"/>
              <a:t> Persistent uterine bleeding despite medical therapy  </a:t>
            </a:r>
          </a:p>
          <a:p>
            <a:r>
              <a:rPr lang="en-US" dirty="0"/>
              <a:t>Excessive pain or pressure symptoms </a:t>
            </a:r>
          </a:p>
          <a:p>
            <a:r>
              <a:rPr lang="en-US" dirty="0"/>
              <a:t> Size &gt; 12 weeks,</a:t>
            </a:r>
          </a:p>
          <a:p>
            <a:r>
              <a:rPr lang="en-US" dirty="0"/>
              <a:t> woman desirous to have a baby </a:t>
            </a:r>
          </a:p>
          <a:p>
            <a:r>
              <a:rPr lang="en-US" dirty="0"/>
              <a:t> Distortion of the uterine cavity without any other cause </a:t>
            </a:r>
          </a:p>
          <a:p>
            <a:r>
              <a:rPr lang="en-US" dirty="0"/>
              <a:t> Recurrent pregnancy loss due to fibroid </a:t>
            </a:r>
          </a:p>
          <a:p>
            <a:r>
              <a:rPr lang="en-US" dirty="0"/>
              <a:t> Rapidly growing myoma during follow-up </a:t>
            </a:r>
          </a:p>
          <a:p>
            <a:r>
              <a:rPr lang="en-US" dirty="0"/>
              <a:t> Subserous pedunculated fibroid</a:t>
            </a:r>
          </a:p>
        </p:txBody>
      </p:sp>
    </p:spTree>
    <p:extLst>
      <p:ext uri="{BB962C8B-B14F-4D97-AF65-F5344CB8AC3E}">
        <p14:creationId xmlns:p14="http://schemas.microsoft.com/office/powerpoint/2010/main" val="1715676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6FD19-ACB1-4B89-A113-A363235F8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CE63A-C85F-428C-8224-DF96E0115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PREREQUISITES TO MYOMECTOMY  </a:t>
            </a:r>
          </a:p>
          <a:p>
            <a:r>
              <a:rPr lang="en-US" dirty="0"/>
              <a:t>Hysteroscopy or hysterosalpingography—to exclude any submucous fibroid or a polyp or any tubal block </a:t>
            </a:r>
          </a:p>
          <a:p>
            <a:r>
              <a:rPr lang="en-US" dirty="0"/>
              <a:t> Hysteroscopy/endometrial biopsy—in cases of irregular cycles, not only to remove a polyp but also to exclude endometrial carcinoma</a:t>
            </a:r>
          </a:p>
          <a:p>
            <a:r>
              <a:rPr lang="en-US" dirty="0"/>
              <a:t>Husband s semen analysis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6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25A70-2ADB-4ECE-AC6A-90822A19D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A2945-ECC0-40A7-97F4-8DD3BDF91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TAH is the definitive surgery.</a:t>
            </a:r>
          </a:p>
        </p:txBody>
      </p:sp>
    </p:spTree>
    <p:extLst>
      <p:ext uri="{BB962C8B-B14F-4D97-AF65-F5344CB8AC3E}">
        <p14:creationId xmlns:p14="http://schemas.microsoft.com/office/powerpoint/2010/main" val="896891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E09E0-803D-47CC-8740-DD051EA80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44FE5-315A-46D1-A0B2-D4C4795DF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73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E0075-B7E5-48E7-976A-3D4257965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17B05-DF54-46E4-BE07-0F3D0BB69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INCIDENCE</a:t>
            </a:r>
          </a:p>
          <a:p>
            <a:r>
              <a:rPr lang="en-US" dirty="0"/>
              <a:t> It has been estimated that at least 20% of women at the age of 30 have got fibroid in their wombs.</a:t>
            </a:r>
          </a:p>
          <a:p>
            <a:r>
              <a:rPr lang="en-US" dirty="0"/>
              <a:t> Fortunately, most of them (50%) remain asymptomatic. </a:t>
            </a:r>
          </a:p>
          <a:p>
            <a:r>
              <a:rPr lang="en-US" dirty="0"/>
              <a:t>The incidence of symptomatic fibroid in hospital outpatient is about 3%. </a:t>
            </a:r>
          </a:p>
          <a:p>
            <a:r>
              <a:rPr lang="en-US" dirty="0"/>
              <a:t>. In colored races (black women), the incidence is even higher. </a:t>
            </a:r>
          </a:p>
          <a:p>
            <a:r>
              <a:rPr lang="en-US" dirty="0"/>
              <a:t>These are more common in nulliparous or in those having one child infertility . </a:t>
            </a:r>
          </a:p>
          <a:p>
            <a:r>
              <a:rPr lang="en-US" dirty="0"/>
              <a:t>The prevalence is highest between 35-45 years</a:t>
            </a:r>
          </a:p>
        </p:txBody>
      </p:sp>
    </p:spTree>
    <p:extLst>
      <p:ext uri="{BB962C8B-B14F-4D97-AF65-F5344CB8AC3E}">
        <p14:creationId xmlns:p14="http://schemas.microsoft.com/office/powerpoint/2010/main" val="118814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E657C-3CBC-4A91-9500-F410C287A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F38054-48EA-4B1B-8151-B8BE9F1BBC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508508"/>
            <a:ext cx="9117563" cy="7861796"/>
          </a:xfrm>
        </p:spPr>
      </p:pic>
    </p:spTree>
    <p:extLst>
      <p:ext uri="{BB962C8B-B14F-4D97-AF65-F5344CB8AC3E}">
        <p14:creationId xmlns:p14="http://schemas.microsoft.com/office/powerpoint/2010/main" val="331943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B820D-F47F-4F67-96CC-0E2C54EB3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EF570-D65C-4ECA-A637-5323D8637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RISK FACTORS FOR FIBROID</a:t>
            </a:r>
          </a:p>
          <a:p>
            <a:r>
              <a:rPr lang="en-US" dirty="0"/>
              <a:t> Increased risk --- Nulliparity , Obesity,  body mass index (BMI), Polycystic ovary syndrome (PCOS) , </a:t>
            </a:r>
            <a:r>
              <a:rPr lang="en-US" dirty="0" err="1"/>
              <a:t>Hyperestrogenic</a:t>
            </a:r>
            <a:r>
              <a:rPr lang="en-US" dirty="0"/>
              <a:t> state , Black women , High fat diet </a:t>
            </a:r>
          </a:p>
          <a:p>
            <a:endParaRPr lang="en-US" dirty="0"/>
          </a:p>
          <a:p>
            <a:r>
              <a:rPr lang="en-US" dirty="0"/>
              <a:t> Family history – Multiparity,  Menopause,  Combined oral contraceptives (COCs) use , Smoking</a:t>
            </a:r>
          </a:p>
        </p:txBody>
      </p:sp>
    </p:spTree>
    <p:extLst>
      <p:ext uri="{BB962C8B-B14F-4D97-AF65-F5344CB8AC3E}">
        <p14:creationId xmlns:p14="http://schemas.microsoft.com/office/powerpoint/2010/main" val="3501437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7DBF1-5C38-41AC-A6FE-BA99C1930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8999B-03CE-4916-9D19-FE25446E8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TYPES ---   Body                Cervical </a:t>
            </a:r>
          </a:p>
          <a:p>
            <a:r>
              <a:rPr lang="en-US" dirty="0"/>
              <a:t> Body The fibroids are mostly located in the body of the uterus and are usually multiple .There are three types-</a:t>
            </a:r>
          </a:p>
          <a:p>
            <a:r>
              <a:rPr lang="en-US" dirty="0"/>
              <a:t>1.Interstitial (intramural )-75%</a:t>
            </a:r>
          </a:p>
          <a:p>
            <a:r>
              <a:rPr lang="en-US" dirty="0"/>
              <a:t>2.subserous or </a:t>
            </a:r>
            <a:r>
              <a:rPr lang="en-US" dirty="0" err="1"/>
              <a:t>subperitoneal</a:t>
            </a:r>
            <a:r>
              <a:rPr lang="en-US" dirty="0"/>
              <a:t> 15 %</a:t>
            </a:r>
          </a:p>
          <a:p>
            <a:r>
              <a:rPr lang="en-US" dirty="0"/>
              <a:t>3.Submucous 5%</a:t>
            </a:r>
          </a:p>
          <a:p>
            <a:r>
              <a:rPr lang="en-US" dirty="0"/>
              <a:t>Cervical---1.anterior   2.posterior  3.central   4.Lateral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007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5BE06-F241-43B3-BF18-D87FB3D71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35C91-18CE-47FA-A6F1-E6BDAFE87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SECONDARY CHANGES IN A FIBROID </a:t>
            </a:r>
          </a:p>
          <a:p>
            <a:r>
              <a:rPr lang="en-US" dirty="0"/>
              <a:t> Degenerations  </a:t>
            </a:r>
          </a:p>
          <a:p>
            <a:r>
              <a:rPr lang="en-US" dirty="0"/>
              <a:t>Atrophy </a:t>
            </a:r>
          </a:p>
          <a:p>
            <a:r>
              <a:rPr lang="en-US" dirty="0"/>
              <a:t> Necrosis </a:t>
            </a:r>
          </a:p>
          <a:p>
            <a:r>
              <a:rPr lang="en-US" dirty="0"/>
              <a:t> Infection  </a:t>
            </a:r>
          </a:p>
          <a:p>
            <a:r>
              <a:rPr lang="en-US" dirty="0"/>
              <a:t>Vascular changes</a:t>
            </a:r>
          </a:p>
          <a:p>
            <a:r>
              <a:rPr lang="en-US" dirty="0"/>
              <a:t>Sarcomatous changes</a:t>
            </a:r>
          </a:p>
        </p:txBody>
      </p:sp>
    </p:spTree>
    <p:extLst>
      <p:ext uri="{BB962C8B-B14F-4D97-AF65-F5344CB8AC3E}">
        <p14:creationId xmlns:p14="http://schemas.microsoft.com/office/powerpoint/2010/main" val="417433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4B3B-50E4-484C-9AFF-975909221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COMPLICATIONS OF FIBROIDS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871B-B60B-487D-9CAA-73913C9B9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Degenerations</a:t>
            </a:r>
          </a:p>
          <a:p>
            <a:pPr marL="0" indent="0">
              <a:buNone/>
            </a:pPr>
            <a:r>
              <a:rPr lang="en-US" dirty="0"/>
              <a:t> Necrosis </a:t>
            </a:r>
          </a:p>
          <a:p>
            <a:pPr marL="0" indent="0">
              <a:buNone/>
            </a:pPr>
            <a:r>
              <a:rPr lang="en-US" dirty="0"/>
              <a:t> Infection </a:t>
            </a:r>
          </a:p>
          <a:p>
            <a:pPr marL="0" indent="0">
              <a:buNone/>
            </a:pPr>
            <a:r>
              <a:rPr lang="en-US" dirty="0"/>
              <a:t> Sarcomatous change (rare) </a:t>
            </a:r>
          </a:p>
          <a:p>
            <a:pPr marL="0" indent="0">
              <a:buNone/>
            </a:pPr>
            <a:r>
              <a:rPr lang="en-US" dirty="0"/>
              <a:t> Torsion of subserous pedunculated fibroid</a:t>
            </a:r>
          </a:p>
          <a:p>
            <a:pPr marL="0" indent="0">
              <a:buNone/>
            </a:pPr>
            <a:r>
              <a:rPr lang="en-US" dirty="0"/>
              <a:t>  Hemorrhage -- Intracapsular </a:t>
            </a:r>
          </a:p>
          <a:p>
            <a:pPr marL="0" indent="0">
              <a:buNone/>
            </a:pPr>
            <a:r>
              <a:rPr lang="en-US" dirty="0"/>
              <a:t> Ruptured surface vein of subserous fibroid --- intraperitoneal hemorrhage </a:t>
            </a:r>
          </a:p>
          <a:p>
            <a:pPr marL="0" indent="0">
              <a:buNone/>
            </a:pPr>
            <a:r>
              <a:rPr lang="en-US" dirty="0"/>
              <a:t>Polycythemia due to  Erythropoietic function by the tumor--  Altered erythropoietic function of the kidney through ureteric pressure</a:t>
            </a:r>
          </a:p>
        </p:txBody>
      </p:sp>
    </p:spTree>
    <p:extLst>
      <p:ext uri="{BB962C8B-B14F-4D97-AF65-F5344CB8AC3E}">
        <p14:creationId xmlns:p14="http://schemas.microsoft.com/office/powerpoint/2010/main" val="2615316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B758E-A91A-41E9-B2B7-AD0143668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884DB-3429-4A12-A6A6-F9B0A56B9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SYMPTOMS OF FIBROID UTERUS </a:t>
            </a:r>
          </a:p>
          <a:p>
            <a:r>
              <a:rPr lang="en-US" dirty="0"/>
              <a:t> Asymptomatic—majority (75%)  </a:t>
            </a:r>
          </a:p>
          <a:p>
            <a:r>
              <a:rPr lang="en-US" dirty="0"/>
              <a:t>Menstrual abnormality: Menorrhagia, </a:t>
            </a:r>
          </a:p>
          <a:p>
            <a:pPr marL="0" indent="0">
              <a:buNone/>
            </a:pPr>
            <a:r>
              <a:rPr lang="en-US" dirty="0"/>
              <a:t>  Subfertility  </a:t>
            </a:r>
          </a:p>
          <a:p>
            <a:r>
              <a:rPr lang="en-US" dirty="0"/>
              <a:t>Pressure symptoms</a:t>
            </a:r>
          </a:p>
          <a:p>
            <a:r>
              <a:rPr lang="en-US" dirty="0"/>
              <a:t>Recurrent pregnancy loss (miscarriage, preterm labor)</a:t>
            </a:r>
          </a:p>
          <a:p>
            <a:r>
              <a:rPr lang="en-US" dirty="0"/>
              <a:t>Swelling of lower abdomen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558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1052</Words>
  <Application>Microsoft Office PowerPoint</Application>
  <PresentationFormat>Widescreen</PresentationFormat>
  <Paragraphs>121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COMPLICATIONS OF FIBROIDS</vt:lpstr>
      <vt:lpstr>PowerPoint Presentation</vt:lpstr>
      <vt:lpstr>PowerPoint Presentation</vt:lpstr>
      <vt:lpstr>Why menorrhagia occurs in fibroid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 Hasaan Mahmood</dc:creator>
  <cp:lastModifiedBy>Ali Hasaan Mahmood</cp:lastModifiedBy>
  <cp:revision>7</cp:revision>
  <dcterms:created xsi:type="dcterms:W3CDTF">2021-12-03T15:47:47Z</dcterms:created>
  <dcterms:modified xsi:type="dcterms:W3CDTF">2021-12-09T07:42:42Z</dcterms:modified>
</cp:coreProperties>
</file>