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CDE5F-4982-6B59-3365-1AC8EB4FA7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BD362C-B6E1-0A11-8BD9-21B2BE8D59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33D2AC-D009-9E2E-E4E0-EF7BB74A3EBC}"/>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5" name="Footer Placeholder 4">
            <a:extLst>
              <a:ext uri="{FF2B5EF4-FFF2-40B4-BE49-F238E27FC236}">
                <a16:creationId xmlns:a16="http://schemas.microsoft.com/office/drawing/2014/main" id="{AA127831-6FE9-0263-8B6A-5D441C74B6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089C1-2D81-9C6C-6E98-4403D5E30E76}"/>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3181158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05FAB-98BD-358C-CF98-88538DC2F2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3F31B6-3CF3-472B-6B16-288D4635B8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DE1060-E008-5560-A78E-38C5DA0381D7}"/>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5" name="Footer Placeholder 4">
            <a:extLst>
              <a:ext uri="{FF2B5EF4-FFF2-40B4-BE49-F238E27FC236}">
                <a16:creationId xmlns:a16="http://schemas.microsoft.com/office/drawing/2014/main" id="{A2485C15-0D9E-DEAC-4553-D3DC0BFF1D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20D6FA-CEEC-70A7-98E4-D90B6CBA3E31}"/>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2745721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027C4A-A550-8F56-C522-7418159B65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3E392D-071F-B39D-DA20-31D8ACE574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0574E-7837-3728-5120-11353A07ED51}"/>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5" name="Footer Placeholder 4">
            <a:extLst>
              <a:ext uri="{FF2B5EF4-FFF2-40B4-BE49-F238E27FC236}">
                <a16:creationId xmlns:a16="http://schemas.microsoft.com/office/drawing/2014/main" id="{ED86A87E-687D-1331-E107-71DCCF6DD1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29D820-CEB2-D80D-D28A-BFFF4C665EFE}"/>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1969439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AE975-CA6F-BDF0-2A00-90B9729724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12D129-C0EB-3553-3407-F6341971A6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BBE8F5-A75F-D4E9-D303-298FAA16BB43}"/>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5" name="Footer Placeholder 4">
            <a:extLst>
              <a:ext uri="{FF2B5EF4-FFF2-40B4-BE49-F238E27FC236}">
                <a16:creationId xmlns:a16="http://schemas.microsoft.com/office/drawing/2014/main" id="{A9473CE3-4E2D-FA18-B353-3C8ADD356E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A4658B-0FD6-F722-3587-27BF4214B75C}"/>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412851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2126C-5178-0650-E45F-99DE00F07A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DD92775-938E-65FE-37DE-BFD668998D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3E954F-3BA4-7226-EA2A-086E1BDE224D}"/>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5" name="Footer Placeholder 4">
            <a:extLst>
              <a:ext uri="{FF2B5EF4-FFF2-40B4-BE49-F238E27FC236}">
                <a16:creationId xmlns:a16="http://schemas.microsoft.com/office/drawing/2014/main" id="{0DB1CEBC-8580-B610-A185-BE758EA5A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776A18-EE40-BE78-E445-DE8A7E9D5CAC}"/>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1148492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F992A-267F-FA5B-2A3C-5AD9A1E5FF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562C86-B523-31C1-87A5-06CBE5AF84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D4FCD4F-01D7-AE05-A613-272BDE33A6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E6AD25-412A-5B90-B535-FD948FB412FB}"/>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6" name="Footer Placeholder 5">
            <a:extLst>
              <a:ext uri="{FF2B5EF4-FFF2-40B4-BE49-F238E27FC236}">
                <a16:creationId xmlns:a16="http://schemas.microsoft.com/office/drawing/2014/main" id="{F897A43E-EC0C-FC0F-517D-76417916C2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3B338D-04DB-170E-11B6-366E55DA3346}"/>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3343043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D84D3-0379-CA35-3DBB-436EE8625A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D07D5E-CC8F-BFB4-8B91-64853882C5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A65C8C-C091-CA0A-44FB-D6B2C22436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7111B6-EF4A-539A-6DA0-CBA2D6F427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7CC8CD-D37D-E5EB-4263-8101F6FEC0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2ADB35-A9A7-0705-5B5C-CED65B7A5F49}"/>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8" name="Footer Placeholder 7">
            <a:extLst>
              <a:ext uri="{FF2B5EF4-FFF2-40B4-BE49-F238E27FC236}">
                <a16:creationId xmlns:a16="http://schemas.microsoft.com/office/drawing/2014/main" id="{51841922-2388-93A8-388D-9147BD3574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93DED1-806E-CE4D-7B24-A72801781E90}"/>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4270194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7CF64-9A7B-ECB6-ACE0-CB484F2485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25759D-B194-C69F-983C-23AA80E6A1A5}"/>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4" name="Footer Placeholder 3">
            <a:extLst>
              <a:ext uri="{FF2B5EF4-FFF2-40B4-BE49-F238E27FC236}">
                <a16:creationId xmlns:a16="http://schemas.microsoft.com/office/drawing/2014/main" id="{18C9A0C9-9F3F-DC5F-06F5-FDB23C9574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9C168F-71D7-A917-5E29-15C9EBC1969F}"/>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392925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C58595-D373-5A49-471B-DE276BCE1E24}"/>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3" name="Footer Placeholder 2">
            <a:extLst>
              <a:ext uri="{FF2B5EF4-FFF2-40B4-BE49-F238E27FC236}">
                <a16:creationId xmlns:a16="http://schemas.microsoft.com/office/drawing/2014/main" id="{71E74FCA-23E4-3B52-4AF6-8261463D02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66E707-8DD3-3C40-7A13-A880AB7CE8F0}"/>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244496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83992-FA91-C1C1-98A9-AF232D596E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344BF5-1539-E83B-26C8-9C5C79274D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8D32F1-D4F9-77CB-51B6-4FEFA857B1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0816D4-D05F-E48F-C6AB-95FC8F2CE0F5}"/>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6" name="Footer Placeholder 5">
            <a:extLst>
              <a:ext uri="{FF2B5EF4-FFF2-40B4-BE49-F238E27FC236}">
                <a16:creationId xmlns:a16="http://schemas.microsoft.com/office/drawing/2014/main" id="{242AD8F2-F9DE-FA0C-9D0A-CBFF61C8BE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767239-669A-1DC5-7D5B-D325DB51B8F8}"/>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221381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BCE1B-3E41-2427-AA3F-58A02F3B6D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1BBBB4-74FF-B712-7DFB-4F84E7E52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CB45F9-C0D1-D6B7-F1CF-816922EA3B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0885EF-6F45-1AE3-5264-CECA4753B7B9}"/>
              </a:ext>
            </a:extLst>
          </p:cNvPr>
          <p:cNvSpPr>
            <a:spLocks noGrp="1"/>
          </p:cNvSpPr>
          <p:nvPr>
            <p:ph type="dt" sz="half" idx="10"/>
          </p:nvPr>
        </p:nvSpPr>
        <p:spPr/>
        <p:txBody>
          <a:bodyPr/>
          <a:lstStyle/>
          <a:p>
            <a:fld id="{7B249196-44E8-4B55-8D98-6DD572AC1141}" type="datetimeFigureOut">
              <a:rPr lang="en-US" smtClean="0"/>
              <a:t>1/5/2024</a:t>
            </a:fld>
            <a:endParaRPr lang="en-US"/>
          </a:p>
        </p:txBody>
      </p:sp>
      <p:sp>
        <p:nvSpPr>
          <p:cNvPr id="6" name="Footer Placeholder 5">
            <a:extLst>
              <a:ext uri="{FF2B5EF4-FFF2-40B4-BE49-F238E27FC236}">
                <a16:creationId xmlns:a16="http://schemas.microsoft.com/office/drawing/2014/main" id="{A777F714-DAFE-CE5F-F413-8918D1D78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C2E402-4E72-0EA1-E3B0-6A6A6BAB69BC}"/>
              </a:ext>
            </a:extLst>
          </p:cNvPr>
          <p:cNvSpPr>
            <a:spLocks noGrp="1"/>
          </p:cNvSpPr>
          <p:nvPr>
            <p:ph type="sldNum" sz="quarter" idx="12"/>
          </p:nvPr>
        </p:nvSpPr>
        <p:spPr/>
        <p:txBody>
          <a:bodyPr/>
          <a:lstStyle/>
          <a:p>
            <a:fld id="{A49BAB52-3488-4515-BE78-EFFB58141FB6}" type="slidenum">
              <a:rPr lang="en-US" smtClean="0"/>
              <a:t>‹#›</a:t>
            </a:fld>
            <a:endParaRPr lang="en-US"/>
          </a:p>
        </p:txBody>
      </p:sp>
    </p:spTree>
    <p:extLst>
      <p:ext uri="{BB962C8B-B14F-4D97-AF65-F5344CB8AC3E}">
        <p14:creationId xmlns:p14="http://schemas.microsoft.com/office/powerpoint/2010/main" val="372689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3DEF84-55B4-E676-CDB7-D938EAD647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BCDE8B-6708-68BD-D5A0-01EBCA6B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172549-C037-9708-EC93-F6E4209F1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249196-44E8-4B55-8D98-6DD572AC1141}" type="datetimeFigureOut">
              <a:rPr lang="en-US" smtClean="0"/>
              <a:t>1/5/2024</a:t>
            </a:fld>
            <a:endParaRPr lang="en-US"/>
          </a:p>
        </p:txBody>
      </p:sp>
      <p:sp>
        <p:nvSpPr>
          <p:cNvPr id="5" name="Footer Placeholder 4">
            <a:extLst>
              <a:ext uri="{FF2B5EF4-FFF2-40B4-BE49-F238E27FC236}">
                <a16:creationId xmlns:a16="http://schemas.microsoft.com/office/drawing/2014/main" id="{2A7A87AE-3E46-1C3E-9B34-AB5B0A6161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1196C3-A6BD-9B60-B2D5-AFC9781C34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BAB52-3488-4515-BE78-EFFB58141FB6}" type="slidenum">
              <a:rPr lang="en-US" smtClean="0"/>
              <a:t>‹#›</a:t>
            </a:fld>
            <a:endParaRPr lang="en-US"/>
          </a:p>
        </p:txBody>
      </p:sp>
    </p:spTree>
    <p:extLst>
      <p:ext uri="{BB962C8B-B14F-4D97-AF65-F5344CB8AC3E}">
        <p14:creationId xmlns:p14="http://schemas.microsoft.com/office/powerpoint/2010/main" val="1379512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BF46F-F026-F4E6-1416-7A3BA385F1B1}"/>
              </a:ext>
            </a:extLst>
          </p:cNvPr>
          <p:cNvSpPr>
            <a:spLocks noGrp="1"/>
          </p:cNvSpPr>
          <p:nvPr>
            <p:ph type="ctrTitle"/>
          </p:nvPr>
        </p:nvSpPr>
        <p:spPr/>
        <p:txBody>
          <a:bodyPr/>
          <a:lstStyle/>
          <a:p>
            <a:r>
              <a:rPr lang="en-US" dirty="0"/>
              <a:t>OVARIAN TUMOUR</a:t>
            </a:r>
          </a:p>
        </p:txBody>
      </p:sp>
      <p:sp>
        <p:nvSpPr>
          <p:cNvPr id="3" name="Subtitle 2">
            <a:extLst>
              <a:ext uri="{FF2B5EF4-FFF2-40B4-BE49-F238E27FC236}">
                <a16:creationId xmlns:a16="http://schemas.microsoft.com/office/drawing/2014/main" id="{E18686F0-7092-49A5-2714-B36F4CC7C8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06803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5C5C-2277-BB88-3906-41609A028CC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3AEA1EC-325F-5A2F-2529-6FA53878031A}"/>
              </a:ext>
            </a:extLst>
          </p:cNvPr>
          <p:cNvSpPr>
            <a:spLocks noGrp="1"/>
          </p:cNvSpPr>
          <p:nvPr>
            <p:ph idx="1"/>
          </p:nvPr>
        </p:nvSpPr>
        <p:spPr/>
        <p:txBody>
          <a:bodyPr/>
          <a:lstStyle/>
          <a:p>
            <a:r>
              <a:rPr lang="en-US" dirty="0"/>
              <a:t>II. Tumors composed of germ cells and sex cord stromal derivatives </a:t>
            </a:r>
          </a:p>
          <a:p>
            <a:r>
              <a:rPr lang="en-US" dirty="0"/>
              <a:t>       a. </a:t>
            </a:r>
            <a:r>
              <a:rPr lang="en-US" dirty="0" err="1"/>
              <a:t>Gonadoblastoma</a:t>
            </a:r>
            <a:r>
              <a:rPr lang="en-US" dirty="0"/>
              <a:t> </a:t>
            </a:r>
          </a:p>
          <a:p>
            <a:r>
              <a:rPr lang="en-US" dirty="0"/>
              <a:t>       b. Mixed germ cell—sex cord stromal tumor </a:t>
            </a:r>
          </a:p>
          <a:p>
            <a:r>
              <a:rPr lang="en-US" dirty="0"/>
              <a:t>V. </a:t>
            </a:r>
            <a:r>
              <a:rPr lang="en-US" dirty="0" err="1"/>
              <a:t>Gonadoblastoma</a:t>
            </a:r>
            <a:r>
              <a:rPr lang="en-US" dirty="0"/>
              <a:t> </a:t>
            </a:r>
          </a:p>
          <a:p>
            <a:r>
              <a:rPr lang="en-US" dirty="0"/>
              <a:t>VI. Unclassified </a:t>
            </a:r>
          </a:p>
          <a:p>
            <a:r>
              <a:rPr lang="en-US" dirty="0"/>
              <a:t>VII. Gestational trophoblastic diseases</a:t>
            </a:r>
          </a:p>
          <a:p>
            <a:pPr marL="0" indent="0">
              <a:buNone/>
            </a:pPr>
            <a:r>
              <a:rPr lang="en-US" dirty="0"/>
              <a:t>   VIII. Secondary metastasis.</a:t>
            </a:r>
          </a:p>
        </p:txBody>
      </p:sp>
    </p:spTree>
    <p:extLst>
      <p:ext uri="{BB962C8B-B14F-4D97-AF65-F5344CB8AC3E}">
        <p14:creationId xmlns:p14="http://schemas.microsoft.com/office/powerpoint/2010/main" val="3601086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49767-8595-5D24-7E81-927E8A9AA04D}"/>
              </a:ext>
            </a:extLst>
          </p:cNvPr>
          <p:cNvSpPr>
            <a:spLocks noGrp="1"/>
          </p:cNvSpPr>
          <p:nvPr>
            <p:ph type="title"/>
          </p:nvPr>
        </p:nvSpPr>
        <p:spPr/>
        <p:txBody>
          <a:bodyPr/>
          <a:lstStyle/>
          <a:p>
            <a:r>
              <a:rPr lang="en-US" dirty="0"/>
              <a:t>Mucinous cystadenoma</a:t>
            </a:r>
          </a:p>
        </p:txBody>
      </p:sp>
      <p:sp>
        <p:nvSpPr>
          <p:cNvPr id="3" name="Content Placeholder 2">
            <a:extLst>
              <a:ext uri="{FF2B5EF4-FFF2-40B4-BE49-F238E27FC236}">
                <a16:creationId xmlns:a16="http://schemas.microsoft.com/office/drawing/2014/main" id="{2A9B1717-1F87-CA56-1569-29DADB96094B}"/>
              </a:ext>
            </a:extLst>
          </p:cNvPr>
          <p:cNvSpPr>
            <a:spLocks noGrp="1"/>
          </p:cNvSpPr>
          <p:nvPr>
            <p:ph idx="1"/>
          </p:nvPr>
        </p:nvSpPr>
        <p:spPr/>
        <p:txBody>
          <a:bodyPr/>
          <a:lstStyle/>
          <a:p>
            <a:r>
              <a:rPr lang="en-US" dirty="0"/>
              <a:t>Naked Eye Appearance- It may attain a huge size if left uncared for. In fact, it is the largest benign ovarian tumor. </a:t>
            </a:r>
          </a:p>
          <a:p>
            <a:r>
              <a:rPr lang="en-US" dirty="0"/>
              <a:t>The wall is smooth, lobulated with whitish or bluish white hue. </a:t>
            </a:r>
          </a:p>
          <a:p>
            <a:r>
              <a:rPr lang="en-US" dirty="0"/>
              <a:t>At places, it is thin so as to be translucent</a:t>
            </a:r>
          </a:p>
        </p:txBody>
      </p:sp>
    </p:spTree>
    <p:extLst>
      <p:ext uri="{BB962C8B-B14F-4D97-AF65-F5344CB8AC3E}">
        <p14:creationId xmlns:p14="http://schemas.microsoft.com/office/powerpoint/2010/main" val="1544223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92810-4782-C68B-D820-922B9D7D5BF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214F96-2D1A-0FCA-319D-A70F41F24F7C}"/>
              </a:ext>
            </a:extLst>
          </p:cNvPr>
          <p:cNvSpPr>
            <a:spLocks noGrp="1"/>
          </p:cNvSpPr>
          <p:nvPr>
            <p:ph idx="1"/>
          </p:nvPr>
        </p:nvSpPr>
        <p:spPr/>
        <p:txBody>
          <a:bodyPr/>
          <a:lstStyle/>
          <a:p>
            <a:r>
              <a:rPr lang="en-US" dirty="0"/>
              <a:t>On Cut Section </a:t>
            </a:r>
          </a:p>
          <a:p>
            <a:r>
              <a:rPr lang="en-US" dirty="0"/>
              <a:t>The content inside is thick, viscid, mucin—a glycoprotein with high content of neutral polysaccharides. </a:t>
            </a:r>
          </a:p>
          <a:p>
            <a:r>
              <a:rPr lang="en-US" dirty="0"/>
              <a:t>It is colorless unless complicated by hemorrhage. </a:t>
            </a:r>
          </a:p>
          <a:p>
            <a:r>
              <a:rPr lang="en-US" dirty="0"/>
              <a:t>The cyst is frequently multiloculated</a:t>
            </a:r>
          </a:p>
        </p:txBody>
      </p:sp>
    </p:spTree>
    <p:extLst>
      <p:ext uri="{BB962C8B-B14F-4D97-AF65-F5344CB8AC3E}">
        <p14:creationId xmlns:p14="http://schemas.microsoft.com/office/powerpoint/2010/main" val="1589557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1EB18-40FE-56D1-EF14-8F7369E8BE5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07E137-3B09-F190-8B58-44A212DEA2AC}"/>
              </a:ext>
            </a:extLst>
          </p:cNvPr>
          <p:cNvSpPr>
            <a:spLocks noGrp="1"/>
          </p:cNvSpPr>
          <p:nvPr>
            <p:ph idx="1"/>
          </p:nvPr>
        </p:nvSpPr>
        <p:spPr/>
        <p:txBody>
          <a:bodyPr/>
          <a:lstStyle/>
          <a:p>
            <a:r>
              <a:rPr lang="en-US" dirty="0"/>
              <a:t>IMPORTANT FEATURES OF A MUCINOUS CYST ADENOMA</a:t>
            </a:r>
          </a:p>
          <a:p>
            <a:r>
              <a:rPr lang="en-US" dirty="0"/>
              <a:t>  Epithelial ovarian tumor </a:t>
            </a:r>
          </a:p>
          <a:p>
            <a:r>
              <a:rPr lang="en-US" dirty="0"/>
              <a:t> Second common (20–25%) epithelial tumor </a:t>
            </a:r>
          </a:p>
          <a:p>
            <a:r>
              <a:rPr lang="en-US" dirty="0"/>
              <a:t> Bilateral in 10% </a:t>
            </a:r>
          </a:p>
          <a:p>
            <a:r>
              <a:rPr lang="en-US" dirty="0"/>
              <a:t> Cut section multilocular </a:t>
            </a:r>
          </a:p>
          <a:p>
            <a:r>
              <a:rPr lang="en-US" dirty="0"/>
              <a:t> Cyst fluid is thick, viscid and mucinous  </a:t>
            </a:r>
          </a:p>
          <a:p>
            <a:r>
              <a:rPr lang="en-US" dirty="0"/>
              <a:t>Risk of malignancy 5–10% </a:t>
            </a:r>
          </a:p>
          <a:p>
            <a:r>
              <a:rPr lang="en-US" dirty="0"/>
              <a:t> Histology: Single layer tall columnar cells with basal nuclei</a:t>
            </a:r>
          </a:p>
        </p:txBody>
      </p:sp>
    </p:spTree>
    <p:extLst>
      <p:ext uri="{BB962C8B-B14F-4D97-AF65-F5344CB8AC3E}">
        <p14:creationId xmlns:p14="http://schemas.microsoft.com/office/powerpoint/2010/main" val="3506605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FDA2C-58AC-D7C3-400C-9DE5907F3A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51E49EA-6F39-7046-E454-6FF92B155A73}"/>
              </a:ext>
            </a:extLst>
          </p:cNvPr>
          <p:cNvSpPr>
            <a:spLocks noGrp="1"/>
          </p:cNvSpPr>
          <p:nvPr>
            <p:ph idx="1"/>
          </p:nvPr>
        </p:nvSpPr>
        <p:spPr/>
        <p:txBody>
          <a:bodyPr>
            <a:normAutofit lnSpcReduction="10000"/>
          </a:bodyPr>
          <a:lstStyle/>
          <a:p>
            <a:r>
              <a:rPr lang="en-US" dirty="0"/>
              <a:t>IMPORTANT FEATURES OF A SEROUS CYST ADENOMA </a:t>
            </a:r>
          </a:p>
          <a:p>
            <a:r>
              <a:rPr lang="en-US" dirty="0"/>
              <a:t> Epithelial ovarian tumor  </a:t>
            </a:r>
          </a:p>
          <a:p>
            <a:r>
              <a:rPr lang="en-US" dirty="0"/>
              <a:t>Common (40%) ovarian tumor </a:t>
            </a:r>
          </a:p>
          <a:p>
            <a:r>
              <a:rPr lang="en-US" dirty="0"/>
              <a:t> Bilateral in 40%</a:t>
            </a:r>
          </a:p>
          <a:p>
            <a:r>
              <a:rPr lang="en-US" dirty="0"/>
              <a:t>  May be multilocular or unilocular  </a:t>
            </a:r>
          </a:p>
          <a:p>
            <a:r>
              <a:rPr lang="en-US" dirty="0"/>
              <a:t>Surface papillary projections are often present </a:t>
            </a:r>
          </a:p>
          <a:p>
            <a:r>
              <a:rPr lang="en-US" dirty="0"/>
              <a:t> Psammoma bodies may be present (15%) </a:t>
            </a:r>
          </a:p>
          <a:p>
            <a:r>
              <a:rPr lang="en-US" dirty="0"/>
              <a:t> Histology: Columnar epithelial cells single/multiple layers </a:t>
            </a:r>
          </a:p>
          <a:p>
            <a:r>
              <a:rPr lang="en-US" dirty="0"/>
              <a:t> Risk of malignancy </a:t>
            </a:r>
            <a:r>
              <a:rPr lang="en-US" dirty="0" err="1"/>
              <a:t>upto</a:t>
            </a:r>
            <a:r>
              <a:rPr lang="en-US" dirty="0"/>
              <a:t> 40%.</a:t>
            </a:r>
          </a:p>
        </p:txBody>
      </p:sp>
    </p:spTree>
    <p:extLst>
      <p:ext uri="{BB962C8B-B14F-4D97-AF65-F5344CB8AC3E}">
        <p14:creationId xmlns:p14="http://schemas.microsoft.com/office/powerpoint/2010/main" val="3702726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7702-A124-3BBB-B6BB-FB75C7D7ADB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456DF9-2D5E-1E10-2B92-C544064BB969}"/>
              </a:ext>
            </a:extLst>
          </p:cNvPr>
          <p:cNvSpPr>
            <a:spLocks noGrp="1"/>
          </p:cNvSpPr>
          <p:nvPr>
            <p:ph idx="1"/>
          </p:nvPr>
        </p:nvSpPr>
        <p:spPr/>
        <p:txBody>
          <a:bodyPr/>
          <a:lstStyle/>
          <a:p>
            <a:r>
              <a:rPr lang="en-US" dirty="0"/>
              <a:t>Naked Eye Appearance </a:t>
            </a:r>
          </a:p>
          <a:p>
            <a:r>
              <a:rPr lang="en-US" dirty="0"/>
              <a:t>The wall is smooth, shiny and grayish white.</a:t>
            </a:r>
          </a:p>
          <a:p>
            <a:r>
              <a:rPr lang="en-US" dirty="0"/>
              <a:t> At times, there are exuberant papillary projection.</a:t>
            </a:r>
          </a:p>
          <a:p>
            <a:r>
              <a:rPr lang="en-US" dirty="0"/>
              <a:t> It may be multilobulated on cut section.</a:t>
            </a:r>
          </a:p>
          <a:p>
            <a:r>
              <a:rPr lang="en-US" dirty="0"/>
              <a:t> The content fluid is clear, rich in serum proteins—albumin </a:t>
            </a:r>
            <a:r>
              <a:rPr lang="en-US"/>
              <a:t>and globulin</a:t>
            </a:r>
            <a:endParaRPr lang="en-US" dirty="0"/>
          </a:p>
        </p:txBody>
      </p:sp>
    </p:spTree>
    <p:extLst>
      <p:ext uri="{BB962C8B-B14F-4D97-AF65-F5344CB8AC3E}">
        <p14:creationId xmlns:p14="http://schemas.microsoft.com/office/powerpoint/2010/main" val="3698821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3F342-3F85-4FEC-C7BB-8A0895C13E4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2BCEE8-F298-47D1-10A8-4F03532F29E4}"/>
              </a:ext>
            </a:extLst>
          </p:cNvPr>
          <p:cNvSpPr>
            <a:spLocks noGrp="1"/>
          </p:cNvSpPr>
          <p:nvPr>
            <p:ph idx="1"/>
          </p:nvPr>
        </p:nvSpPr>
        <p:spPr/>
        <p:txBody>
          <a:bodyPr/>
          <a:lstStyle/>
          <a:p>
            <a:r>
              <a:rPr lang="en-US" dirty="0"/>
              <a:t>IMPORTANT FEATURES OF A DERMOID CYST</a:t>
            </a:r>
          </a:p>
          <a:p>
            <a:r>
              <a:rPr lang="en-US" dirty="0"/>
              <a:t>  Germ cell ovarian tumor  </a:t>
            </a:r>
          </a:p>
          <a:p>
            <a:r>
              <a:rPr lang="en-US" dirty="0"/>
              <a:t>40% of all ovarian tumors  </a:t>
            </a:r>
          </a:p>
          <a:p>
            <a:r>
              <a:rPr lang="en-US" dirty="0"/>
              <a:t>Bilateral: 15–20% </a:t>
            </a:r>
          </a:p>
          <a:p>
            <a:r>
              <a:rPr lang="en-US" dirty="0"/>
              <a:t> Contains elements of 3 germ cell layers  Many contain thyroid tissues (struma </a:t>
            </a:r>
            <a:r>
              <a:rPr lang="en-US" dirty="0" err="1"/>
              <a:t>ovarii</a:t>
            </a:r>
            <a:r>
              <a:rPr lang="en-US" dirty="0"/>
              <a:t>)  </a:t>
            </a:r>
          </a:p>
          <a:p>
            <a:r>
              <a:rPr lang="en-US" dirty="0"/>
              <a:t>Torsion is common: (15–20%)</a:t>
            </a:r>
          </a:p>
          <a:p>
            <a:r>
              <a:rPr lang="en-US" dirty="0"/>
              <a:t>  Risk of malignancy is low: (1–2%</a:t>
            </a:r>
          </a:p>
        </p:txBody>
      </p:sp>
    </p:spTree>
    <p:extLst>
      <p:ext uri="{BB962C8B-B14F-4D97-AF65-F5344CB8AC3E}">
        <p14:creationId xmlns:p14="http://schemas.microsoft.com/office/powerpoint/2010/main" val="2144520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F17B7-626A-A951-DEAA-E134F4FEA9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A3A07D-6376-E336-6B52-07FA30322337}"/>
              </a:ext>
            </a:extLst>
          </p:cNvPr>
          <p:cNvSpPr>
            <a:spLocks noGrp="1"/>
          </p:cNvSpPr>
          <p:nvPr>
            <p:ph idx="1"/>
          </p:nvPr>
        </p:nvSpPr>
        <p:spPr/>
        <p:txBody>
          <a:bodyPr/>
          <a:lstStyle/>
          <a:p>
            <a:r>
              <a:rPr lang="en-US" dirty="0"/>
              <a:t>Tissue components are:  </a:t>
            </a:r>
          </a:p>
          <a:p>
            <a:r>
              <a:rPr lang="en-US" dirty="0"/>
              <a:t>Ectodermal: Skin, hair, teeth, nerve tissue, sebaceous material. </a:t>
            </a:r>
          </a:p>
          <a:p>
            <a:r>
              <a:rPr lang="en-US" dirty="0"/>
              <a:t> Mesodermal: Bone, cartilage, muscle. </a:t>
            </a:r>
          </a:p>
          <a:p>
            <a:r>
              <a:rPr lang="en-US" dirty="0"/>
              <a:t> Endodermal: Thyroid, salivary gland, bronchus, intestine</a:t>
            </a:r>
          </a:p>
        </p:txBody>
      </p:sp>
    </p:spTree>
    <p:extLst>
      <p:ext uri="{BB962C8B-B14F-4D97-AF65-F5344CB8AC3E}">
        <p14:creationId xmlns:p14="http://schemas.microsoft.com/office/powerpoint/2010/main" val="638908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629EB-F89D-4A47-9360-252CDE6C2DD0}"/>
              </a:ext>
            </a:extLst>
          </p:cNvPr>
          <p:cNvSpPr>
            <a:spLocks noGrp="1"/>
          </p:cNvSpPr>
          <p:nvPr>
            <p:ph type="title"/>
          </p:nvPr>
        </p:nvSpPr>
        <p:spPr/>
        <p:txBody>
          <a:bodyPr/>
          <a:lstStyle/>
          <a:p>
            <a:r>
              <a:rPr lang="en-US" dirty="0"/>
              <a:t>Clinical Features of Benign Tumors </a:t>
            </a:r>
            <a:br>
              <a:rPr lang="en-US" dirty="0"/>
            </a:br>
            <a:endParaRPr lang="en-US" dirty="0"/>
          </a:p>
        </p:txBody>
      </p:sp>
      <p:sp>
        <p:nvSpPr>
          <p:cNvPr id="3" name="Content Placeholder 2">
            <a:extLst>
              <a:ext uri="{FF2B5EF4-FFF2-40B4-BE49-F238E27FC236}">
                <a16:creationId xmlns:a16="http://schemas.microsoft.com/office/drawing/2014/main" id="{F969D48E-930B-394A-92CE-E3EA5B6CF376}"/>
              </a:ext>
            </a:extLst>
          </p:cNvPr>
          <p:cNvSpPr>
            <a:spLocks noGrp="1"/>
          </p:cNvSpPr>
          <p:nvPr>
            <p:ph idx="1"/>
          </p:nvPr>
        </p:nvSpPr>
        <p:spPr/>
        <p:txBody>
          <a:bodyPr/>
          <a:lstStyle/>
          <a:p>
            <a:pPr marL="0" indent="0">
              <a:buNone/>
            </a:pPr>
            <a:r>
              <a:rPr lang="en-US" dirty="0"/>
              <a:t>Age-reproductive age</a:t>
            </a:r>
          </a:p>
          <a:p>
            <a:r>
              <a:rPr lang="en-US" dirty="0"/>
              <a:t>Parity-no relation</a:t>
            </a:r>
          </a:p>
          <a:p>
            <a:r>
              <a:rPr lang="en-US" dirty="0"/>
              <a:t> Heaviness in the lower abdomen.  A gradually increasing mass in lower abdomen (ovarian tumor grows in months—c.f. fibroid).</a:t>
            </a:r>
          </a:p>
          <a:p>
            <a:r>
              <a:rPr lang="en-US" dirty="0"/>
              <a:t>  Dull aching pain in lower abdomen.  In few cases, the tumor may be big enough to fill whole of the abdomen. It then produces cardiorespiratory embarrassment or gastrointestinal symptoms like nausea or indigestion. </a:t>
            </a:r>
          </a:p>
        </p:txBody>
      </p:sp>
    </p:spTree>
    <p:extLst>
      <p:ext uri="{BB962C8B-B14F-4D97-AF65-F5344CB8AC3E}">
        <p14:creationId xmlns:p14="http://schemas.microsoft.com/office/powerpoint/2010/main" val="1324826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B0551-007D-D5F6-1C73-D51FCA8B28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13F3913-2BC8-2DF2-21CC-9B44A77EB0A5}"/>
              </a:ext>
            </a:extLst>
          </p:cNvPr>
          <p:cNvSpPr>
            <a:spLocks noGrp="1"/>
          </p:cNvSpPr>
          <p:nvPr>
            <p:ph idx="1"/>
          </p:nvPr>
        </p:nvSpPr>
        <p:spPr/>
        <p:txBody>
          <a:bodyPr/>
          <a:lstStyle/>
          <a:p>
            <a:r>
              <a:rPr lang="en-US" dirty="0"/>
              <a:t>Menstrual pattern remains unaffected .</a:t>
            </a:r>
          </a:p>
          <a:p>
            <a:r>
              <a:rPr lang="en-US" dirty="0"/>
              <a:t> unless associated with hormone producing tumor—</a:t>
            </a:r>
          </a:p>
          <a:p>
            <a:r>
              <a:rPr lang="en-US" dirty="0"/>
              <a:t> menorrhagia or postmenopausal bleeding or </a:t>
            </a:r>
          </a:p>
          <a:p>
            <a:r>
              <a:rPr lang="en-US" dirty="0"/>
              <a:t>precocious puberty in feminizing tumor-like granulosa cell tumor or</a:t>
            </a:r>
          </a:p>
          <a:p>
            <a:r>
              <a:rPr lang="en-US" dirty="0"/>
              <a:t> amenorrhea in masculinizing tumor-like Sertoli-Leydig cell tumor is observed.</a:t>
            </a:r>
          </a:p>
        </p:txBody>
      </p:sp>
    </p:spTree>
    <p:extLst>
      <p:ext uri="{BB962C8B-B14F-4D97-AF65-F5344CB8AC3E}">
        <p14:creationId xmlns:p14="http://schemas.microsoft.com/office/powerpoint/2010/main" val="1090855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5EFD5-B013-0821-613F-76BC34F892FD}"/>
              </a:ext>
            </a:extLst>
          </p:cNvPr>
          <p:cNvSpPr>
            <a:spLocks noGrp="1"/>
          </p:cNvSpPr>
          <p:nvPr>
            <p:ph type="title"/>
          </p:nvPr>
        </p:nvSpPr>
        <p:spPr/>
        <p:txBody>
          <a:bodyPr/>
          <a:lstStyle/>
          <a:p>
            <a:r>
              <a:rPr lang="en-US" dirty="0"/>
              <a:t>Ovarian enlargement</a:t>
            </a:r>
          </a:p>
        </p:txBody>
      </p:sp>
      <p:sp>
        <p:nvSpPr>
          <p:cNvPr id="3" name="Content Placeholder 2">
            <a:extLst>
              <a:ext uri="{FF2B5EF4-FFF2-40B4-BE49-F238E27FC236}">
                <a16:creationId xmlns:a16="http://schemas.microsoft.com/office/drawing/2014/main" id="{5BB30221-D147-72BE-CD11-7D40D5EED6B5}"/>
              </a:ext>
            </a:extLst>
          </p:cNvPr>
          <p:cNvSpPr>
            <a:spLocks noGrp="1"/>
          </p:cNvSpPr>
          <p:nvPr>
            <p:ph idx="1"/>
          </p:nvPr>
        </p:nvSpPr>
        <p:spPr/>
        <p:txBody>
          <a:bodyPr/>
          <a:lstStyle/>
          <a:p>
            <a:r>
              <a:rPr lang="en-US" dirty="0"/>
              <a:t>Non-neoplastic                                  Neoplastic (benign)</a:t>
            </a:r>
          </a:p>
          <a:p>
            <a:r>
              <a:rPr lang="en-US" dirty="0"/>
              <a:t> NON-NEOPLASTIC The non-neoplastic enlargement of the ovary is usually due to accumulation of fluid inside the functional unit of the </a:t>
            </a:r>
            <a:r>
              <a:rPr lang="en-US"/>
              <a:t>ovary.</a:t>
            </a:r>
          </a:p>
          <a:p>
            <a:endParaRPr lang="en-US" dirty="0"/>
          </a:p>
        </p:txBody>
      </p:sp>
    </p:spTree>
    <p:extLst>
      <p:ext uri="{BB962C8B-B14F-4D97-AF65-F5344CB8AC3E}">
        <p14:creationId xmlns:p14="http://schemas.microsoft.com/office/powerpoint/2010/main" val="19204416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8461-23D3-BC99-9B1C-8FBF2F3AB8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582ED82-488F-D25B-C93F-F7557D1F54CE}"/>
              </a:ext>
            </a:extLst>
          </p:cNvPr>
          <p:cNvSpPr>
            <a:spLocks noGrp="1"/>
          </p:cNvSpPr>
          <p:nvPr>
            <p:ph idx="1"/>
          </p:nvPr>
        </p:nvSpPr>
        <p:spPr/>
        <p:txBody>
          <a:bodyPr/>
          <a:lstStyle/>
          <a:p>
            <a:r>
              <a:rPr lang="en-US" dirty="0"/>
              <a:t>Signs  General condition remains unaffected. </a:t>
            </a:r>
          </a:p>
          <a:p>
            <a:r>
              <a:rPr lang="en-US" dirty="0"/>
              <a:t>However, in huge mucinous cyst adenoma, the patient may be </a:t>
            </a:r>
            <a:r>
              <a:rPr lang="en-US" dirty="0" err="1"/>
              <a:t>cachetic</a:t>
            </a:r>
            <a:r>
              <a:rPr lang="en-US" dirty="0"/>
              <a:t> due to protein loss </a:t>
            </a:r>
          </a:p>
          <a:p>
            <a:pPr marL="0" indent="0">
              <a:buNone/>
            </a:pPr>
            <a:r>
              <a:rPr lang="en-US" dirty="0"/>
              <a:t>  Pitting edema of legs may be present when a huge tumor presses on the great veins.</a:t>
            </a:r>
          </a:p>
          <a:p>
            <a:pPr marL="0" indent="0">
              <a:buNone/>
            </a:pPr>
            <a:r>
              <a:rPr lang="en-US" dirty="0"/>
              <a:t>Abdominal examination: </a:t>
            </a:r>
          </a:p>
          <a:p>
            <a:pPr marL="0" indent="0">
              <a:buNone/>
            </a:pPr>
            <a:r>
              <a:rPr lang="en-US" dirty="0"/>
              <a:t> Inspection: There is bulging of the lower abdomen over which the abdominal wall moves freely with respiration. </a:t>
            </a:r>
          </a:p>
          <a:p>
            <a:pPr marL="0" indent="0">
              <a:buNone/>
            </a:pPr>
            <a:r>
              <a:rPr lang="en-US" dirty="0"/>
              <a:t>Flanks are flat</a:t>
            </a:r>
          </a:p>
        </p:txBody>
      </p:sp>
    </p:spTree>
    <p:extLst>
      <p:ext uri="{BB962C8B-B14F-4D97-AF65-F5344CB8AC3E}">
        <p14:creationId xmlns:p14="http://schemas.microsoft.com/office/powerpoint/2010/main" val="732490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6BD04-9FD9-8377-EC4F-2A1CD2F1D26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BDC084A-4A64-9F88-2EC4-6D6D10896924}"/>
              </a:ext>
            </a:extLst>
          </p:cNvPr>
          <p:cNvSpPr>
            <a:spLocks noGrp="1"/>
          </p:cNvSpPr>
          <p:nvPr>
            <p:ph idx="1"/>
          </p:nvPr>
        </p:nvSpPr>
        <p:spPr/>
        <p:txBody>
          <a:bodyPr>
            <a:normAutofit/>
          </a:bodyPr>
          <a:lstStyle/>
          <a:p>
            <a:pPr marL="0" indent="0">
              <a:buNone/>
            </a:pPr>
            <a:r>
              <a:rPr lang="en-US" dirty="0"/>
              <a:t>Palpation </a:t>
            </a:r>
          </a:p>
          <a:p>
            <a:pPr marL="0" indent="0">
              <a:buNone/>
            </a:pPr>
            <a:r>
              <a:rPr lang="en-US" dirty="0"/>
              <a:t> Feel is cystic or tense cystic. </a:t>
            </a:r>
          </a:p>
          <a:p>
            <a:pPr marL="0" indent="0">
              <a:buNone/>
            </a:pPr>
            <a:r>
              <a:rPr lang="en-US" dirty="0"/>
              <a:t>Benign solid tumors such as fibroma, thecoma , Brenner tumor are rare.  </a:t>
            </a:r>
          </a:p>
          <a:p>
            <a:pPr marL="0" indent="0">
              <a:buNone/>
            </a:pPr>
            <a:r>
              <a:rPr lang="en-US" dirty="0"/>
              <a:t>Mobility: Freely mobile from side to side but restricted from above down </a:t>
            </a:r>
          </a:p>
          <a:p>
            <a:pPr marL="0" indent="0">
              <a:buNone/>
            </a:pPr>
            <a:r>
              <a:rPr lang="en-US" dirty="0"/>
              <a:t> Borders: Upper and lateral borders are well-defined but the lower pole is difficult to reach suggestive of pelvic origin. </a:t>
            </a:r>
          </a:p>
          <a:p>
            <a:pPr marL="0" indent="0">
              <a:buNone/>
            </a:pPr>
            <a:r>
              <a:rPr lang="en-US" dirty="0"/>
              <a:t>.  Tenderness: It is usually not tender.</a:t>
            </a:r>
          </a:p>
        </p:txBody>
      </p:sp>
    </p:spTree>
    <p:extLst>
      <p:ext uri="{BB962C8B-B14F-4D97-AF65-F5344CB8AC3E}">
        <p14:creationId xmlns:p14="http://schemas.microsoft.com/office/powerpoint/2010/main" val="1442991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099AF-338E-C72B-3FFD-C3D8390BEB8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5401A79-C1EB-ACDA-07CA-330FD7FE8CAE}"/>
              </a:ext>
            </a:extLst>
          </p:cNvPr>
          <p:cNvSpPr>
            <a:spLocks noGrp="1"/>
          </p:cNvSpPr>
          <p:nvPr>
            <p:ph idx="1"/>
          </p:nvPr>
        </p:nvSpPr>
        <p:spPr/>
        <p:txBody>
          <a:bodyPr/>
          <a:lstStyle/>
          <a:p>
            <a:r>
              <a:rPr lang="en-US" dirty="0"/>
              <a:t>Percussion </a:t>
            </a:r>
          </a:p>
          <a:p>
            <a:r>
              <a:rPr lang="en-US" dirty="0"/>
              <a:t>: Percussion note is dull in the center and resonant in the flanks ( In ascites—just the opposite).</a:t>
            </a:r>
          </a:p>
          <a:p>
            <a:r>
              <a:rPr lang="en-US" dirty="0"/>
              <a:t>Meigs’ syndrome -Ascites and right side hydrothorax in association with fibroma of the ovary, </a:t>
            </a:r>
            <a:r>
              <a:rPr lang="en-US" dirty="0" err="1"/>
              <a:t>brenner</a:t>
            </a:r>
            <a:r>
              <a:rPr lang="en-US" dirty="0"/>
              <a:t>, thecoma and granulosa cell tumor is called Meigs’ syndrome </a:t>
            </a:r>
          </a:p>
        </p:txBody>
      </p:sp>
    </p:spTree>
    <p:extLst>
      <p:ext uri="{BB962C8B-B14F-4D97-AF65-F5344CB8AC3E}">
        <p14:creationId xmlns:p14="http://schemas.microsoft.com/office/powerpoint/2010/main" val="4193684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40603-52C7-D217-5D5C-C7FEB21414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C819E2-7A0E-8868-4648-09F16F36387A}"/>
              </a:ext>
            </a:extLst>
          </p:cNvPr>
          <p:cNvSpPr>
            <a:spLocks noGrp="1"/>
          </p:cNvSpPr>
          <p:nvPr>
            <p:ph idx="1"/>
          </p:nvPr>
        </p:nvSpPr>
        <p:spPr/>
        <p:txBody>
          <a:bodyPr/>
          <a:lstStyle/>
          <a:p>
            <a:r>
              <a:rPr lang="en-US" dirty="0"/>
              <a:t>Pelvic examination </a:t>
            </a:r>
          </a:p>
          <a:p>
            <a:r>
              <a:rPr lang="en-US" dirty="0"/>
              <a:t> Bimanual examination </a:t>
            </a:r>
          </a:p>
          <a:p>
            <a:r>
              <a:rPr lang="en-US" dirty="0"/>
              <a:t> The uterus is separated from the mass.  </a:t>
            </a:r>
          </a:p>
          <a:p>
            <a:r>
              <a:rPr lang="en-US" dirty="0"/>
              <a:t>A groove is felt between the uterus and the mass. </a:t>
            </a:r>
          </a:p>
          <a:p>
            <a:r>
              <a:rPr lang="en-US" dirty="0"/>
              <a:t> Movement of the mass per abdomen fails to move the cervix.  On elevation of the mass per abdomen, the cervix remains in stationary position.</a:t>
            </a:r>
          </a:p>
        </p:txBody>
      </p:sp>
    </p:spTree>
    <p:extLst>
      <p:ext uri="{BB962C8B-B14F-4D97-AF65-F5344CB8AC3E}">
        <p14:creationId xmlns:p14="http://schemas.microsoft.com/office/powerpoint/2010/main" val="4016034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EB2CD-79CD-CCFC-3A74-E428D22B78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80E173-A09D-6A34-4DA0-715B4772C5DD}"/>
              </a:ext>
            </a:extLst>
          </p:cNvPr>
          <p:cNvSpPr>
            <a:spLocks noGrp="1"/>
          </p:cNvSpPr>
          <p:nvPr>
            <p:ph idx="1"/>
          </p:nvPr>
        </p:nvSpPr>
        <p:spPr/>
        <p:txBody>
          <a:bodyPr/>
          <a:lstStyle/>
          <a:p>
            <a:r>
              <a:rPr lang="en-US" dirty="0"/>
              <a:t> Sonography</a:t>
            </a:r>
          </a:p>
          <a:p>
            <a:r>
              <a:rPr lang="en-US" dirty="0"/>
              <a:t>: It can identify the uterus and the tumor in the same scan.</a:t>
            </a:r>
          </a:p>
          <a:p>
            <a:r>
              <a:rPr lang="en-US" dirty="0"/>
              <a:t> Transvaginal sonography with color flow Doppler study gives information about the tumor volume, cyst wall, septa, and the vascularity. </a:t>
            </a:r>
          </a:p>
          <a:p>
            <a:r>
              <a:rPr lang="en-US" dirty="0"/>
              <a:t>Presence of the following ultrasonographic features suggest the high risk of malignancy: (1) Multilocular cyst. (2) Presence of solid areas. (3) Metastasis. (4) Ascites and (5) Bilateral tumors. (6) High blood flow</a:t>
            </a:r>
          </a:p>
        </p:txBody>
      </p:sp>
    </p:spTree>
    <p:extLst>
      <p:ext uri="{BB962C8B-B14F-4D97-AF65-F5344CB8AC3E}">
        <p14:creationId xmlns:p14="http://schemas.microsoft.com/office/powerpoint/2010/main" val="762627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C887-BA56-4085-A907-C419D9448E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F3F90-4836-68BE-02AD-8FC979DBFDDE}"/>
              </a:ext>
            </a:extLst>
          </p:cNvPr>
          <p:cNvSpPr>
            <a:spLocks noGrp="1"/>
          </p:cNvSpPr>
          <p:nvPr>
            <p:ph idx="1"/>
          </p:nvPr>
        </p:nvSpPr>
        <p:spPr/>
        <p:txBody>
          <a:bodyPr>
            <a:normAutofit/>
          </a:bodyPr>
          <a:lstStyle/>
          <a:p>
            <a:r>
              <a:rPr lang="en-US" dirty="0"/>
              <a:t>CT  scan: </a:t>
            </a:r>
          </a:p>
          <a:p>
            <a:r>
              <a:rPr lang="en-US" dirty="0"/>
              <a:t>The presence of an adnexal mass with mixed attenuation due to the presence of large amount of fat, calcification and tooth. </a:t>
            </a:r>
          </a:p>
          <a:p>
            <a:r>
              <a:rPr lang="en-US" dirty="0"/>
              <a:t> MRI: It is helpful to determine whether the cyst is likely to be benign or malignant. </a:t>
            </a:r>
          </a:p>
          <a:p>
            <a:r>
              <a:rPr lang="en-US" dirty="0"/>
              <a:t>.  Serum CA 125—</a:t>
            </a:r>
          </a:p>
          <a:p>
            <a:r>
              <a:rPr lang="en-US" dirty="0"/>
              <a:t>.   alfa  fetoprotein </a:t>
            </a:r>
          </a:p>
          <a:p>
            <a:pPr marL="0" indent="0">
              <a:buNone/>
            </a:pPr>
            <a:r>
              <a:rPr lang="en-US" dirty="0"/>
              <a:t>     - b </a:t>
            </a:r>
            <a:r>
              <a:rPr lang="en-US" dirty="0" err="1"/>
              <a:t>hCG</a:t>
            </a:r>
            <a:r>
              <a:rPr lang="en-US" dirty="0"/>
              <a:t>  </a:t>
            </a:r>
          </a:p>
        </p:txBody>
      </p:sp>
    </p:spTree>
    <p:extLst>
      <p:ext uri="{BB962C8B-B14F-4D97-AF65-F5344CB8AC3E}">
        <p14:creationId xmlns:p14="http://schemas.microsoft.com/office/powerpoint/2010/main" val="4201566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9D3F0-AC23-FCC8-BAA6-B095C8755B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FE2ACD-6F9E-8789-A08C-D86DD336664C}"/>
              </a:ext>
            </a:extLst>
          </p:cNvPr>
          <p:cNvSpPr>
            <a:spLocks noGrp="1"/>
          </p:cNvSpPr>
          <p:nvPr>
            <p:ph idx="1"/>
          </p:nvPr>
        </p:nvSpPr>
        <p:spPr/>
        <p:txBody>
          <a:bodyPr>
            <a:normAutofit fontScale="92500" lnSpcReduction="10000"/>
          </a:bodyPr>
          <a:lstStyle/>
          <a:p>
            <a:r>
              <a:rPr lang="en-US" dirty="0"/>
              <a:t>Laparoscopy: This is of help to differentiate a painful cystic mass with disturbed ectopic pregnancy.  </a:t>
            </a:r>
          </a:p>
          <a:p>
            <a:r>
              <a:rPr lang="en-US" dirty="0"/>
              <a:t> laparotomy </a:t>
            </a:r>
          </a:p>
          <a:p>
            <a:r>
              <a:rPr lang="en-US" dirty="0"/>
              <a:t>Complications of Benign Ovarian Tumors</a:t>
            </a:r>
          </a:p>
          <a:p>
            <a:r>
              <a:rPr lang="en-US" dirty="0"/>
              <a:t>  Torsion of the pedicle (axial rotation) </a:t>
            </a:r>
          </a:p>
          <a:p>
            <a:r>
              <a:rPr lang="en-US" dirty="0"/>
              <a:t> </a:t>
            </a:r>
            <a:r>
              <a:rPr lang="en-US" dirty="0" err="1"/>
              <a:t>Intracystic</a:t>
            </a:r>
            <a:r>
              <a:rPr lang="en-US" dirty="0"/>
              <a:t> hemorrhage  </a:t>
            </a:r>
          </a:p>
          <a:p>
            <a:r>
              <a:rPr lang="en-US" dirty="0"/>
              <a:t>Infection </a:t>
            </a:r>
          </a:p>
          <a:p>
            <a:r>
              <a:rPr lang="en-US" dirty="0"/>
              <a:t> Rupture </a:t>
            </a:r>
          </a:p>
          <a:p>
            <a:r>
              <a:rPr lang="en-US" dirty="0"/>
              <a:t> Pseudomyxoma peritonei </a:t>
            </a:r>
          </a:p>
          <a:p>
            <a:r>
              <a:rPr lang="en-US" dirty="0"/>
              <a:t> Malignancy</a:t>
            </a:r>
          </a:p>
        </p:txBody>
      </p:sp>
    </p:spTree>
    <p:extLst>
      <p:ext uri="{BB962C8B-B14F-4D97-AF65-F5344CB8AC3E}">
        <p14:creationId xmlns:p14="http://schemas.microsoft.com/office/powerpoint/2010/main" val="3489893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C5E6-FCC4-A2C2-87AF-6E789C153B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B9E78D-CBED-ABB4-B8E4-ACAD1B428C0D}"/>
              </a:ext>
            </a:extLst>
          </p:cNvPr>
          <p:cNvSpPr>
            <a:spLocks noGrp="1"/>
          </p:cNvSpPr>
          <p:nvPr>
            <p:ph idx="1"/>
          </p:nvPr>
        </p:nvSpPr>
        <p:spPr/>
        <p:txBody>
          <a:bodyPr/>
          <a:lstStyle/>
          <a:p>
            <a:r>
              <a:rPr lang="en-US" dirty="0"/>
              <a:t>Torsion of the Pedicle (Axial Rotation) </a:t>
            </a:r>
          </a:p>
          <a:p>
            <a:r>
              <a:rPr lang="en-US" dirty="0"/>
              <a:t>The axial rotation is found in about 10–15% cases at operation.</a:t>
            </a:r>
          </a:p>
          <a:p>
            <a:r>
              <a:rPr lang="en-US" dirty="0"/>
              <a:t> It is common in tumor having:  Moderate size, preferably with round contour. </a:t>
            </a:r>
          </a:p>
          <a:p>
            <a:r>
              <a:rPr lang="en-US" dirty="0"/>
              <a:t> Moderate weight as dermoid cyst (due to high fat content) </a:t>
            </a:r>
          </a:p>
          <a:p>
            <a:r>
              <a:rPr lang="en-US" dirty="0"/>
              <a:t> Free mobility </a:t>
            </a:r>
          </a:p>
          <a:p>
            <a:r>
              <a:rPr lang="en-US" dirty="0"/>
              <a:t> Long pedicle.</a:t>
            </a:r>
          </a:p>
        </p:txBody>
      </p:sp>
    </p:spTree>
    <p:extLst>
      <p:ext uri="{BB962C8B-B14F-4D97-AF65-F5344CB8AC3E}">
        <p14:creationId xmlns:p14="http://schemas.microsoft.com/office/powerpoint/2010/main" val="2775939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DD95F-0AA0-79FC-9B80-0AA1CF11852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FA5C07D-9F0D-FA6C-736F-B4CADCEA3539}"/>
              </a:ext>
            </a:extLst>
          </p:cNvPr>
          <p:cNvSpPr>
            <a:spLocks noGrp="1"/>
          </p:cNvSpPr>
          <p:nvPr>
            <p:ph idx="1"/>
          </p:nvPr>
        </p:nvSpPr>
        <p:spPr/>
        <p:txBody>
          <a:bodyPr/>
          <a:lstStyle/>
          <a:p>
            <a:r>
              <a:rPr lang="en-US" dirty="0"/>
              <a:t>Predisposing Factors for Torsion </a:t>
            </a:r>
          </a:p>
          <a:p>
            <a:r>
              <a:rPr lang="en-US" dirty="0"/>
              <a:t> Trauma  </a:t>
            </a:r>
          </a:p>
          <a:p>
            <a:r>
              <a:rPr lang="en-US" dirty="0"/>
              <a:t>Violent physical movements  </a:t>
            </a:r>
          </a:p>
          <a:p>
            <a:r>
              <a:rPr lang="en-US" dirty="0"/>
              <a:t>Contractions of pregnant uterus </a:t>
            </a:r>
          </a:p>
          <a:p>
            <a:r>
              <a:rPr lang="en-US" dirty="0"/>
              <a:t> Intestinal peristalsis. </a:t>
            </a:r>
          </a:p>
        </p:txBody>
      </p:sp>
    </p:spTree>
    <p:extLst>
      <p:ext uri="{BB962C8B-B14F-4D97-AF65-F5344CB8AC3E}">
        <p14:creationId xmlns:p14="http://schemas.microsoft.com/office/powerpoint/2010/main" val="3043947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3D487-9A66-8CD2-82C6-496068B426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5A312EB-B397-9B8D-6CF5-4A0B3A740FB1}"/>
              </a:ext>
            </a:extLst>
          </p:cNvPr>
          <p:cNvSpPr>
            <a:spLocks noGrp="1"/>
          </p:cNvSpPr>
          <p:nvPr>
            <p:ph idx="1"/>
          </p:nvPr>
        </p:nvSpPr>
        <p:spPr/>
        <p:txBody>
          <a:bodyPr/>
          <a:lstStyle/>
          <a:p>
            <a:r>
              <a:rPr lang="en-US" dirty="0"/>
              <a:t>The clinical presentation depends on the extent of interference with ovarian blood supply.</a:t>
            </a:r>
          </a:p>
          <a:p>
            <a:r>
              <a:rPr lang="en-US" dirty="0"/>
              <a:t> With complete vascular occlusion, the pain will be severe.</a:t>
            </a:r>
          </a:p>
          <a:p>
            <a:r>
              <a:rPr lang="en-US" dirty="0"/>
              <a:t> The lump may be present before or manifested with pain. </a:t>
            </a:r>
          </a:p>
          <a:p>
            <a:r>
              <a:rPr lang="en-US" dirty="0"/>
              <a:t>Abdominal examination reveals a tender, tense cystic mass, with restricted mobility, situated in the hypogastrium and arising from the pelvis.</a:t>
            </a:r>
          </a:p>
        </p:txBody>
      </p:sp>
    </p:spTree>
    <p:extLst>
      <p:ext uri="{BB962C8B-B14F-4D97-AF65-F5344CB8AC3E}">
        <p14:creationId xmlns:p14="http://schemas.microsoft.com/office/powerpoint/2010/main" val="4004989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6B2E5-303C-A8D3-FA8E-99864A1B83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FED2CF6-03B1-6680-C081-D7E6F7BD9C52}"/>
              </a:ext>
            </a:extLst>
          </p:cNvPr>
          <p:cNvSpPr>
            <a:spLocks noGrp="1"/>
          </p:cNvSpPr>
          <p:nvPr>
            <p:ph idx="1"/>
          </p:nvPr>
        </p:nvSpPr>
        <p:spPr/>
        <p:txBody>
          <a:bodyPr>
            <a:normAutofit/>
          </a:bodyPr>
          <a:lstStyle/>
          <a:p>
            <a:r>
              <a:rPr lang="en-US" dirty="0"/>
              <a:t>Causes of Non-neoplastic Cysts of the Ovary  </a:t>
            </a:r>
          </a:p>
          <a:p>
            <a:r>
              <a:rPr lang="en-US" dirty="0"/>
              <a:t>Follicular cysts </a:t>
            </a:r>
          </a:p>
          <a:p>
            <a:r>
              <a:rPr lang="en-US" dirty="0"/>
              <a:t> Corpus luteum cyst  </a:t>
            </a:r>
          </a:p>
          <a:p>
            <a:r>
              <a:rPr lang="en-US" dirty="0"/>
              <a:t>Theca lutein and granulosa lutein cysts </a:t>
            </a:r>
          </a:p>
          <a:p>
            <a:r>
              <a:rPr lang="en-US" dirty="0"/>
              <a:t> Polycystic ovarian syndrome </a:t>
            </a:r>
          </a:p>
          <a:p>
            <a:r>
              <a:rPr lang="en-US" dirty="0"/>
              <a:t> Endometrial cyst (chocolate cyst) </a:t>
            </a:r>
          </a:p>
          <a:p>
            <a:r>
              <a:rPr lang="en-US" dirty="0"/>
              <a:t> Except the last one, all are functional cysts of the ovary and are loosely called cystic ovary.</a:t>
            </a:r>
          </a:p>
        </p:txBody>
      </p:sp>
    </p:spTree>
    <p:extLst>
      <p:ext uri="{BB962C8B-B14F-4D97-AF65-F5344CB8AC3E}">
        <p14:creationId xmlns:p14="http://schemas.microsoft.com/office/powerpoint/2010/main" val="3115536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36DC-7667-E484-48C4-89214D1AA6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3271A35-ADBB-C1B1-D1E0-1E9E7F600706}"/>
              </a:ext>
            </a:extLst>
          </p:cNvPr>
          <p:cNvSpPr>
            <a:spLocks noGrp="1"/>
          </p:cNvSpPr>
          <p:nvPr>
            <p:ph idx="1"/>
          </p:nvPr>
        </p:nvSpPr>
        <p:spPr/>
        <p:txBody>
          <a:bodyPr/>
          <a:lstStyle/>
          <a:p>
            <a:r>
              <a:rPr lang="en-US" dirty="0"/>
              <a:t>Pelvic examination-</a:t>
            </a:r>
          </a:p>
          <a:p>
            <a:r>
              <a:rPr lang="en-US" dirty="0"/>
              <a:t> reveals the mass felt per abdomen is separate from the uterus.</a:t>
            </a:r>
          </a:p>
          <a:p>
            <a:r>
              <a:rPr lang="en-US" dirty="0"/>
              <a:t> Treatment To control pain, morphine 15 mg IM is given. </a:t>
            </a:r>
          </a:p>
          <a:p>
            <a:r>
              <a:rPr lang="en-US" dirty="0"/>
              <a:t>Laparoscopy/ laparotomy is to be done at the earliest. </a:t>
            </a:r>
          </a:p>
          <a:p>
            <a:r>
              <a:rPr lang="en-US" dirty="0"/>
              <a:t>. Detorsion and cystectomy is done. </a:t>
            </a:r>
          </a:p>
          <a:p>
            <a:pPr marL="0" indent="0">
              <a:buNone/>
            </a:pPr>
            <a:r>
              <a:rPr lang="en-US" dirty="0"/>
              <a:t>. The definitive surgery may be ovariotomy (</a:t>
            </a:r>
            <a:r>
              <a:rPr lang="en-US" dirty="0" err="1"/>
              <a:t>salpingo</a:t>
            </a:r>
            <a:r>
              <a:rPr lang="en-US" dirty="0"/>
              <a:t>-oophorectomy) when the structures become gangrenous. </a:t>
            </a:r>
          </a:p>
        </p:txBody>
      </p:sp>
    </p:spTree>
    <p:extLst>
      <p:ext uri="{BB962C8B-B14F-4D97-AF65-F5344CB8AC3E}">
        <p14:creationId xmlns:p14="http://schemas.microsoft.com/office/powerpoint/2010/main" val="3244258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75AD-8147-F9CA-6F96-D350EA92326B}"/>
              </a:ext>
            </a:extLst>
          </p:cNvPr>
          <p:cNvSpPr>
            <a:spLocks noGrp="1"/>
          </p:cNvSpPr>
          <p:nvPr>
            <p:ph type="title"/>
          </p:nvPr>
        </p:nvSpPr>
        <p:spPr/>
        <p:txBody>
          <a:bodyPr/>
          <a:lstStyle/>
          <a:p>
            <a:r>
              <a:rPr lang="en-US" dirty="0"/>
              <a:t>TABLE 21.4: DIFFERENTIATION BETWEEN BENIGN AND MALIGNANT OVARIAN TUMOR</a:t>
            </a:r>
          </a:p>
        </p:txBody>
      </p:sp>
      <p:graphicFrame>
        <p:nvGraphicFramePr>
          <p:cNvPr id="4" name="Content Placeholder 3">
            <a:extLst>
              <a:ext uri="{FF2B5EF4-FFF2-40B4-BE49-F238E27FC236}">
                <a16:creationId xmlns:a16="http://schemas.microsoft.com/office/drawing/2014/main" id="{58FB5279-363A-707E-1872-4F0FFEA5DCF0}"/>
              </a:ext>
            </a:extLst>
          </p:cNvPr>
          <p:cNvGraphicFramePr>
            <a:graphicFrameLocks noGrp="1"/>
          </p:cNvGraphicFramePr>
          <p:nvPr>
            <p:ph idx="1"/>
            <p:extLst>
              <p:ext uri="{D42A27DB-BD31-4B8C-83A1-F6EECF244321}">
                <p14:modId xmlns:p14="http://schemas.microsoft.com/office/powerpoint/2010/main" val="4122497088"/>
              </p:ext>
            </p:extLst>
          </p:nvPr>
        </p:nvGraphicFramePr>
        <p:xfrm>
          <a:off x="737118" y="1769641"/>
          <a:ext cx="10616679" cy="3707431"/>
        </p:xfrm>
        <a:graphic>
          <a:graphicData uri="http://schemas.openxmlformats.org/drawingml/2006/table">
            <a:tbl>
              <a:tblPr firstRow="1" bandRow="1">
                <a:tableStyleId>{5C22544A-7EE6-4342-B048-85BDC9FD1C3A}</a:tableStyleId>
              </a:tblPr>
              <a:tblGrid>
                <a:gridCol w="3538893">
                  <a:extLst>
                    <a:ext uri="{9D8B030D-6E8A-4147-A177-3AD203B41FA5}">
                      <a16:colId xmlns:a16="http://schemas.microsoft.com/office/drawing/2014/main" val="1924442310"/>
                    </a:ext>
                  </a:extLst>
                </a:gridCol>
                <a:gridCol w="3538893">
                  <a:extLst>
                    <a:ext uri="{9D8B030D-6E8A-4147-A177-3AD203B41FA5}">
                      <a16:colId xmlns:a16="http://schemas.microsoft.com/office/drawing/2014/main" val="3945678549"/>
                    </a:ext>
                  </a:extLst>
                </a:gridCol>
                <a:gridCol w="3538893">
                  <a:extLst>
                    <a:ext uri="{9D8B030D-6E8A-4147-A177-3AD203B41FA5}">
                      <a16:colId xmlns:a16="http://schemas.microsoft.com/office/drawing/2014/main" val="3084527866"/>
                    </a:ext>
                  </a:extLst>
                </a:gridCol>
              </a:tblGrid>
              <a:tr h="529633">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638738668"/>
                  </a:ext>
                </a:extLst>
              </a:tr>
              <a:tr h="529633">
                <a:tc>
                  <a:txBody>
                    <a:bodyPr/>
                    <a:lstStyle/>
                    <a:p>
                      <a:r>
                        <a:rPr lang="en-US" dirty="0"/>
                        <a:t>Character</a:t>
                      </a:r>
                    </a:p>
                  </a:txBody>
                  <a:tcPr/>
                </a:tc>
                <a:tc>
                  <a:txBody>
                    <a:bodyPr/>
                    <a:lstStyle/>
                    <a:p>
                      <a:r>
                        <a:rPr lang="en-US" dirty="0"/>
                        <a:t>Benign</a:t>
                      </a:r>
                    </a:p>
                  </a:txBody>
                  <a:tcPr/>
                </a:tc>
                <a:tc>
                  <a:txBody>
                    <a:bodyPr/>
                    <a:lstStyle/>
                    <a:p>
                      <a:r>
                        <a:rPr lang="en-US" dirty="0"/>
                        <a:t>Malignant</a:t>
                      </a:r>
                    </a:p>
                  </a:txBody>
                  <a:tcPr/>
                </a:tc>
                <a:extLst>
                  <a:ext uri="{0D108BD9-81ED-4DB2-BD59-A6C34878D82A}">
                    <a16:rowId xmlns:a16="http://schemas.microsoft.com/office/drawing/2014/main" val="3412141519"/>
                  </a:ext>
                </a:extLst>
              </a:tr>
              <a:tr h="529633">
                <a:tc>
                  <a:txBody>
                    <a:bodyPr/>
                    <a:lstStyle/>
                    <a:p>
                      <a:pPr marL="342900" indent="-342900">
                        <a:buAutoNum type="arabicPeriod"/>
                      </a:pPr>
                      <a:r>
                        <a:rPr lang="en-US" dirty="0"/>
                        <a:t>Age</a:t>
                      </a:r>
                    </a:p>
                  </a:txBody>
                  <a:tcPr/>
                </a:tc>
                <a:tc>
                  <a:txBody>
                    <a:bodyPr/>
                    <a:lstStyle/>
                    <a:p>
                      <a:r>
                        <a:rPr lang="en-US" dirty="0"/>
                        <a:t>Younger</a:t>
                      </a:r>
                    </a:p>
                  </a:txBody>
                  <a:tcPr/>
                </a:tc>
                <a:tc>
                  <a:txBody>
                    <a:bodyPr/>
                    <a:lstStyle/>
                    <a:p>
                      <a:r>
                        <a:rPr lang="en-US" dirty="0"/>
                        <a:t>Old age</a:t>
                      </a:r>
                    </a:p>
                  </a:txBody>
                  <a:tcPr/>
                </a:tc>
                <a:extLst>
                  <a:ext uri="{0D108BD9-81ED-4DB2-BD59-A6C34878D82A}">
                    <a16:rowId xmlns:a16="http://schemas.microsoft.com/office/drawing/2014/main" val="4185285806"/>
                  </a:ext>
                </a:extLst>
              </a:tr>
              <a:tr h="529633">
                <a:tc>
                  <a:txBody>
                    <a:bodyPr/>
                    <a:lstStyle/>
                    <a:p>
                      <a:r>
                        <a:rPr lang="en-US" dirty="0"/>
                        <a:t>2.Family history</a:t>
                      </a:r>
                    </a:p>
                  </a:txBody>
                  <a:tcPr/>
                </a:tc>
                <a:tc>
                  <a:txBody>
                    <a:bodyPr/>
                    <a:lstStyle/>
                    <a:p>
                      <a:endParaRPr lang="en-US"/>
                    </a:p>
                  </a:txBody>
                  <a:tcPr/>
                </a:tc>
                <a:tc>
                  <a:txBody>
                    <a:bodyPr/>
                    <a:lstStyle/>
                    <a:p>
                      <a:r>
                        <a:rPr lang="en-US" dirty="0"/>
                        <a:t>Positive</a:t>
                      </a:r>
                    </a:p>
                  </a:txBody>
                  <a:tcPr/>
                </a:tc>
                <a:extLst>
                  <a:ext uri="{0D108BD9-81ED-4DB2-BD59-A6C34878D82A}">
                    <a16:rowId xmlns:a16="http://schemas.microsoft.com/office/drawing/2014/main" val="3380917894"/>
                  </a:ext>
                </a:extLst>
              </a:tr>
              <a:tr h="529633">
                <a:tc>
                  <a:txBody>
                    <a:bodyPr/>
                    <a:lstStyle/>
                    <a:p>
                      <a:r>
                        <a:rPr lang="en-US" dirty="0"/>
                        <a:t>3.Laterality</a:t>
                      </a:r>
                    </a:p>
                  </a:txBody>
                  <a:tcPr/>
                </a:tc>
                <a:tc>
                  <a:txBody>
                    <a:bodyPr/>
                    <a:lstStyle/>
                    <a:p>
                      <a:r>
                        <a:rPr lang="en-US" dirty="0"/>
                        <a:t>Unilateral</a:t>
                      </a:r>
                    </a:p>
                  </a:txBody>
                  <a:tcPr/>
                </a:tc>
                <a:tc>
                  <a:txBody>
                    <a:bodyPr/>
                    <a:lstStyle/>
                    <a:p>
                      <a:r>
                        <a:rPr lang="en-US"/>
                        <a:t>Bilateral</a:t>
                      </a:r>
                    </a:p>
                  </a:txBody>
                  <a:tcPr/>
                </a:tc>
                <a:extLst>
                  <a:ext uri="{0D108BD9-81ED-4DB2-BD59-A6C34878D82A}">
                    <a16:rowId xmlns:a16="http://schemas.microsoft.com/office/drawing/2014/main" val="3667731244"/>
                  </a:ext>
                </a:extLst>
              </a:tr>
              <a:tr h="529633">
                <a:tc>
                  <a:txBody>
                    <a:bodyPr/>
                    <a:lstStyle/>
                    <a:p>
                      <a:r>
                        <a:rPr lang="en-US" dirty="0"/>
                        <a:t>4.surface</a:t>
                      </a:r>
                    </a:p>
                  </a:txBody>
                  <a:tcPr/>
                </a:tc>
                <a:tc>
                  <a:txBody>
                    <a:bodyPr/>
                    <a:lstStyle/>
                    <a:p>
                      <a:r>
                        <a:rPr lang="en-US" dirty="0"/>
                        <a:t>Smooth</a:t>
                      </a:r>
                    </a:p>
                  </a:txBody>
                  <a:tcPr/>
                </a:tc>
                <a:tc>
                  <a:txBody>
                    <a:bodyPr/>
                    <a:lstStyle/>
                    <a:p>
                      <a:r>
                        <a:rPr lang="en-US" dirty="0"/>
                        <a:t>nodular</a:t>
                      </a:r>
                    </a:p>
                  </a:txBody>
                  <a:tcPr/>
                </a:tc>
                <a:extLst>
                  <a:ext uri="{0D108BD9-81ED-4DB2-BD59-A6C34878D82A}">
                    <a16:rowId xmlns:a16="http://schemas.microsoft.com/office/drawing/2014/main" val="956390574"/>
                  </a:ext>
                </a:extLst>
              </a:tr>
              <a:tr h="529633">
                <a:tc>
                  <a:txBody>
                    <a:bodyPr/>
                    <a:lstStyle/>
                    <a:p>
                      <a:r>
                        <a:rPr lang="en-US" dirty="0"/>
                        <a:t>5.mobility</a:t>
                      </a:r>
                    </a:p>
                  </a:txBody>
                  <a:tcPr/>
                </a:tc>
                <a:tc>
                  <a:txBody>
                    <a:bodyPr/>
                    <a:lstStyle/>
                    <a:p>
                      <a:r>
                        <a:rPr lang="en-US" dirty="0"/>
                        <a:t>Mobile </a:t>
                      </a:r>
                    </a:p>
                  </a:txBody>
                  <a:tcPr/>
                </a:tc>
                <a:tc>
                  <a:txBody>
                    <a:bodyPr/>
                    <a:lstStyle/>
                    <a:p>
                      <a:r>
                        <a:rPr lang="en-US" dirty="0"/>
                        <a:t>Fixed</a:t>
                      </a:r>
                    </a:p>
                  </a:txBody>
                  <a:tcPr/>
                </a:tc>
                <a:extLst>
                  <a:ext uri="{0D108BD9-81ED-4DB2-BD59-A6C34878D82A}">
                    <a16:rowId xmlns:a16="http://schemas.microsoft.com/office/drawing/2014/main" val="4196802340"/>
                  </a:ext>
                </a:extLst>
              </a:tr>
            </a:tbl>
          </a:graphicData>
        </a:graphic>
      </p:graphicFrame>
    </p:spTree>
    <p:extLst>
      <p:ext uri="{BB962C8B-B14F-4D97-AF65-F5344CB8AC3E}">
        <p14:creationId xmlns:p14="http://schemas.microsoft.com/office/powerpoint/2010/main" val="1789676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86E9C-B349-4836-3B7D-51C7AB261953}"/>
              </a:ext>
            </a:extLst>
          </p:cNvPr>
          <p:cNvSpPr>
            <a:spLocks noGrp="1"/>
          </p:cNvSpPr>
          <p:nvPr>
            <p:ph type="title"/>
          </p:nvPr>
        </p:nvSpPr>
        <p:spPr/>
        <p:txBody>
          <a:bodyPr/>
          <a:lstStyle/>
          <a:p>
            <a:endParaRPr lang="en-US"/>
          </a:p>
        </p:txBody>
      </p:sp>
      <p:graphicFrame>
        <p:nvGraphicFramePr>
          <p:cNvPr id="4" name="Content Placeholder 3">
            <a:extLst>
              <a:ext uri="{FF2B5EF4-FFF2-40B4-BE49-F238E27FC236}">
                <a16:creationId xmlns:a16="http://schemas.microsoft.com/office/drawing/2014/main" id="{CF210ECA-2D27-7F26-4BF4-56C28673F1B0}"/>
              </a:ext>
            </a:extLst>
          </p:cNvPr>
          <p:cNvGraphicFramePr>
            <a:graphicFrameLocks noGrp="1"/>
          </p:cNvGraphicFramePr>
          <p:nvPr>
            <p:ph idx="1"/>
            <p:extLst>
              <p:ext uri="{D42A27DB-BD31-4B8C-83A1-F6EECF244321}">
                <p14:modId xmlns:p14="http://schemas.microsoft.com/office/powerpoint/2010/main" val="2214564729"/>
              </p:ext>
            </p:extLst>
          </p:nvPr>
        </p:nvGraphicFramePr>
        <p:xfrm>
          <a:off x="838198" y="1825624"/>
          <a:ext cx="10515600" cy="359546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3341747906"/>
                    </a:ext>
                  </a:extLst>
                </a:gridCol>
                <a:gridCol w="3505200">
                  <a:extLst>
                    <a:ext uri="{9D8B030D-6E8A-4147-A177-3AD203B41FA5}">
                      <a16:colId xmlns:a16="http://schemas.microsoft.com/office/drawing/2014/main" val="2137533207"/>
                    </a:ext>
                  </a:extLst>
                </a:gridCol>
                <a:gridCol w="3505200">
                  <a:extLst>
                    <a:ext uri="{9D8B030D-6E8A-4147-A177-3AD203B41FA5}">
                      <a16:colId xmlns:a16="http://schemas.microsoft.com/office/drawing/2014/main" val="3345725469"/>
                    </a:ext>
                  </a:extLst>
                </a:gridCol>
              </a:tblGrid>
              <a:tr h="719092">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72363762"/>
                  </a:ext>
                </a:extLst>
              </a:tr>
              <a:tr h="719092">
                <a:tc>
                  <a:txBody>
                    <a:bodyPr/>
                    <a:lstStyle/>
                    <a:p>
                      <a:r>
                        <a:rPr lang="en-US" dirty="0"/>
                        <a:t>Growth rate</a:t>
                      </a:r>
                    </a:p>
                  </a:txBody>
                  <a:tcPr/>
                </a:tc>
                <a:tc>
                  <a:txBody>
                    <a:bodyPr/>
                    <a:lstStyle/>
                    <a:p>
                      <a:r>
                        <a:rPr lang="en-US" dirty="0"/>
                        <a:t>slow</a:t>
                      </a:r>
                    </a:p>
                  </a:txBody>
                  <a:tcPr/>
                </a:tc>
                <a:tc>
                  <a:txBody>
                    <a:bodyPr/>
                    <a:lstStyle/>
                    <a:p>
                      <a:r>
                        <a:rPr lang="en-US" dirty="0"/>
                        <a:t>rapid</a:t>
                      </a:r>
                    </a:p>
                  </a:txBody>
                  <a:tcPr/>
                </a:tc>
                <a:extLst>
                  <a:ext uri="{0D108BD9-81ED-4DB2-BD59-A6C34878D82A}">
                    <a16:rowId xmlns:a16="http://schemas.microsoft.com/office/drawing/2014/main" val="3087954956"/>
                  </a:ext>
                </a:extLst>
              </a:tr>
              <a:tr h="719092">
                <a:tc>
                  <a:txBody>
                    <a:bodyPr/>
                    <a:lstStyle/>
                    <a:p>
                      <a:r>
                        <a:rPr lang="en-US" dirty="0"/>
                        <a:t>Nodules in POD</a:t>
                      </a:r>
                    </a:p>
                  </a:txBody>
                  <a:tcPr/>
                </a:tc>
                <a:tc>
                  <a:txBody>
                    <a:bodyPr/>
                    <a:lstStyle/>
                    <a:p>
                      <a:r>
                        <a:rPr lang="en-US" dirty="0"/>
                        <a:t>absent</a:t>
                      </a:r>
                    </a:p>
                  </a:txBody>
                  <a:tcPr/>
                </a:tc>
                <a:tc>
                  <a:txBody>
                    <a:bodyPr/>
                    <a:lstStyle/>
                    <a:p>
                      <a:r>
                        <a:rPr lang="en-US" dirty="0"/>
                        <a:t>present</a:t>
                      </a:r>
                    </a:p>
                  </a:txBody>
                  <a:tcPr/>
                </a:tc>
                <a:extLst>
                  <a:ext uri="{0D108BD9-81ED-4DB2-BD59-A6C34878D82A}">
                    <a16:rowId xmlns:a16="http://schemas.microsoft.com/office/drawing/2014/main" val="2425523235"/>
                  </a:ext>
                </a:extLst>
              </a:tr>
              <a:tr h="719092">
                <a:tc>
                  <a:txBody>
                    <a:bodyPr/>
                    <a:lstStyle/>
                    <a:p>
                      <a:r>
                        <a:rPr lang="en-US" dirty="0"/>
                        <a:t>Ascites</a:t>
                      </a:r>
                    </a:p>
                  </a:txBody>
                  <a:tcPr/>
                </a:tc>
                <a:tc>
                  <a:txBody>
                    <a:bodyPr/>
                    <a:lstStyle/>
                    <a:p>
                      <a:r>
                        <a:rPr lang="en-US" dirty="0"/>
                        <a:t>absent</a:t>
                      </a:r>
                    </a:p>
                  </a:txBody>
                  <a:tcPr/>
                </a:tc>
                <a:tc>
                  <a:txBody>
                    <a:bodyPr/>
                    <a:lstStyle/>
                    <a:p>
                      <a:r>
                        <a:rPr lang="en-US" dirty="0"/>
                        <a:t>Present</a:t>
                      </a:r>
                    </a:p>
                  </a:txBody>
                  <a:tcPr/>
                </a:tc>
                <a:extLst>
                  <a:ext uri="{0D108BD9-81ED-4DB2-BD59-A6C34878D82A}">
                    <a16:rowId xmlns:a16="http://schemas.microsoft.com/office/drawing/2014/main" val="1094702352"/>
                  </a:ext>
                </a:extLst>
              </a:tr>
              <a:tr h="719092">
                <a:tc>
                  <a:txBody>
                    <a:bodyPr/>
                    <a:lstStyle/>
                    <a:p>
                      <a:r>
                        <a:rPr lang="en-US" dirty="0"/>
                        <a:t>S .CA-125</a:t>
                      </a:r>
                    </a:p>
                  </a:txBody>
                  <a:tcPr/>
                </a:tc>
                <a:tc>
                  <a:txBody>
                    <a:bodyPr/>
                    <a:lstStyle/>
                    <a:p>
                      <a:endParaRPr lang="en-US" dirty="0"/>
                    </a:p>
                  </a:txBody>
                  <a:tcPr/>
                </a:tc>
                <a:tc>
                  <a:txBody>
                    <a:bodyPr/>
                    <a:lstStyle/>
                    <a:p>
                      <a:r>
                        <a:rPr lang="en-US" dirty="0"/>
                        <a:t>raised</a:t>
                      </a:r>
                    </a:p>
                  </a:txBody>
                  <a:tcPr/>
                </a:tc>
                <a:extLst>
                  <a:ext uri="{0D108BD9-81ED-4DB2-BD59-A6C34878D82A}">
                    <a16:rowId xmlns:a16="http://schemas.microsoft.com/office/drawing/2014/main" val="3589635869"/>
                  </a:ext>
                </a:extLst>
              </a:tr>
            </a:tbl>
          </a:graphicData>
        </a:graphic>
      </p:graphicFrame>
    </p:spTree>
    <p:extLst>
      <p:ext uri="{BB962C8B-B14F-4D97-AF65-F5344CB8AC3E}">
        <p14:creationId xmlns:p14="http://schemas.microsoft.com/office/powerpoint/2010/main" val="1000017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93BF9-A105-044A-76FC-C08282760481}"/>
              </a:ext>
            </a:extLst>
          </p:cNvPr>
          <p:cNvSpPr>
            <a:spLocks noGrp="1"/>
          </p:cNvSpPr>
          <p:nvPr>
            <p:ph type="title"/>
          </p:nvPr>
        </p:nvSpPr>
        <p:spPr/>
        <p:txBody>
          <a:bodyPr/>
          <a:lstStyle/>
          <a:p>
            <a:r>
              <a:rPr lang="en-US" dirty="0"/>
              <a:t>Laparotomy findings</a:t>
            </a:r>
          </a:p>
        </p:txBody>
      </p:sp>
      <p:graphicFrame>
        <p:nvGraphicFramePr>
          <p:cNvPr id="4" name="Content Placeholder 3">
            <a:extLst>
              <a:ext uri="{FF2B5EF4-FFF2-40B4-BE49-F238E27FC236}">
                <a16:creationId xmlns:a16="http://schemas.microsoft.com/office/drawing/2014/main" id="{9B2C5440-66F3-BFDB-E9AC-28B038CB46A7}"/>
              </a:ext>
            </a:extLst>
          </p:cNvPr>
          <p:cNvGraphicFramePr>
            <a:graphicFrameLocks noGrp="1"/>
          </p:cNvGraphicFramePr>
          <p:nvPr>
            <p:ph idx="1"/>
            <p:extLst>
              <p:ext uri="{D42A27DB-BD31-4B8C-83A1-F6EECF244321}">
                <p14:modId xmlns:p14="http://schemas.microsoft.com/office/powerpoint/2010/main" val="2164519866"/>
              </p:ext>
            </p:extLst>
          </p:nvPr>
        </p:nvGraphicFramePr>
        <p:xfrm>
          <a:off x="838198" y="1825624"/>
          <a:ext cx="10515600" cy="4295256"/>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1927533666"/>
                    </a:ext>
                  </a:extLst>
                </a:gridCol>
                <a:gridCol w="3505200">
                  <a:extLst>
                    <a:ext uri="{9D8B030D-6E8A-4147-A177-3AD203B41FA5}">
                      <a16:colId xmlns:a16="http://schemas.microsoft.com/office/drawing/2014/main" val="3402498103"/>
                    </a:ext>
                  </a:extLst>
                </a:gridCol>
                <a:gridCol w="3505200">
                  <a:extLst>
                    <a:ext uri="{9D8B030D-6E8A-4147-A177-3AD203B41FA5}">
                      <a16:colId xmlns:a16="http://schemas.microsoft.com/office/drawing/2014/main" val="2494068703"/>
                    </a:ext>
                  </a:extLst>
                </a:gridCol>
              </a:tblGrid>
              <a:tr h="613608">
                <a:tc>
                  <a:txBody>
                    <a:bodyPr/>
                    <a:lstStyle/>
                    <a:p>
                      <a:endParaRPr lang="en-US"/>
                    </a:p>
                  </a:txBody>
                  <a:tcPr/>
                </a:tc>
                <a:tc>
                  <a:txBody>
                    <a:bodyPr/>
                    <a:lstStyle/>
                    <a:p>
                      <a:r>
                        <a:rPr lang="en-US" dirty="0"/>
                        <a:t>Benign</a:t>
                      </a:r>
                    </a:p>
                  </a:txBody>
                  <a:tcPr/>
                </a:tc>
                <a:tc>
                  <a:txBody>
                    <a:bodyPr/>
                    <a:lstStyle/>
                    <a:p>
                      <a:r>
                        <a:rPr lang="en-US" dirty="0"/>
                        <a:t>Malignant</a:t>
                      </a:r>
                    </a:p>
                  </a:txBody>
                  <a:tcPr/>
                </a:tc>
                <a:extLst>
                  <a:ext uri="{0D108BD9-81ED-4DB2-BD59-A6C34878D82A}">
                    <a16:rowId xmlns:a16="http://schemas.microsoft.com/office/drawing/2014/main" val="2058264391"/>
                  </a:ext>
                </a:extLst>
              </a:tr>
              <a:tr h="613608">
                <a:tc>
                  <a:txBody>
                    <a:bodyPr/>
                    <a:lstStyle/>
                    <a:p>
                      <a:r>
                        <a:rPr lang="en-US" dirty="0"/>
                        <a:t>Ascites</a:t>
                      </a:r>
                    </a:p>
                  </a:txBody>
                  <a:tcPr/>
                </a:tc>
                <a:tc>
                  <a:txBody>
                    <a:bodyPr/>
                    <a:lstStyle/>
                    <a:p>
                      <a:r>
                        <a:rPr lang="en-US" dirty="0"/>
                        <a:t>absent</a:t>
                      </a:r>
                    </a:p>
                  </a:txBody>
                  <a:tcPr/>
                </a:tc>
                <a:tc>
                  <a:txBody>
                    <a:bodyPr/>
                    <a:lstStyle/>
                    <a:p>
                      <a:r>
                        <a:rPr lang="en-US" dirty="0"/>
                        <a:t>present</a:t>
                      </a:r>
                    </a:p>
                  </a:txBody>
                  <a:tcPr/>
                </a:tc>
                <a:extLst>
                  <a:ext uri="{0D108BD9-81ED-4DB2-BD59-A6C34878D82A}">
                    <a16:rowId xmlns:a16="http://schemas.microsoft.com/office/drawing/2014/main" val="2407219710"/>
                  </a:ext>
                </a:extLst>
              </a:tr>
              <a:tr h="613608">
                <a:tc>
                  <a:txBody>
                    <a:bodyPr/>
                    <a:lstStyle/>
                    <a:p>
                      <a:r>
                        <a:rPr lang="en-US" dirty="0"/>
                        <a:t>Adhesion</a:t>
                      </a:r>
                    </a:p>
                  </a:txBody>
                  <a:tcPr/>
                </a:tc>
                <a:tc>
                  <a:txBody>
                    <a:bodyPr/>
                    <a:lstStyle/>
                    <a:p>
                      <a:r>
                        <a:rPr lang="en-US" dirty="0"/>
                        <a:t>absent</a:t>
                      </a:r>
                    </a:p>
                  </a:txBody>
                  <a:tcPr/>
                </a:tc>
                <a:tc>
                  <a:txBody>
                    <a:bodyPr/>
                    <a:lstStyle/>
                    <a:p>
                      <a:r>
                        <a:rPr lang="en-US" dirty="0"/>
                        <a:t>present</a:t>
                      </a:r>
                    </a:p>
                  </a:txBody>
                  <a:tcPr/>
                </a:tc>
                <a:extLst>
                  <a:ext uri="{0D108BD9-81ED-4DB2-BD59-A6C34878D82A}">
                    <a16:rowId xmlns:a16="http://schemas.microsoft.com/office/drawing/2014/main" val="205348259"/>
                  </a:ext>
                </a:extLst>
              </a:tr>
              <a:tr h="613608">
                <a:tc>
                  <a:txBody>
                    <a:bodyPr/>
                    <a:lstStyle/>
                    <a:p>
                      <a:r>
                        <a:rPr lang="en-US" dirty="0"/>
                        <a:t>Exophytic growth on the surface</a:t>
                      </a:r>
                    </a:p>
                  </a:txBody>
                  <a:tcPr/>
                </a:tc>
                <a:tc>
                  <a:txBody>
                    <a:bodyPr/>
                    <a:lstStyle/>
                    <a:p>
                      <a:r>
                        <a:rPr lang="en-US" dirty="0"/>
                        <a:t>absent</a:t>
                      </a:r>
                    </a:p>
                  </a:txBody>
                  <a:tcPr/>
                </a:tc>
                <a:tc>
                  <a:txBody>
                    <a:bodyPr/>
                    <a:lstStyle/>
                    <a:p>
                      <a:r>
                        <a:rPr lang="en-US" dirty="0"/>
                        <a:t>present</a:t>
                      </a:r>
                    </a:p>
                  </a:txBody>
                  <a:tcPr/>
                </a:tc>
                <a:extLst>
                  <a:ext uri="{0D108BD9-81ED-4DB2-BD59-A6C34878D82A}">
                    <a16:rowId xmlns:a16="http://schemas.microsoft.com/office/drawing/2014/main" val="3338879740"/>
                  </a:ext>
                </a:extLst>
              </a:tr>
              <a:tr h="613608">
                <a:tc>
                  <a:txBody>
                    <a:bodyPr/>
                    <a:lstStyle/>
                    <a:p>
                      <a:r>
                        <a:rPr lang="en-US" dirty="0"/>
                        <a:t>Peritoneal nodules</a:t>
                      </a:r>
                    </a:p>
                  </a:txBody>
                  <a:tcPr/>
                </a:tc>
                <a:tc>
                  <a:txBody>
                    <a:bodyPr/>
                    <a:lstStyle/>
                    <a:p>
                      <a:r>
                        <a:rPr lang="en-US" dirty="0"/>
                        <a:t>absent</a:t>
                      </a:r>
                    </a:p>
                  </a:txBody>
                  <a:tcPr/>
                </a:tc>
                <a:tc>
                  <a:txBody>
                    <a:bodyPr/>
                    <a:lstStyle/>
                    <a:p>
                      <a:r>
                        <a:rPr lang="en-US" dirty="0"/>
                        <a:t>present</a:t>
                      </a:r>
                    </a:p>
                  </a:txBody>
                  <a:tcPr/>
                </a:tc>
                <a:extLst>
                  <a:ext uri="{0D108BD9-81ED-4DB2-BD59-A6C34878D82A}">
                    <a16:rowId xmlns:a16="http://schemas.microsoft.com/office/drawing/2014/main" val="2106958264"/>
                  </a:ext>
                </a:extLst>
              </a:tr>
              <a:tr h="613608">
                <a:tc>
                  <a:txBody>
                    <a:bodyPr/>
                    <a:lstStyle/>
                    <a:p>
                      <a:r>
                        <a:rPr lang="en-US" dirty="0"/>
                        <a:t>Metastatic deposits</a:t>
                      </a:r>
                    </a:p>
                  </a:txBody>
                  <a:tcPr/>
                </a:tc>
                <a:tc>
                  <a:txBody>
                    <a:bodyPr/>
                    <a:lstStyle/>
                    <a:p>
                      <a:r>
                        <a:rPr lang="en-US" dirty="0"/>
                        <a:t>absent</a:t>
                      </a:r>
                    </a:p>
                  </a:txBody>
                  <a:tcPr/>
                </a:tc>
                <a:tc>
                  <a:txBody>
                    <a:bodyPr/>
                    <a:lstStyle/>
                    <a:p>
                      <a:r>
                        <a:rPr lang="en-US" dirty="0"/>
                        <a:t>present</a:t>
                      </a:r>
                    </a:p>
                  </a:txBody>
                  <a:tcPr/>
                </a:tc>
                <a:extLst>
                  <a:ext uri="{0D108BD9-81ED-4DB2-BD59-A6C34878D82A}">
                    <a16:rowId xmlns:a16="http://schemas.microsoft.com/office/drawing/2014/main" val="1547442735"/>
                  </a:ext>
                </a:extLst>
              </a:tr>
              <a:tr h="613608">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633668090"/>
                  </a:ext>
                </a:extLst>
              </a:tr>
            </a:tbl>
          </a:graphicData>
        </a:graphic>
      </p:graphicFrame>
    </p:spTree>
    <p:extLst>
      <p:ext uri="{BB962C8B-B14F-4D97-AF65-F5344CB8AC3E}">
        <p14:creationId xmlns:p14="http://schemas.microsoft.com/office/powerpoint/2010/main" val="2254637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EF28F-02C9-68B8-305E-DA9CF69D7E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96536F6-E2DD-7F23-1951-FBE1D110E74C}"/>
              </a:ext>
            </a:extLst>
          </p:cNvPr>
          <p:cNvSpPr>
            <a:spLocks noGrp="1"/>
          </p:cNvSpPr>
          <p:nvPr>
            <p:ph idx="1"/>
          </p:nvPr>
        </p:nvSpPr>
        <p:spPr/>
        <p:txBody>
          <a:bodyPr/>
          <a:lstStyle/>
          <a:p>
            <a:r>
              <a:rPr lang="en-US" dirty="0"/>
              <a:t>Definitive Surgery</a:t>
            </a:r>
          </a:p>
          <a:p>
            <a:r>
              <a:rPr lang="en-US" dirty="0"/>
              <a:t> In young patients desirous of fertility-  Ovarian cystectomy leaving behind the healthy ovarian tissue</a:t>
            </a:r>
          </a:p>
          <a:p>
            <a:r>
              <a:rPr lang="en-US" dirty="0"/>
              <a:t>  Ovariotomy (</a:t>
            </a:r>
            <a:r>
              <a:rPr lang="en-US" dirty="0" err="1"/>
              <a:t>salpingo</a:t>
            </a:r>
            <a:r>
              <a:rPr lang="en-US" dirty="0"/>
              <a:t>-oophorectomy) is reserved for a big tumor that has destroyed almost all the ovarian tissues or for a gangrenous cyst.</a:t>
            </a:r>
          </a:p>
          <a:p>
            <a:r>
              <a:rPr lang="en-US" dirty="0"/>
              <a:t>In parous women with age ≥ 40 years  Total hysterectomy with bilateral </a:t>
            </a:r>
            <a:r>
              <a:rPr lang="en-US" dirty="0" err="1"/>
              <a:t>salpingooophorectomy</a:t>
            </a:r>
            <a:r>
              <a:rPr lang="en-US" dirty="0"/>
              <a:t>  </a:t>
            </a:r>
          </a:p>
        </p:txBody>
      </p:sp>
    </p:spTree>
    <p:extLst>
      <p:ext uri="{BB962C8B-B14F-4D97-AF65-F5344CB8AC3E}">
        <p14:creationId xmlns:p14="http://schemas.microsoft.com/office/powerpoint/2010/main" val="1087214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11C27-E405-7021-A2FD-4D1BA78185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2E5E4BB-D711-317E-C1A4-915FAB801969}"/>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309439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78807-DEF1-62F9-235A-FDC5A355421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C063F9-F6A7-3F25-8C9D-557C3CFAA6C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91707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7BD69-335A-DE6A-70DB-0A8F498A476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0E2F988-0251-96D3-61C5-13840FC6EE7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87825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1DB3-D449-74DE-FB20-9F3AA556C2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D8C2D84-4865-539C-FBE8-D47C749BAC79}"/>
              </a:ext>
            </a:extLst>
          </p:cNvPr>
          <p:cNvSpPr>
            <a:spLocks noGrp="1"/>
          </p:cNvSpPr>
          <p:nvPr>
            <p:ph idx="1"/>
          </p:nvPr>
        </p:nvSpPr>
        <p:spPr/>
        <p:txBody>
          <a:bodyPr/>
          <a:lstStyle/>
          <a:p>
            <a:r>
              <a:rPr lang="en-US" dirty="0"/>
              <a:t>distinguished by the following features:  </a:t>
            </a:r>
          </a:p>
          <a:p>
            <a:r>
              <a:rPr lang="en-US" dirty="0"/>
              <a:t>Usually ≤ 7 cm in diameter  </a:t>
            </a:r>
          </a:p>
          <a:p>
            <a:r>
              <a:rPr lang="en-US" dirty="0"/>
              <a:t>Usually asymptomatic </a:t>
            </a:r>
          </a:p>
          <a:p>
            <a:r>
              <a:rPr lang="en-US" dirty="0"/>
              <a:t> Spontaneous regression occurs following correction of the temporary hormonal dysfunction </a:t>
            </a:r>
          </a:p>
          <a:p>
            <a:r>
              <a:rPr lang="en-US" dirty="0"/>
              <a:t> Unilocular  </a:t>
            </a:r>
          </a:p>
          <a:p>
            <a:r>
              <a:rPr lang="en-US" dirty="0"/>
              <a:t>Usually contains a clear fluid  </a:t>
            </a:r>
          </a:p>
          <a:p>
            <a:r>
              <a:rPr lang="en-US" dirty="0"/>
              <a:t>Lining epithelium corresponds to the functional epithelium of the unit from which it arises.</a:t>
            </a:r>
          </a:p>
        </p:txBody>
      </p:sp>
    </p:spTree>
    <p:extLst>
      <p:ext uri="{BB962C8B-B14F-4D97-AF65-F5344CB8AC3E}">
        <p14:creationId xmlns:p14="http://schemas.microsoft.com/office/powerpoint/2010/main" val="736773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10988-69D0-FD40-B208-1E6213B9EA9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D81F84-59B7-72D5-F6F9-F084C4BD6B4F}"/>
              </a:ext>
            </a:extLst>
          </p:cNvPr>
          <p:cNvSpPr>
            <a:spLocks noGrp="1"/>
          </p:cNvSpPr>
          <p:nvPr>
            <p:ph idx="1"/>
          </p:nvPr>
        </p:nvSpPr>
        <p:spPr/>
        <p:txBody>
          <a:bodyPr/>
          <a:lstStyle/>
          <a:p>
            <a:r>
              <a:rPr lang="en-US" dirty="0"/>
              <a:t>Management </a:t>
            </a:r>
          </a:p>
          <a:p>
            <a:r>
              <a:rPr lang="en-US" dirty="0"/>
              <a:t>A follicular cyst ≤ 3 cm requires no further investigations.</a:t>
            </a:r>
          </a:p>
          <a:p>
            <a:r>
              <a:rPr lang="en-US" dirty="0"/>
              <a:t> A simple cyst &lt; 7 cm, unilocular, echo free without solid areas or papillary projections, with normal serum cancer antigen (CA 125) should be followed up with repeat ultrasound in 3–6 months time.</a:t>
            </a:r>
          </a:p>
          <a:p>
            <a:r>
              <a:rPr lang="en-US" dirty="0"/>
              <a:t> Whenever a cyst persists or grow, it should be removed by laparoscopy or laparotomy</a:t>
            </a:r>
          </a:p>
        </p:txBody>
      </p:sp>
    </p:spTree>
    <p:extLst>
      <p:ext uri="{BB962C8B-B14F-4D97-AF65-F5344CB8AC3E}">
        <p14:creationId xmlns:p14="http://schemas.microsoft.com/office/powerpoint/2010/main" val="2732814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3AF25-D2EF-EA1F-7F8E-D26CD91CC17A}"/>
              </a:ext>
            </a:extLst>
          </p:cNvPr>
          <p:cNvSpPr>
            <a:spLocks noGrp="1"/>
          </p:cNvSpPr>
          <p:nvPr>
            <p:ph type="title"/>
          </p:nvPr>
        </p:nvSpPr>
        <p:spPr/>
        <p:txBody>
          <a:bodyPr/>
          <a:lstStyle/>
          <a:p>
            <a:r>
              <a:rPr lang="en-US" dirty="0"/>
              <a:t> CLASSIFICATION OF OVARIAN TUMOR (WHO)</a:t>
            </a:r>
            <a:br>
              <a:rPr lang="en-US" dirty="0"/>
            </a:br>
            <a:endParaRPr lang="en-US" dirty="0"/>
          </a:p>
        </p:txBody>
      </p:sp>
      <p:sp>
        <p:nvSpPr>
          <p:cNvPr id="3" name="Content Placeholder 2">
            <a:extLst>
              <a:ext uri="{FF2B5EF4-FFF2-40B4-BE49-F238E27FC236}">
                <a16:creationId xmlns:a16="http://schemas.microsoft.com/office/drawing/2014/main" id="{778F330C-5405-DD25-9D1E-270EF3FC27C0}"/>
              </a:ext>
            </a:extLst>
          </p:cNvPr>
          <p:cNvSpPr>
            <a:spLocks noGrp="1"/>
          </p:cNvSpPr>
          <p:nvPr>
            <p:ph idx="1"/>
          </p:nvPr>
        </p:nvSpPr>
        <p:spPr/>
        <p:txBody>
          <a:bodyPr/>
          <a:lstStyle/>
          <a:p>
            <a:pPr marL="457200" lvl="1" indent="0">
              <a:buNone/>
            </a:pPr>
            <a:r>
              <a:rPr lang="en-US" dirty="0"/>
              <a:t> I. Epithelial tumor (60–70%) These tumors may be benign, borderline malignant or malignant.  </a:t>
            </a:r>
          </a:p>
          <a:p>
            <a:pPr lvl="1"/>
            <a:r>
              <a:rPr lang="en-US" dirty="0"/>
              <a:t>Serous tumor  </a:t>
            </a:r>
          </a:p>
          <a:p>
            <a:pPr lvl="1"/>
            <a:r>
              <a:rPr lang="en-US" dirty="0"/>
              <a:t>Mucinous cyst adenoma </a:t>
            </a:r>
          </a:p>
          <a:p>
            <a:pPr lvl="1"/>
            <a:r>
              <a:rPr lang="en-US" dirty="0"/>
              <a:t> Endometrioid tumors </a:t>
            </a:r>
          </a:p>
          <a:p>
            <a:pPr lvl="1"/>
            <a:r>
              <a:rPr lang="en-US" dirty="0"/>
              <a:t> </a:t>
            </a:r>
            <a:r>
              <a:rPr lang="en-US" dirty="0" err="1"/>
              <a:t>Mesonephroid</a:t>
            </a:r>
            <a:r>
              <a:rPr lang="en-US" dirty="0"/>
              <a:t> or clear cell tumors </a:t>
            </a:r>
          </a:p>
          <a:p>
            <a:pPr lvl="1"/>
            <a:r>
              <a:rPr lang="en-US" dirty="0"/>
              <a:t> Transitional cell: Brenner tumors </a:t>
            </a:r>
          </a:p>
          <a:p>
            <a:pPr lvl="1"/>
            <a:r>
              <a:rPr lang="en-US" dirty="0"/>
              <a:t> Squamous cell tumors </a:t>
            </a:r>
          </a:p>
          <a:p>
            <a:pPr lvl="1"/>
            <a:r>
              <a:rPr lang="en-US" dirty="0"/>
              <a:t> Mixed epithelial tumors  </a:t>
            </a:r>
          </a:p>
          <a:p>
            <a:pPr lvl="1"/>
            <a:r>
              <a:rPr lang="en-US" dirty="0"/>
              <a:t>Undifferentiated carcinoma</a:t>
            </a:r>
          </a:p>
        </p:txBody>
      </p:sp>
    </p:spTree>
    <p:extLst>
      <p:ext uri="{BB962C8B-B14F-4D97-AF65-F5344CB8AC3E}">
        <p14:creationId xmlns:p14="http://schemas.microsoft.com/office/powerpoint/2010/main" val="1574342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7806F-BAE7-50C7-6BDD-190912B91B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ADA949-744C-D04A-5B68-4EAE6E5E3815}"/>
              </a:ext>
            </a:extLst>
          </p:cNvPr>
          <p:cNvSpPr>
            <a:spLocks noGrp="1"/>
          </p:cNvSpPr>
          <p:nvPr>
            <p:ph idx="1"/>
          </p:nvPr>
        </p:nvSpPr>
        <p:spPr/>
        <p:txBody>
          <a:bodyPr>
            <a:normAutofit fontScale="77500" lnSpcReduction="20000"/>
          </a:bodyPr>
          <a:lstStyle/>
          <a:p>
            <a:r>
              <a:rPr lang="en-US" dirty="0"/>
              <a:t>II. Sex cord stromal tumors (6–10%)  </a:t>
            </a:r>
          </a:p>
          <a:p>
            <a:r>
              <a:rPr lang="en-US" dirty="0"/>
              <a:t>Granulosa cell tumors </a:t>
            </a:r>
          </a:p>
          <a:p>
            <a:r>
              <a:rPr lang="en-US" dirty="0"/>
              <a:t> Tumors of thecoma-fibroma group  </a:t>
            </a:r>
          </a:p>
          <a:p>
            <a:pPr marL="0" indent="0">
              <a:buNone/>
            </a:pPr>
            <a:r>
              <a:rPr lang="en-US" dirty="0"/>
              <a:t>                     Thecoma </a:t>
            </a:r>
          </a:p>
          <a:p>
            <a:r>
              <a:rPr lang="en-US" dirty="0"/>
              <a:t>                  Fibroma </a:t>
            </a:r>
          </a:p>
          <a:p>
            <a:r>
              <a:rPr lang="en-US" dirty="0"/>
              <a:t> Unclassified </a:t>
            </a:r>
          </a:p>
          <a:p>
            <a:r>
              <a:rPr lang="en-US" dirty="0"/>
              <a:t> </a:t>
            </a:r>
            <a:r>
              <a:rPr lang="en-US" dirty="0" err="1"/>
              <a:t>Androblastoma</a:t>
            </a:r>
            <a:r>
              <a:rPr lang="en-US" dirty="0"/>
              <a:t> </a:t>
            </a:r>
          </a:p>
          <a:p>
            <a:pPr marL="0" indent="0">
              <a:buNone/>
            </a:pPr>
            <a:r>
              <a:rPr lang="en-US" dirty="0"/>
              <a:t>                    Sertoli cell tumor  </a:t>
            </a:r>
          </a:p>
          <a:p>
            <a:r>
              <a:rPr lang="en-US" dirty="0"/>
              <a:t>                Sertoli-Leydig cell tumor  </a:t>
            </a:r>
          </a:p>
          <a:p>
            <a:r>
              <a:rPr lang="en-US" dirty="0"/>
              <a:t>                Hilus cell tumor  </a:t>
            </a:r>
          </a:p>
          <a:p>
            <a:r>
              <a:rPr lang="en-US" dirty="0" err="1"/>
              <a:t>Gynandroblastoma</a:t>
            </a:r>
            <a:r>
              <a:rPr lang="en-US" dirty="0"/>
              <a:t> </a:t>
            </a:r>
          </a:p>
          <a:p>
            <a:r>
              <a:rPr lang="en-US" dirty="0"/>
              <a:t> Unclassified</a:t>
            </a:r>
          </a:p>
        </p:txBody>
      </p:sp>
    </p:spTree>
    <p:extLst>
      <p:ext uri="{BB962C8B-B14F-4D97-AF65-F5344CB8AC3E}">
        <p14:creationId xmlns:p14="http://schemas.microsoft.com/office/powerpoint/2010/main" val="1838381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BE3E1-C6C5-8C83-61FA-BB28739EB1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C943792-349D-8F6F-3E26-C2CD1DB82244}"/>
              </a:ext>
            </a:extLst>
          </p:cNvPr>
          <p:cNvSpPr>
            <a:spLocks noGrp="1"/>
          </p:cNvSpPr>
          <p:nvPr>
            <p:ph idx="1"/>
          </p:nvPr>
        </p:nvSpPr>
        <p:spPr/>
        <p:txBody>
          <a:bodyPr>
            <a:normAutofit lnSpcReduction="10000"/>
          </a:bodyPr>
          <a:lstStyle/>
          <a:p>
            <a:r>
              <a:rPr lang="en-US" dirty="0"/>
              <a:t>III. Lipid cell tumor </a:t>
            </a:r>
          </a:p>
          <a:p>
            <a:r>
              <a:rPr lang="en-US" dirty="0"/>
              <a:t>IV. Germ cell tumors of the ovary (20–25% of all primary ovarian neoplasms)</a:t>
            </a:r>
          </a:p>
          <a:p>
            <a:r>
              <a:rPr lang="en-US" dirty="0"/>
              <a:t> I. Germ cell tumors</a:t>
            </a:r>
          </a:p>
          <a:p>
            <a:pPr marL="0" indent="0">
              <a:buNone/>
            </a:pPr>
            <a:r>
              <a:rPr lang="en-US" dirty="0"/>
              <a:t>            a. Dysgerminoma </a:t>
            </a:r>
          </a:p>
          <a:p>
            <a:r>
              <a:rPr lang="en-US" dirty="0"/>
              <a:t>          b. Endodermal sinus tumor (yolk sac tumor)</a:t>
            </a:r>
          </a:p>
          <a:p>
            <a:r>
              <a:rPr lang="en-US" dirty="0"/>
              <a:t>           c. Embryonal cell carcinoma</a:t>
            </a:r>
          </a:p>
          <a:p>
            <a:r>
              <a:rPr lang="en-US" dirty="0"/>
              <a:t>           d. Polyembryoma</a:t>
            </a:r>
          </a:p>
          <a:p>
            <a:r>
              <a:rPr lang="en-US" dirty="0"/>
              <a:t>           e. Choriocarcinoma </a:t>
            </a:r>
          </a:p>
        </p:txBody>
      </p:sp>
    </p:spTree>
    <p:extLst>
      <p:ext uri="{BB962C8B-B14F-4D97-AF65-F5344CB8AC3E}">
        <p14:creationId xmlns:p14="http://schemas.microsoft.com/office/powerpoint/2010/main" val="2947295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4D16B-D561-60E9-7498-A6FCF34724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1BFEAD-BE09-8219-5C16-D7AAD3F76AB0}"/>
              </a:ext>
            </a:extLst>
          </p:cNvPr>
          <p:cNvSpPr>
            <a:spLocks noGrp="1"/>
          </p:cNvSpPr>
          <p:nvPr>
            <p:ph idx="1"/>
          </p:nvPr>
        </p:nvSpPr>
        <p:spPr/>
        <p:txBody>
          <a:bodyPr/>
          <a:lstStyle/>
          <a:p>
            <a:r>
              <a:rPr lang="en-US" dirty="0"/>
              <a:t>f. Teratoma: </a:t>
            </a:r>
          </a:p>
          <a:p>
            <a:r>
              <a:rPr lang="en-US" dirty="0"/>
              <a:t>       </a:t>
            </a:r>
            <a:r>
              <a:rPr lang="en-US" dirty="0" err="1"/>
              <a:t>i</a:t>
            </a:r>
            <a:r>
              <a:rPr lang="en-US" dirty="0"/>
              <a:t>. Immature </a:t>
            </a:r>
          </a:p>
          <a:p>
            <a:r>
              <a:rPr lang="en-US" dirty="0"/>
              <a:t>       ii. Mature (dermoid cyst)</a:t>
            </a:r>
          </a:p>
          <a:p>
            <a:r>
              <a:rPr lang="en-US" dirty="0"/>
              <a:t>       iii. </a:t>
            </a:r>
            <a:r>
              <a:rPr lang="en-US" dirty="0" err="1"/>
              <a:t>Monodermal</a:t>
            </a:r>
            <a:r>
              <a:rPr lang="en-US" dirty="0"/>
              <a:t>:  </a:t>
            </a:r>
          </a:p>
          <a:p>
            <a:r>
              <a:rPr lang="en-US" dirty="0"/>
              <a:t>            Struma ovary</a:t>
            </a:r>
          </a:p>
          <a:p>
            <a:r>
              <a:rPr lang="en-US" dirty="0"/>
              <a:t>            Carcinoid</a:t>
            </a:r>
          </a:p>
          <a:p>
            <a:r>
              <a:rPr lang="en-US" dirty="0"/>
              <a:t> g. Mixed forms (combinations of types a to f)</a:t>
            </a:r>
          </a:p>
        </p:txBody>
      </p:sp>
    </p:spTree>
    <p:extLst>
      <p:ext uri="{BB962C8B-B14F-4D97-AF65-F5344CB8AC3E}">
        <p14:creationId xmlns:p14="http://schemas.microsoft.com/office/powerpoint/2010/main" val="3467659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1646</Words>
  <Application>Microsoft Office PowerPoint</Application>
  <PresentationFormat>Widescreen</PresentationFormat>
  <Paragraphs>228</Paragraphs>
  <Slides>37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Calibri Light</vt:lpstr>
      <vt:lpstr>Office Theme</vt:lpstr>
      <vt:lpstr>OVARIAN TUMOUR</vt:lpstr>
      <vt:lpstr>Ovarian enlargement</vt:lpstr>
      <vt:lpstr>PowerPoint Presentation</vt:lpstr>
      <vt:lpstr>PowerPoint Presentation</vt:lpstr>
      <vt:lpstr>PowerPoint Presentation</vt:lpstr>
      <vt:lpstr> CLASSIFICATION OF OVARIAN TUMOR (WHO) </vt:lpstr>
      <vt:lpstr>PowerPoint Presentation</vt:lpstr>
      <vt:lpstr>PowerPoint Presentation</vt:lpstr>
      <vt:lpstr>PowerPoint Presentation</vt:lpstr>
      <vt:lpstr>PowerPoint Presentation</vt:lpstr>
      <vt:lpstr>Mucinous cystadenoma</vt:lpstr>
      <vt:lpstr>PowerPoint Presentation</vt:lpstr>
      <vt:lpstr>PowerPoint Presentation</vt:lpstr>
      <vt:lpstr>PowerPoint Presentation</vt:lpstr>
      <vt:lpstr>PowerPoint Presentation</vt:lpstr>
      <vt:lpstr>PowerPoint Presentation</vt:lpstr>
      <vt:lpstr>PowerPoint Presentation</vt:lpstr>
      <vt:lpstr>Clinical Features of Benign Tumors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21.4: DIFFERENTIATION BETWEEN BENIGN AND MALIGNANT OVARIAN TUMOR</vt:lpstr>
      <vt:lpstr>PowerPoint Presentation</vt:lpstr>
      <vt:lpstr>Laparotomy findings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OVARIAN TUMOUR</dc:title>
  <dc:creator>Ali Hasaan Mahmood</dc:creator>
  <cp:lastModifiedBy>Ali Hasaan Mahmood</cp:lastModifiedBy>
  <cp:revision>13</cp:revision>
  <dcterms:created xsi:type="dcterms:W3CDTF">2023-11-27T05:44:00Z</dcterms:created>
  <dcterms:modified xsi:type="dcterms:W3CDTF">2024-01-05T17:37:56Z</dcterms:modified>
</cp:coreProperties>
</file>