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84" r:id="rId9"/>
    <p:sldId id="279" r:id="rId10"/>
    <p:sldId id="264" r:id="rId11"/>
    <p:sldId id="265" r:id="rId12"/>
    <p:sldId id="266" r:id="rId13"/>
    <p:sldId id="280" r:id="rId14"/>
    <p:sldId id="267" r:id="rId15"/>
    <p:sldId id="268" r:id="rId16"/>
    <p:sldId id="269" r:id="rId17"/>
    <p:sldId id="270" r:id="rId18"/>
    <p:sldId id="271" r:id="rId19"/>
    <p:sldId id="272" r:id="rId20"/>
    <p:sldId id="273" r:id="rId21"/>
    <p:sldId id="274" r:id="rId22"/>
    <p:sldId id="281" r:id="rId23"/>
    <p:sldId id="275" r:id="rId24"/>
    <p:sldId id="282" r:id="rId25"/>
    <p:sldId id="276" r:id="rId26"/>
    <p:sldId id="277" r:id="rId27"/>
    <p:sldId id="278"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34794-5BDE-4EC4-A699-76DFBA1FEB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C87DC9-5F4E-4C5C-B4FE-8C904761F1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DDA993-D774-4E0D-9124-43597B465AD1}"/>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5" name="Footer Placeholder 4">
            <a:extLst>
              <a:ext uri="{FF2B5EF4-FFF2-40B4-BE49-F238E27FC236}">
                <a16:creationId xmlns:a16="http://schemas.microsoft.com/office/drawing/2014/main" id="{614D2C48-AEA2-4366-B43C-1A6C732B5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5110AE-DFF1-4615-9903-70D3DD97C1BD}"/>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2022800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48216-10AD-47A2-A8A1-8F3C1F308C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76F7FC-7C65-4967-B68F-AA502411CD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293903-F729-401A-817E-7679D6993079}"/>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5" name="Footer Placeholder 4">
            <a:extLst>
              <a:ext uri="{FF2B5EF4-FFF2-40B4-BE49-F238E27FC236}">
                <a16:creationId xmlns:a16="http://schemas.microsoft.com/office/drawing/2014/main" id="{EA5B6953-19C7-42A3-97F0-4856B3366A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37CEE9-43B5-4C1C-B266-3ABBED7EC367}"/>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611165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CEA866-DC6E-41F0-9816-7035D24AB0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D74240-612C-4E08-93CD-C0C6DBACB4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874DF-0235-48E3-8DA9-7B700EE6C9CC}"/>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5" name="Footer Placeholder 4">
            <a:extLst>
              <a:ext uri="{FF2B5EF4-FFF2-40B4-BE49-F238E27FC236}">
                <a16:creationId xmlns:a16="http://schemas.microsoft.com/office/drawing/2014/main" id="{89668955-EA6F-47BA-AE57-A38E71F62F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288F70-555A-4116-92A7-D9AB130D2C47}"/>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3505756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9CAC5-827E-4770-B425-CA7D97A1E6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3D2753-B0BE-4C09-9E42-4BEB22A879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EC6E26-56FD-408F-B6D6-3265E253369F}"/>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5" name="Footer Placeholder 4">
            <a:extLst>
              <a:ext uri="{FF2B5EF4-FFF2-40B4-BE49-F238E27FC236}">
                <a16:creationId xmlns:a16="http://schemas.microsoft.com/office/drawing/2014/main" id="{32A82E2F-1866-4B77-8C4F-0E4593542D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149DCA-23CC-41C9-B79D-4B437B80F115}"/>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2320066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965CC-3D30-4D45-A965-5A6C9449C2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D3B701-0445-4C55-9BF7-F94CEB33B0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73C45D-2370-4E8C-B4F9-78B48D909DB6}"/>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5" name="Footer Placeholder 4">
            <a:extLst>
              <a:ext uri="{FF2B5EF4-FFF2-40B4-BE49-F238E27FC236}">
                <a16:creationId xmlns:a16="http://schemas.microsoft.com/office/drawing/2014/main" id="{A9CEC8C3-DD27-41A3-AD90-213547E9D1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74ECA-3966-41BB-B13A-B093A12CCA86}"/>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4075694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E1767-958A-42DD-870D-BA149D3A68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1DBE1A-2C89-4788-AD3F-A9086911D9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506F12-8A3F-42F5-AA1C-10B5BD5665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92522D-2701-4DC3-99DF-86985D1A2BF0}"/>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6" name="Footer Placeholder 5">
            <a:extLst>
              <a:ext uri="{FF2B5EF4-FFF2-40B4-BE49-F238E27FC236}">
                <a16:creationId xmlns:a16="http://schemas.microsoft.com/office/drawing/2014/main" id="{A67EAF00-1D27-4F96-B5B7-C17575EA84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1B971-7FD3-4649-B0F9-95D2C72995B6}"/>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1614553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64FF7-14B8-4849-8152-E3EF85FBA7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C5F319-EAAA-4B79-A00E-B140F543E5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E9B0BC-32C6-483D-A13A-45D530F8AA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1F30B-0378-4514-A915-4E048EBF51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E3F07E-B4D5-462B-AF8B-E84770F62F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05545A-A3F8-4280-B808-348E98253C88}"/>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8" name="Footer Placeholder 7">
            <a:extLst>
              <a:ext uri="{FF2B5EF4-FFF2-40B4-BE49-F238E27FC236}">
                <a16:creationId xmlns:a16="http://schemas.microsoft.com/office/drawing/2014/main" id="{BF1EFD95-5E87-46E5-8ADA-C602548B22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4FEA47-F281-44D2-AF82-3412AFEBBA34}"/>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367713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43F1E-C992-4736-A9C4-0E0F017B3F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BDAB06-044A-459D-9AF9-05BA28C87DC6}"/>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4" name="Footer Placeholder 3">
            <a:extLst>
              <a:ext uri="{FF2B5EF4-FFF2-40B4-BE49-F238E27FC236}">
                <a16:creationId xmlns:a16="http://schemas.microsoft.com/office/drawing/2014/main" id="{13AED654-7380-462F-827B-91D4F456AF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22A275-94D5-41B4-ACFA-A6693E7936FC}"/>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34581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4CAE23-617D-47B2-9C5C-E072DBD53EBE}"/>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3" name="Footer Placeholder 2">
            <a:extLst>
              <a:ext uri="{FF2B5EF4-FFF2-40B4-BE49-F238E27FC236}">
                <a16:creationId xmlns:a16="http://schemas.microsoft.com/office/drawing/2014/main" id="{1AF0CDCE-2278-41F0-8030-9F3CFE7C37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1BA0A0-AA85-4EAB-8D3E-26B09D5F1F73}"/>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1833324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BC16E-772F-4BC9-BC1C-7536936518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215B7A-F165-4D8B-9188-06F57741E9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409FC9-D9A2-4D95-A337-3142199D88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2C2BD9-2A48-4A1B-9DFC-447A4028B5EA}"/>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6" name="Footer Placeholder 5">
            <a:extLst>
              <a:ext uri="{FF2B5EF4-FFF2-40B4-BE49-F238E27FC236}">
                <a16:creationId xmlns:a16="http://schemas.microsoft.com/office/drawing/2014/main" id="{B04A9A54-92D7-413E-832B-7F6E1DC032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84CF96-973E-4B48-AC5B-5450F4447CE4}"/>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4068696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A486F-373A-41A5-92C2-E7F5F1BB0D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10BA4D-D1FF-480A-9B7D-73087E340B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092DC1-E643-4D46-A64D-125F5BDC41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4265D7-85B3-4AE1-97B0-B4A0A41D5929}"/>
              </a:ext>
            </a:extLst>
          </p:cNvPr>
          <p:cNvSpPr>
            <a:spLocks noGrp="1"/>
          </p:cNvSpPr>
          <p:nvPr>
            <p:ph type="dt" sz="half" idx="10"/>
          </p:nvPr>
        </p:nvSpPr>
        <p:spPr/>
        <p:txBody>
          <a:bodyPr/>
          <a:lstStyle/>
          <a:p>
            <a:fld id="{0606D505-6E50-4C2B-9B58-B38E18772B4B}" type="datetimeFigureOut">
              <a:rPr lang="en-US" smtClean="0"/>
              <a:t>10/4/2021</a:t>
            </a:fld>
            <a:endParaRPr lang="en-US"/>
          </a:p>
        </p:txBody>
      </p:sp>
      <p:sp>
        <p:nvSpPr>
          <p:cNvPr id="6" name="Footer Placeholder 5">
            <a:extLst>
              <a:ext uri="{FF2B5EF4-FFF2-40B4-BE49-F238E27FC236}">
                <a16:creationId xmlns:a16="http://schemas.microsoft.com/office/drawing/2014/main" id="{9BC2A0A3-968A-489D-B5FF-6E7257297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F03201-9A4F-4B43-84C7-D4833B663406}"/>
              </a:ext>
            </a:extLst>
          </p:cNvPr>
          <p:cNvSpPr>
            <a:spLocks noGrp="1"/>
          </p:cNvSpPr>
          <p:nvPr>
            <p:ph type="sldNum" sz="quarter" idx="12"/>
          </p:nvPr>
        </p:nvSpPr>
        <p:spPr/>
        <p:txBody>
          <a:bodyPr/>
          <a:lstStyle/>
          <a:p>
            <a:fld id="{6442D697-8638-44E5-B070-14D10BB6D5F4}" type="slidenum">
              <a:rPr lang="en-US" smtClean="0"/>
              <a:t>‹#›</a:t>
            </a:fld>
            <a:endParaRPr lang="en-US"/>
          </a:p>
        </p:txBody>
      </p:sp>
    </p:spTree>
    <p:extLst>
      <p:ext uri="{BB962C8B-B14F-4D97-AF65-F5344CB8AC3E}">
        <p14:creationId xmlns:p14="http://schemas.microsoft.com/office/powerpoint/2010/main" val="993520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F20E18-AD3E-4A5D-9E54-821D055C5D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3A56AE-A082-4199-8590-E4ED5FCD3A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62C0D-71B4-47E6-9A5C-2DC1EFD6DC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06D505-6E50-4C2B-9B58-B38E18772B4B}" type="datetimeFigureOut">
              <a:rPr lang="en-US" smtClean="0"/>
              <a:t>10/4/2021</a:t>
            </a:fld>
            <a:endParaRPr lang="en-US"/>
          </a:p>
        </p:txBody>
      </p:sp>
      <p:sp>
        <p:nvSpPr>
          <p:cNvPr id="5" name="Footer Placeholder 4">
            <a:extLst>
              <a:ext uri="{FF2B5EF4-FFF2-40B4-BE49-F238E27FC236}">
                <a16:creationId xmlns:a16="http://schemas.microsoft.com/office/drawing/2014/main" id="{94868F19-36B0-4856-B5BC-D441DD6A8D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0771E4-0504-4C64-AEAF-6A97D76F02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2D697-8638-44E5-B070-14D10BB6D5F4}" type="slidenum">
              <a:rPr lang="en-US" smtClean="0"/>
              <a:t>‹#›</a:t>
            </a:fld>
            <a:endParaRPr lang="en-US"/>
          </a:p>
        </p:txBody>
      </p:sp>
    </p:spTree>
    <p:extLst>
      <p:ext uri="{BB962C8B-B14F-4D97-AF65-F5344CB8AC3E}">
        <p14:creationId xmlns:p14="http://schemas.microsoft.com/office/powerpoint/2010/main" val="4118154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4E92-6CB2-4284-BF35-ECC25D1FA218}"/>
              </a:ext>
            </a:extLst>
          </p:cNvPr>
          <p:cNvSpPr>
            <a:spLocks noGrp="1"/>
          </p:cNvSpPr>
          <p:nvPr>
            <p:ph type="ctrTitle"/>
          </p:nvPr>
        </p:nvSpPr>
        <p:spPr/>
        <p:txBody>
          <a:bodyPr/>
          <a:lstStyle/>
          <a:p>
            <a:r>
              <a:rPr lang="en-US" dirty="0"/>
              <a:t>MALPOSITION</a:t>
            </a:r>
          </a:p>
        </p:txBody>
      </p:sp>
      <p:sp>
        <p:nvSpPr>
          <p:cNvPr id="3" name="Subtitle 2">
            <a:extLst>
              <a:ext uri="{FF2B5EF4-FFF2-40B4-BE49-F238E27FC236}">
                <a16:creationId xmlns:a16="http://schemas.microsoft.com/office/drawing/2014/main" id="{9D26C7ED-7354-4AC9-9DD6-336CA787ABF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1656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26A08-3FD0-48C8-91C5-8660C482DAF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67A6CF3-34A9-458F-A495-688F6407FDF1}"/>
              </a:ext>
            </a:extLst>
          </p:cNvPr>
          <p:cNvSpPr>
            <a:spLocks noGrp="1"/>
          </p:cNvSpPr>
          <p:nvPr>
            <p:ph idx="1"/>
          </p:nvPr>
        </p:nvSpPr>
        <p:spPr/>
        <p:txBody>
          <a:bodyPr>
            <a:normAutofit fontScale="92500" lnSpcReduction="20000"/>
          </a:bodyPr>
          <a:lstStyle/>
          <a:p>
            <a:r>
              <a:rPr lang="en-US" dirty="0"/>
              <a:t>Malposition refers to any position of the vertex other than flexed </a:t>
            </a:r>
            <a:r>
              <a:rPr lang="en-US" dirty="0" err="1"/>
              <a:t>occipito</a:t>
            </a:r>
            <a:r>
              <a:rPr lang="en-US" dirty="0"/>
              <a:t> anterior one. </a:t>
            </a:r>
          </a:p>
          <a:p>
            <a:r>
              <a:rPr lang="en-US" dirty="0"/>
              <a:t>In a vertex presentation where the occiput is placed posteriorly over the sacroiliac joint or directly over the sacrum, it is called an occiput-posterior position.</a:t>
            </a:r>
          </a:p>
          <a:p>
            <a:r>
              <a:rPr lang="en-US" dirty="0"/>
              <a:t> When the occiput is placed over the right sacroiliac joint, the position is called right </a:t>
            </a:r>
            <a:r>
              <a:rPr lang="en-US" dirty="0" err="1"/>
              <a:t>occipitoposterior</a:t>
            </a:r>
            <a:r>
              <a:rPr lang="en-US" dirty="0"/>
              <a:t> (ROP), traditionally called third position of the vertex and</a:t>
            </a:r>
          </a:p>
          <a:p>
            <a:r>
              <a:rPr lang="en-US" dirty="0"/>
              <a:t> when placed over the left sacroiliac joint, is called left </a:t>
            </a:r>
            <a:r>
              <a:rPr lang="en-US" dirty="0" err="1"/>
              <a:t>occipitoposterior</a:t>
            </a:r>
            <a:r>
              <a:rPr lang="en-US" dirty="0"/>
              <a:t> (LOP), traditionally called fourth position of the vertex  and</a:t>
            </a:r>
          </a:p>
          <a:p>
            <a:r>
              <a:rPr lang="en-US" dirty="0"/>
              <a:t> when it points toward the sacrum, is called direct </a:t>
            </a:r>
            <a:r>
              <a:rPr lang="en-US" dirty="0" err="1"/>
              <a:t>occipitoposterior</a:t>
            </a:r>
            <a:r>
              <a:rPr lang="en-US" dirty="0"/>
              <a:t>. </a:t>
            </a:r>
          </a:p>
          <a:p>
            <a:r>
              <a:rPr lang="en-US"/>
              <a:t>All </a:t>
            </a:r>
            <a:r>
              <a:rPr lang="en-US" dirty="0"/>
              <a:t>the three positions may be primary (present before the onset of labor) or secondary (developing after labor starts)</a:t>
            </a:r>
          </a:p>
        </p:txBody>
      </p:sp>
    </p:spTree>
    <p:extLst>
      <p:ext uri="{BB962C8B-B14F-4D97-AF65-F5344CB8AC3E}">
        <p14:creationId xmlns:p14="http://schemas.microsoft.com/office/powerpoint/2010/main" val="4090437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F97FC-B269-4A0E-8525-0D3C77AA0FA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F5C1034-FB35-4CFD-B061-4CCA206837D2}"/>
              </a:ext>
            </a:extLst>
          </p:cNvPr>
          <p:cNvSpPr>
            <a:spLocks noGrp="1"/>
          </p:cNvSpPr>
          <p:nvPr>
            <p:ph idx="1"/>
          </p:nvPr>
        </p:nvSpPr>
        <p:spPr/>
        <p:txBody>
          <a:bodyPr/>
          <a:lstStyle/>
          <a:p>
            <a:r>
              <a:rPr lang="en-US" dirty="0"/>
              <a:t>Occiput-posterior is an abnormal position of the vertex rather than an abnormal presentation.</a:t>
            </a:r>
          </a:p>
          <a:p>
            <a:r>
              <a:rPr lang="en-US" dirty="0"/>
              <a:t> In majority of cases (90%), anterior rotation of the occiput occurs and follows the course like that of an </a:t>
            </a:r>
            <a:r>
              <a:rPr lang="en-US" dirty="0" err="1"/>
              <a:t>occipitoanterior</a:t>
            </a:r>
            <a:r>
              <a:rPr lang="en-US" dirty="0"/>
              <a:t> </a:t>
            </a:r>
          </a:p>
          <a:p>
            <a:r>
              <a:rPr lang="en-US" dirty="0"/>
              <a:t>Right </a:t>
            </a:r>
            <a:r>
              <a:rPr lang="en-US" dirty="0" err="1"/>
              <a:t>occipitoposterior</a:t>
            </a:r>
            <a:r>
              <a:rPr lang="en-US" dirty="0"/>
              <a:t> is five times more common than the left </a:t>
            </a:r>
            <a:r>
              <a:rPr lang="en-US" dirty="0" err="1"/>
              <a:t>occipitoposterior</a:t>
            </a:r>
            <a:r>
              <a:rPr lang="en-US" dirty="0"/>
              <a:t>. </a:t>
            </a:r>
          </a:p>
          <a:p>
            <a:r>
              <a:rPr lang="en-US" dirty="0"/>
              <a:t>Dextrorotation of the uterus and the presence of the sigmoid colon on the left disfavor LOP position. </a:t>
            </a:r>
          </a:p>
        </p:txBody>
      </p:sp>
    </p:spTree>
    <p:extLst>
      <p:ext uri="{BB962C8B-B14F-4D97-AF65-F5344CB8AC3E}">
        <p14:creationId xmlns:p14="http://schemas.microsoft.com/office/powerpoint/2010/main" val="2132596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ADCFF-48BC-446F-8049-294020ECDF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267DE98-D947-4438-AB15-276373DDBE38}"/>
              </a:ext>
            </a:extLst>
          </p:cNvPr>
          <p:cNvSpPr>
            <a:spLocks noGrp="1"/>
          </p:cNvSpPr>
          <p:nvPr>
            <p:ph idx="1"/>
          </p:nvPr>
        </p:nvSpPr>
        <p:spPr/>
        <p:txBody>
          <a:bodyPr/>
          <a:lstStyle/>
          <a:p>
            <a:r>
              <a:rPr lang="en-US" dirty="0"/>
              <a:t>ABDOMINAL EXAMINATION</a:t>
            </a:r>
          </a:p>
          <a:p>
            <a:r>
              <a:rPr lang="en-US" dirty="0"/>
              <a:t> Inspection: The abdomen looks flat, below the umbilicus. </a:t>
            </a:r>
          </a:p>
          <a:p>
            <a:r>
              <a:rPr lang="en-US" dirty="0"/>
              <a:t>Umbilical grip: The findings are: </a:t>
            </a:r>
          </a:p>
          <a:p>
            <a:r>
              <a:rPr lang="en-US" dirty="0"/>
              <a:t>(1) The fetal limbs are more easily felt near the midline on either side. (2) The fetal back is felt far away from the midline on the flank and often difficult to outline clearly. </a:t>
            </a:r>
          </a:p>
          <a:p>
            <a:r>
              <a:rPr lang="en-US" dirty="0"/>
              <a:t>(3) The anterior shoulder lies far away from the midline.</a:t>
            </a:r>
          </a:p>
        </p:txBody>
      </p:sp>
    </p:spTree>
    <p:extLst>
      <p:ext uri="{BB962C8B-B14F-4D97-AF65-F5344CB8AC3E}">
        <p14:creationId xmlns:p14="http://schemas.microsoft.com/office/powerpoint/2010/main" val="3458552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8665-7E02-4A0A-9E95-FBAA27F132E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3F397CA-4D32-4561-994E-943FC1468F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6041" y="-55958"/>
            <a:ext cx="10501176" cy="6548833"/>
          </a:xfrm>
        </p:spPr>
      </p:pic>
    </p:spTree>
    <p:extLst>
      <p:ext uri="{BB962C8B-B14F-4D97-AF65-F5344CB8AC3E}">
        <p14:creationId xmlns:p14="http://schemas.microsoft.com/office/powerpoint/2010/main" val="2506381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A5C5D-96C7-4B5F-8E2F-712FB6E92FE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9E4AEEE-F421-403C-BF9F-563DE63A59C5}"/>
              </a:ext>
            </a:extLst>
          </p:cNvPr>
          <p:cNvSpPr>
            <a:spLocks noGrp="1"/>
          </p:cNvSpPr>
          <p:nvPr>
            <p:ph idx="1"/>
          </p:nvPr>
        </p:nvSpPr>
        <p:spPr/>
        <p:txBody>
          <a:bodyPr/>
          <a:lstStyle/>
          <a:p>
            <a:r>
              <a:rPr lang="en-US" dirty="0"/>
              <a:t>Pelvic grips: The findings are:</a:t>
            </a:r>
          </a:p>
          <a:p>
            <a:r>
              <a:rPr lang="en-US" dirty="0"/>
              <a:t> (1) The head is not engaged.</a:t>
            </a:r>
          </a:p>
          <a:p>
            <a:r>
              <a:rPr lang="en-US" dirty="0"/>
              <a:t> (2) The cephalic prominence (sinciput) is not felt so prominent as found in well-flexed </a:t>
            </a:r>
            <a:r>
              <a:rPr lang="en-US" dirty="0" err="1"/>
              <a:t>occipitoanterior</a:t>
            </a:r>
            <a:r>
              <a:rPr lang="en-US" dirty="0"/>
              <a:t>.</a:t>
            </a:r>
          </a:p>
          <a:p>
            <a:r>
              <a:rPr lang="en-US" dirty="0"/>
              <a:t> In direct </a:t>
            </a:r>
            <a:r>
              <a:rPr lang="en-US" dirty="0" err="1"/>
              <a:t>occipitoposterior</a:t>
            </a:r>
            <a:r>
              <a:rPr lang="en-US" dirty="0"/>
              <a:t>, the small sinciput is confused with breech.</a:t>
            </a:r>
          </a:p>
          <a:p>
            <a:r>
              <a:rPr lang="en-US" dirty="0"/>
              <a:t> Auscultation: The maximum intensity of the fetal heart sounds is heard on the flank and often difficult to locate especially in LOP.</a:t>
            </a:r>
          </a:p>
          <a:p>
            <a:r>
              <a:rPr lang="en-US" dirty="0"/>
              <a:t>However, in direct </a:t>
            </a:r>
            <a:r>
              <a:rPr lang="en-US" dirty="0" err="1"/>
              <a:t>occipitoposterior</a:t>
            </a:r>
            <a:r>
              <a:rPr lang="en-US" dirty="0"/>
              <a:t>, the FHS is distinctly felt in the midline.</a:t>
            </a:r>
          </a:p>
        </p:txBody>
      </p:sp>
    </p:spTree>
    <p:extLst>
      <p:ext uri="{BB962C8B-B14F-4D97-AF65-F5344CB8AC3E}">
        <p14:creationId xmlns:p14="http://schemas.microsoft.com/office/powerpoint/2010/main" val="853129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7FDBF-BAA0-4E75-B0A9-B146B68003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F944B82-B492-4469-AB28-BF0C5A19BE9D}"/>
              </a:ext>
            </a:extLst>
          </p:cNvPr>
          <p:cNvSpPr>
            <a:spLocks noGrp="1"/>
          </p:cNvSpPr>
          <p:nvPr>
            <p:ph idx="1"/>
          </p:nvPr>
        </p:nvSpPr>
        <p:spPr/>
        <p:txBody>
          <a:bodyPr/>
          <a:lstStyle/>
          <a:p>
            <a:r>
              <a:rPr lang="en-US" dirty="0"/>
              <a:t>VAGINAL EXAMINATION </a:t>
            </a:r>
          </a:p>
          <a:p>
            <a:r>
              <a:rPr lang="en-US" dirty="0"/>
              <a:t>The findings in early labor are:</a:t>
            </a:r>
          </a:p>
          <a:p>
            <a:r>
              <a:rPr lang="en-US" dirty="0"/>
              <a:t> (1) Elongated bag of membranes which is likely to rupture during examination. </a:t>
            </a:r>
          </a:p>
          <a:p>
            <a:r>
              <a:rPr lang="en-US" dirty="0"/>
              <a:t>(2) The sagittal suture occupies any of the oblique diameters of the pelvis. </a:t>
            </a:r>
          </a:p>
          <a:p>
            <a:r>
              <a:rPr lang="en-US" dirty="0"/>
              <a:t>(3) Posterior fontanel is felt near the sacroiliac joint.</a:t>
            </a:r>
          </a:p>
          <a:p>
            <a:r>
              <a:rPr lang="en-US" dirty="0"/>
              <a:t> (4) The anterior fontanel is felt more easily because of </a:t>
            </a:r>
            <a:r>
              <a:rPr lang="en-US" dirty="0" err="1"/>
              <a:t>deflexion</a:t>
            </a:r>
            <a:r>
              <a:rPr lang="en-US" dirty="0"/>
              <a:t> of the head and at times, is felt at a lower level than the posterior one.</a:t>
            </a:r>
          </a:p>
        </p:txBody>
      </p:sp>
    </p:spTree>
    <p:extLst>
      <p:ext uri="{BB962C8B-B14F-4D97-AF65-F5344CB8AC3E}">
        <p14:creationId xmlns:p14="http://schemas.microsoft.com/office/powerpoint/2010/main" val="1975500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6A859-8B41-49AA-B33E-D390E5422E6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F071DF7-0C3E-4ACB-BB2A-12F2EEDE4923}"/>
              </a:ext>
            </a:extLst>
          </p:cNvPr>
          <p:cNvSpPr>
            <a:spLocks noGrp="1"/>
          </p:cNvSpPr>
          <p:nvPr>
            <p:ph idx="1"/>
          </p:nvPr>
        </p:nvSpPr>
        <p:spPr/>
        <p:txBody>
          <a:bodyPr/>
          <a:lstStyle/>
          <a:p>
            <a:r>
              <a:rPr lang="en-US" dirty="0"/>
              <a:t>In late labor, the diagnosis is often difficult because of caput formation which obliterates the sutures and fontanels.</a:t>
            </a:r>
          </a:p>
          <a:p>
            <a:r>
              <a:rPr lang="en-US" dirty="0"/>
              <a:t> In such cases, the ear is to be located and unfolded pinna points toward the occiput.</a:t>
            </a:r>
          </a:p>
          <a:p>
            <a:r>
              <a:rPr lang="en-US" dirty="0"/>
              <a:t> Simultaneous assessment of the pelvis should be done.</a:t>
            </a:r>
          </a:p>
          <a:p>
            <a:r>
              <a:rPr lang="en-US" dirty="0"/>
              <a:t> Imaging: Ultrasonography is rarely done. It is helpful to know the descent, attitude of the head and its relation to the pelvic walls (position)</a:t>
            </a:r>
          </a:p>
        </p:txBody>
      </p:sp>
    </p:spTree>
    <p:extLst>
      <p:ext uri="{BB962C8B-B14F-4D97-AF65-F5344CB8AC3E}">
        <p14:creationId xmlns:p14="http://schemas.microsoft.com/office/powerpoint/2010/main" val="3577339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0F36B-E821-4D3F-9150-FA7D3278A4E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17CFEC2-949C-4ABD-9E92-3FC59A12A049}"/>
              </a:ext>
            </a:extLst>
          </p:cNvPr>
          <p:cNvSpPr>
            <a:spLocks noGrp="1"/>
          </p:cNvSpPr>
          <p:nvPr>
            <p:ph idx="1"/>
          </p:nvPr>
        </p:nvSpPr>
        <p:spPr/>
        <p:txBody>
          <a:bodyPr/>
          <a:lstStyle/>
          <a:p>
            <a:r>
              <a:rPr lang="en-US" dirty="0"/>
              <a:t>The head engages through the right oblique diameter in ROP and left oblique diameter in LOP. </a:t>
            </a:r>
          </a:p>
          <a:p>
            <a:r>
              <a:rPr lang="en-US" dirty="0"/>
              <a:t>The engaging transverse diameter of the head is biparietal (9.5 cm) and that of anteroposterior diameter is either </a:t>
            </a:r>
            <a:r>
              <a:rPr lang="en-US" dirty="0" err="1"/>
              <a:t>suboccipitofrontal</a:t>
            </a:r>
            <a:r>
              <a:rPr lang="en-US" dirty="0"/>
              <a:t> (10 cm) or occipitofrontal (11.5 cm).</a:t>
            </a:r>
          </a:p>
          <a:p>
            <a:r>
              <a:rPr lang="en-US" dirty="0"/>
              <a:t> Because of </a:t>
            </a:r>
            <a:r>
              <a:rPr lang="en-US" dirty="0" err="1"/>
              <a:t>deflexion</a:t>
            </a:r>
            <a:r>
              <a:rPr lang="en-US" dirty="0"/>
              <a:t>, engagement is delayed.</a:t>
            </a:r>
          </a:p>
          <a:p>
            <a:r>
              <a:rPr lang="en-US" dirty="0"/>
              <a:t> In Favorable Circumstances (90%)</a:t>
            </a:r>
          </a:p>
          <a:p>
            <a:r>
              <a:rPr lang="en-US" dirty="0"/>
              <a:t> </a:t>
            </a:r>
          </a:p>
        </p:txBody>
      </p:sp>
    </p:spTree>
    <p:extLst>
      <p:ext uri="{BB962C8B-B14F-4D97-AF65-F5344CB8AC3E}">
        <p14:creationId xmlns:p14="http://schemas.microsoft.com/office/powerpoint/2010/main" val="3967960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535ED-D1C4-4C2A-BB8D-7CCDB7700A0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1A5EEC-CAB8-4247-B0F1-CA8317B3EF0C}"/>
              </a:ext>
            </a:extLst>
          </p:cNvPr>
          <p:cNvSpPr>
            <a:spLocks noGrp="1"/>
          </p:cNvSpPr>
          <p:nvPr>
            <p:ph idx="1"/>
          </p:nvPr>
        </p:nvSpPr>
        <p:spPr/>
        <p:txBody>
          <a:bodyPr>
            <a:normAutofit lnSpcReduction="10000"/>
          </a:bodyPr>
          <a:lstStyle/>
          <a:p>
            <a:r>
              <a:rPr lang="en-US" dirty="0"/>
              <a:t>In Favorable Circumstances (90%)</a:t>
            </a:r>
          </a:p>
          <a:p>
            <a:r>
              <a:rPr lang="en-US" dirty="0"/>
              <a:t> Flexion:</a:t>
            </a:r>
          </a:p>
          <a:p>
            <a:r>
              <a:rPr lang="en-US" dirty="0"/>
              <a:t> Internal rotation of the head: As the occiput is the leading part, it rotates 3/8th of a circle anteriorly to lie behind the symphysis pubis. </a:t>
            </a:r>
          </a:p>
          <a:p>
            <a:r>
              <a:rPr lang="en-US" dirty="0"/>
              <a:t>. Further descent and delivery of the head occurs like that of </a:t>
            </a:r>
            <a:r>
              <a:rPr lang="en-US" dirty="0" err="1"/>
              <a:t>occipitoanterior</a:t>
            </a:r>
            <a:r>
              <a:rPr lang="en-US" dirty="0"/>
              <a:t> position</a:t>
            </a:r>
          </a:p>
          <a:p>
            <a:r>
              <a:rPr lang="en-US" dirty="0"/>
              <a:t> Restitution: There is movement of restitution to the extent of 1/8th of a circle in the opposite direction of internal rotation of the head.</a:t>
            </a:r>
          </a:p>
          <a:p>
            <a:r>
              <a:rPr lang="en-US" dirty="0"/>
              <a:t> External rotation: .</a:t>
            </a:r>
          </a:p>
          <a:p>
            <a:r>
              <a:rPr lang="en-US" dirty="0"/>
              <a:t> Birth of the shoulders and trunk</a:t>
            </a:r>
          </a:p>
        </p:txBody>
      </p:sp>
    </p:spTree>
    <p:extLst>
      <p:ext uri="{BB962C8B-B14F-4D97-AF65-F5344CB8AC3E}">
        <p14:creationId xmlns:p14="http://schemas.microsoft.com/office/powerpoint/2010/main" val="2168123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7F2A3-DB0F-4140-8A56-B9400EFBF5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0F0DA0D-E73D-4E8F-92C1-4CB60645F3A7}"/>
              </a:ext>
            </a:extLst>
          </p:cNvPr>
          <p:cNvSpPr>
            <a:spLocks noGrp="1"/>
          </p:cNvSpPr>
          <p:nvPr>
            <p:ph idx="1"/>
          </p:nvPr>
        </p:nvSpPr>
        <p:spPr/>
        <p:txBody>
          <a:bodyPr/>
          <a:lstStyle/>
          <a:p>
            <a:r>
              <a:rPr lang="en-US" dirty="0"/>
              <a:t>In unfavorable circumstances: (Nonrotation or malrotation)—10%.</a:t>
            </a:r>
          </a:p>
          <a:p>
            <a:r>
              <a:rPr lang="en-US" dirty="0"/>
              <a:t> In certain circumstances, the occiput fails to rotate as described previously</a:t>
            </a:r>
          </a:p>
          <a:p>
            <a:r>
              <a:rPr lang="en-US" dirty="0"/>
              <a:t>Incomplete forward rotation: In this condition, the occiput rotates through 1/8th of a circle anteriorly and the sagittal suture comes to lie in the bispinous diameter. </a:t>
            </a:r>
          </a:p>
          <a:p>
            <a:r>
              <a:rPr lang="en-US" dirty="0"/>
              <a:t>Thereafter, further anterior rotation is unlikely and arrest in this position is called deep transverse arrest</a:t>
            </a:r>
          </a:p>
        </p:txBody>
      </p:sp>
    </p:spTree>
    <p:extLst>
      <p:ext uri="{BB962C8B-B14F-4D97-AF65-F5344CB8AC3E}">
        <p14:creationId xmlns:p14="http://schemas.microsoft.com/office/powerpoint/2010/main" val="1582090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535AB-64A7-4F85-9F88-EA5007FFEC8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0C8C8BE-348E-44B9-A8DB-45C17A52D270}"/>
              </a:ext>
            </a:extLst>
          </p:cNvPr>
          <p:cNvSpPr>
            <a:spLocks noGrp="1"/>
          </p:cNvSpPr>
          <p:nvPr>
            <p:ph idx="1"/>
          </p:nvPr>
        </p:nvSpPr>
        <p:spPr/>
        <p:txBody>
          <a:bodyPr/>
          <a:lstStyle/>
          <a:p>
            <a:r>
              <a:rPr lang="en-US" dirty="0"/>
              <a:t>LIE: The lie refers to the relationship of the long axis of the fetus to the long axis of the centralized uterus or maternal spine, the most common lie being longitudinal (99.5%). </a:t>
            </a:r>
          </a:p>
          <a:p>
            <a:r>
              <a:rPr lang="en-US" dirty="0"/>
              <a:t>The lie may be transverse or oblique; sometimes the lie is unstable until labor sets in, when it becomes either longitudinal or transverse .</a:t>
            </a:r>
          </a:p>
        </p:txBody>
      </p:sp>
    </p:spTree>
    <p:extLst>
      <p:ext uri="{BB962C8B-B14F-4D97-AF65-F5344CB8AC3E}">
        <p14:creationId xmlns:p14="http://schemas.microsoft.com/office/powerpoint/2010/main" val="3394191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3C519-15D9-4A96-972C-4BEC9C8947F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1883E0-4E51-46F1-B17F-5B9C10A963F2}"/>
              </a:ext>
            </a:extLst>
          </p:cNvPr>
          <p:cNvSpPr>
            <a:spLocks noGrp="1"/>
          </p:cNvSpPr>
          <p:nvPr>
            <p:ph idx="1"/>
          </p:nvPr>
        </p:nvSpPr>
        <p:spPr/>
        <p:txBody>
          <a:bodyPr/>
          <a:lstStyle/>
          <a:p>
            <a:pPr marL="0" indent="0">
              <a:buNone/>
            </a:pPr>
            <a:r>
              <a:rPr lang="en-US" dirty="0"/>
              <a:t>Nonrotation: Both the sinciput and the occiput touch the pelvic f </a:t>
            </a:r>
            <a:r>
              <a:rPr lang="en-US" dirty="0" err="1"/>
              <a:t>oor</a:t>
            </a:r>
            <a:r>
              <a:rPr lang="en-US" dirty="0"/>
              <a:t> simultaneously due to moderate </a:t>
            </a:r>
            <a:r>
              <a:rPr lang="en-US" dirty="0" err="1"/>
              <a:t>deflexion</a:t>
            </a:r>
            <a:r>
              <a:rPr lang="en-US" dirty="0"/>
              <a:t> of the head resulting in nonrotation of the occiput. </a:t>
            </a:r>
          </a:p>
          <a:p>
            <a:pPr marL="0" indent="0">
              <a:buNone/>
            </a:pPr>
            <a:r>
              <a:rPr lang="en-US" dirty="0"/>
              <a:t>The sagittal suture lies in the oblique diameter. </a:t>
            </a:r>
          </a:p>
          <a:p>
            <a:pPr marL="0" indent="0">
              <a:buNone/>
            </a:pPr>
            <a:r>
              <a:rPr lang="en-US" dirty="0"/>
              <a:t>Further mechanism is unlikely and the condition is called oblique posterior arrest.</a:t>
            </a:r>
          </a:p>
        </p:txBody>
      </p:sp>
    </p:spTree>
    <p:extLst>
      <p:ext uri="{BB962C8B-B14F-4D97-AF65-F5344CB8AC3E}">
        <p14:creationId xmlns:p14="http://schemas.microsoft.com/office/powerpoint/2010/main" val="3951765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0C59-B796-4301-B546-887FC2B022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9CA2C9C-D53F-4A2D-8C9E-FD0A935012F1}"/>
              </a:ext>
            </a:extLst>
          </p:cNvPr>
          <p:cNvSpPr>
            <a:spLocks noGrp="1"/>
          </p:cNvSpPr>
          <p:nvPr>
            <p:ph idx="1"/>
          </p:nvPr>
        </p:nvSpPr>
        <p:spPr/>
        <p:txBody>
          <a:bodyPr>
            <a:normAutofit fontScale="92500" lnSpcReduction="10000"/>
          </a:bodyPr>
          <a:lstStyle/>
          <a:p>
            <a:r>
              <a:rPr lang="en-US" dirty="0"/>
              <a:t>Malrotation: </a:t>
            </a:r>
          </a:p>
          <a:p>
            <a:r>
              <a:rPr lang="en-US" dirty="0"/>
              <a:t>In extreme </a:t>
            </a:r>
            <a:r>
              <a:rPr lang="en-US" dirty="0" err="1"/>
              <a:t>deflexion</a:t>
            </a:r>
            <a:r>
              <a:rPr lang="en-US" dirty="0"/>
              <a:t>, the sinciput touches the pelvic floor first resulting in anterior rotation of the sinciput to 1/8th of a circle and putting the occiput to the sacral hollow.</a:t>
            </a:r>
          </a:p>
          <a:p>
            <a:r>
              <a:rPr lang="en-US" dirty="0"/>
              <a:t> This position is termed as </a:t>
            </a:r>
            <a:r>
              <a:rPr lang="en-US" dirty="0" err="1"/>
              <a:t>occipitosacral</a:t>
            </a:r>
            <a:r>
              <a:rPr lang="en-US" dirty="0"/>
              <a:t> position. This is, in the true sense, “Persistent </a:t>
            </a:r>
            <a:r>
              <a:rPr lang="en-US" dirty="0" err="1"/>
              <a:t>Occipitoposterior</a:t>
            </a:r>
            <a:r>
              <a:rPr lang="en-US" dirty="0"/>
              <a:t> Position” (POP) of the vertex. </a:t>
            </a:r>
          </a:p>
          <a:p>
            <a:r>
              <a:rPr lang="en-US" dirty="0"/>
              <a:t>In favorable circumstances, i.e. with an average size baby, good uterine contractions and an adequate pelvis such as an anthropoid or spacious gynecoid— spontaneous delivery may occur as “face to pubis”. </a:t>
            </a:r>
          </a:p>
          <a:p>
            <a:r>
              <a:rPr lang="en-US" dirty="0"/>
              <a:t>In unfavorable circumstances, when arrest occurs, it is called </a:t>
            </a:r>
            <a:r>
              <a:rPr lang="en-US" dirty="0" err="1"/>
              <a:t>occipitosacral</a:t>
            </a:r>
            <a:r>
              <a:rPr lang="en-US" dirty="0"/>
              <a:t> arrest</a:t>
            </a:r>
          </a:p>
        </p:txBody>
      </p:sp>
    </p:spTree>
    <p:extLst>
      <p:ext uri="{BB962C8B-B14F-4D97-AF65-F5344CB8AC3E}">
        <p14:creationId xmlns:p14="http://schemas.microsoft.com/office/powerpoint/2010/main" val="1630456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B3BE2-8653-4833-A96D-E0EFA8183DB9}"/>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2953DD7-3F37-48F0-BD4C-F3174C93D3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854" y="1035698"/>
            <a:ext cx="11571077" cy="5182539"/>
          </a:xfrm>
        </p:spPr>
      </p:pic>
    </p:spTree>
    <p:extLst>
      <p:ext uri="{BB962C8B-B14F-4D97-AF65-F5344CB8AC3E}">
        <p14:creationId xmlns:p14="http://schemas.microsoft.com/office/powerpoint/2010/main" val="3006380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53519-0325-4BDB-8274-D5A70CC78D5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A65DAFA-D3B1-4393-9E68-CEC1EEB238A5}"/>
              </a:ext>
            </a:extLst>
          </p:cNvPr>
          <p:cNvSpPr>
            <a:spLocks noGrp="1"/>
          </p:cNvSpPr>
          <p:nvPr>
            <p:ph idx="1"/>
          </p:nvPr>
        </p:nvSpPr>
        <p:spPr/>
        <p:txBody>
          <a:bodyPr>
            <a:normAutofit/>
          </a:bodyPr>
          <a:lstStyle/>
          <a:p>
            <a:r>
              <a:rPr lang="en-US" dirty="0"/>
              <a:t>MANAGEMENT OF LABOR Principles: </a:t>
            </a:r>
          </a:p>
          <a:p>
            <a:r>
              <a:rPr lang="en-US" dirty="0"/>
              <a:t>— (1) early diagnosis,</a:t>
            </a:r>
          </a:p>
          <a:p>
            <a:r>
              <a:rPr lang="en-US" dirty="0"/>
              <a:t> (2) strict vigilance with watchful expectancy hoping for descent and anterior rotation of the occiput, and</a:t>
            </a:r>
          </a:p>
          <a:p>
            <a:r>
              <a:rPr lang="en-US" dirty="0"/>
              <a:t> (3) judicious and timely interference, if necessary. </a:t>
            </a:r>
          </a:p>
          <a:p>
            <a:r>
              <a:rPr lang="en-US" dirty="0"/>
              <a:t>Diagnosis and evaluation: Fetal back on the flank with the FHS not being easily located, early rupture of the membranes </a:t>
            </a:r>
          </a:p>
          <a:p>
            <a:r>
              <a:rPr lang="en-US" dirty="0"/>
              <a:t>.Internal examination is confirmatory </a:t>
            </a:r>
          </a:p>
        </p:txBody>
      </p:sp>
    </p:spTree>
    <p:extLst>
      <p:ext uri="{BB962C8B-B14F-4D97-AF65-F5344CB8AC3E}">
        <p14:creationId xmlns:p14="http://schemas.microsoft.com/office/powerpoint/2010/main" val="3665387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A7D7E-8650-4601-A577-94D6F983C61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F2FA83E-B22F-4DA9-88E9-614C8EFA35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8687" y="115783"/>
            <a:ext cx="9487755" cy="6125165"/>
          </a:xfrm>
        </p:spPr>
      </p:pic>
    </p:spTree>
    <p:extLst>
      <p:ext uri="{BB962C8B-B14F-4D97-AF65-F5344CB8AC3E}">
        <p14:creationId xmlns:p14="http://schemas.microsoft.com/office/powerpoint/2010/main" val="35768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1C903-ABAA-4D6E-B535-E17B8F15C63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198358-0738-4901-ADA4-A9044F08288C}"/>
              </a:ext>
            </a:extLst>
          </p:cNvPr>
          <p:cNvSpPr>
            <a:spLocks noGrp="1"/>
          </p:cNvSpPr>
          <p:nvPr>
            <p:ph idx="1"/>
          </p:nvPr>
        </p:nvSpPr>
        <p:spPr/>
        <p:txBody>
          <a:bodyPr>
            <a:normAutofit/>
          </a:bodyPr>
          <a:lstStyle/>
          <a:p>
            <a:r>
              <a:rPr lang="en-US" dirty="0"/>
              <a:t>First stage: In otherwise uncomplicated cases, the labor is allowed to proceed in a manner similar to normal labor</a:t>
            </a:r>
          </a:p>
          <a:p>
            <a:r>
              <a:rPr lang="en-US" dirty="0"/>
              <a:t>Second stage: In majority, anterior rotation of the occiput is completed and the delivery is either spontaneous or can be accomplished by low forceps or </a:t>
            </a:r>
            <a:r>
              <a:rPr lang="en-US" dirty="0" err="1"/>
              <a:t>ventouse</a:t>
            </a:r>
            <a:endParaRPr lang="en-US" dirty="0"/>
          </a:p>
          <a:p>
            <a:r>
              <a:rPr lang="en-US" dirty="0"/>
              <a:t>In minority (unrotated and </a:t>
            </a:r>
            <a:r>
              <a:rPr lang="en-US" dirty="0" err="1"/>
              <a:t>malrotated</a:t>
            </a:r>
            <a:r>
              <a:rPr lang="en-US" dirty="0"/>
              <a:t>): Provided the fetal and maternal conditions permit, one should take a watchful expectancy for the anterior rotation of the occiput , </a:t>
            </a:r>
          </a:p>
          <a:p>
            <a:r>
              <a:rPr lang="en-US" dirty="0"/>
              <a:t>spontaneous delivery as face-to-pubis may occur.  liberal episiotomy should be done.</a:t>
            </a:r>
          </a:p>
        </p:txBody>
      </p:sp>
    </p:spTree>
    <p:extLst>
      <p:ext uri="{BB962C8B-B14F-4D97-AF65-F5344CB8AC3E}">
        <p14:creationId xmlns:p14="http://schemas.microsoft.com/office/powerpoint/2010/main" val="3142170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3AD2-ED7F-4B22-A6C9-7C99BAC3ED12}"/>
              </a:ext>
            </a:extLst>
          </p:cNvPr>
          <p:cNvSpPr>
            <a:spLocks noGrp="1"/>
          </p:cNvSpPr>
          <p:nvPr>
            <p:ph type="title"/>
          </p:nvPr>
        </p:nvSpPr>
        <p:spPr/>
        <p:txBody>
          <a:bodyPr>
            <a:normAutofit fontScale="90000"/>
          </a:bodyPr>
          <a:lstStyle/>
          <a:p>
            <a:br>
              <a:rPr lang="en-US" dirty="0"/>
            </a:br>
            <a:br>
              <a:rPr lang="en-US" dirty="0"/>
            </a:br>
            <a:r>
              <a:rPr lang="en-US" dirty="0"/>
              <a:t>I. ARREST IN OCCIPITOTRANSVERSE OR OBLIQUE OCCIPITOPOSTERIOR POSITION</a:t>
            </a:r>
            <a:br>
              <a:rPr lang="en-US" dirty="0"/>
            </a:br>
            <a:endParaRPr lang="en-US" dirty="0"/>
          </a:p>
        </p:txBody>
      </p:sp>
      <p:sp>
        <p:nvSpPr>
          <p:cNvPr id="3" name="Content Placeholder 2">
            <a:extLst>
              <a:ext uri="{FF2B5EF4-FFF2-40B4-BE49-F238E27FC236}">
                <a16:creationId xmlns:a16="http://schemas.microsoft.com/office/drawing/2014/main" id="{6F62C71E-7540-49FA-8853-6E6BBF48785B}"/>
              </a:ext>
            </a:extLst>
          </p:cNvPr>
          <p:cNvSpPr>
            <a:spLocks noGrp="1"/>
          </p:cNvSpPr>
          <p:nvPr>
            <p:ph idx="1"/>
          </p:nvPr>
        </p:nvSpPr>
        <p:spPr/>
        <p:txBody>
          <a:bodyPr>
            <a:normAutofit/>
          </a:bodyPr>
          <a:lstStyle/>
          <a:p>
            <a:pPr marL="0" indent="0">
              <a:buNone/>
            </a:pPr>
            <a:endParaRPr lang="en-US" dirty="0"/>
          </a:p>
          <a:p>
            <a:r>
              <a:rPr lang="en-US" dirty="0"/>
              <a:t> (1) </a:t>
            </a:r>
            <a:r>
              <a:rPr lang="en-US" dirty="0" err="1"/>
              <a:t>Ventouse</a:t>
            </a:r>
            <a:r>
              <a:rPr lang="en-US" dirty="0"/>
              <a:t> (Vacuum extraction): </a:t>
            </a:r>
          </a:p>
          <a:p>
            <a:r>
              <a:rPr lang="en-US" dirty="0"/>
              <a:t> (2) Cesarean section: If the case is unsuitable for manual rotation especially in the presence of </a:t>
            </a:r>
            <a:r>
              <a:rPr lang="en-US" dirty="0" err="1"/>
              <a:t>midpelvic</a:t>
            </a:r>
            <a:r>
              <a:rPr lang="en-US" dirty="0"/>
              <a:t> contraction, cesarean section is much safer even at this stage.</a:t>
            </a:r>
          </a:p>
          <a:p>
            <a:r>
              <a:rPr lang="en-US" dirty="0"/>
              <a:t> (3) Alternative methods (a) Manual rotation followed by forceps extraction</a:t>
            </a:r>
          </a:p>
          <a:p>
            <a:r>
              <a:rPr lang="en-US" dirty="0"/>
              <a:t>b) Forceps rotation and extraction</a:t>
            </a:r>
          </a:p>
          <a:p>
            <a:r>
              <a:rPr lang="en-US" dirty="0"/>
              <a:t>C) Craniotomy: The dead baby should be delivered by craniotomy</a:t>
            </a:r>
          </a:p>
        </p:txBody>
      </p:sp>
    </p:spTree>
    <p:extLst>
      <p:ext uri="{BB962C8B-B14F-4D97-AF65-F5344CB8AC3E}">
        <p14:creationId xmlns:p14="http://schemas.microsoft.com/office/powerpoint/2010/main" val="3340169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C5DA5-46BB-4570-B1ED-6BDE0EAD2021}"/>
              </a:ext>
            </a:extLst>
          </p:cNvPr>
          <p:cNvSpPr>
            <a:spLocks noGrp="1"/>
          </p:cNvSpPr>
          <p:nvPr>
            <p:ph type="title"/>
          </p:nvPr>
        </p:nvSpPr>
        <p:spPr/>
        <p:txBody>
          <a:bodyPr>
            <a:normAutofit fontScale="90000"/>
          </a:bodyPr>
          <a:lstStyle/>
          <a:p>
            <a:br>
              <a:rPr lang="en-US" dirty="0"/>
            </a:br>
            <a:br>
              <a:rPr lang="en-US" dirty="0"/>
            </a:br>
            <a:br>
              <a:rPr lang="en-US" dirty="0"/>
            </a:br>
            <a:r>
              <a:rPr lang="en-US" dirty="0"/>
              <a:t>II. OCCIPITOSACRAL ARREST</a:t>
            </a:r>
            <a:br>
              <a:rPr lang="en-US" dirty="0"/>
            </a:br>
            <a:endParaRPr lang="en-US" dirty="0"/>
          </a:p>
        </p:txBody>
      </p:sp>
      <p:sp>
        <p:nvSpPr>
          <p:cNvPr id="3" name="Content Placeholder 2">
            <a:extLst>
              <a:ext uri="{FF2B5EF4-FFF2-40B4-BE49-F238E27FC236}">
                <a16:creationId xmlns:a16="http://schemas.microsoft.com/office/drawing/2014/main" id="{2CEBBDC9-3FDB-4511-8D5B-7E654F5199EB}"/>
              </a:ext>
            </a:extLst>
          </p:cNvPr>
          <p:cNvSpPr>
            <a:spLocks noGrp="1"/>
          </p:cNvSpPr>
          <p:nvPr>
            <p:ph idx="1"/>
          </p:nvPr>
        </p:nvSpPr>
        <p:spPr/>
        <p:txBody>
          <a:bodyPr/>
          <a:lstStyle/>
          <a:p>
            <a:pPr marL="0" indent="0">
              <a:buNone/>
            </a:pPr>
            <a:endParaRPr lang="en-US" dirty="0"/>
          </a:p>
          <a:p>
            <a:r>
              <a:rPr lang="en-US" dirty="0"/>
              <a:t> If the head is engaged and the occiput descends below the ischial spines, forceps application in unrotated head followed by extraction as face-to-pubis is an effective procedure.</a:t>
            </a:r>
          </a:p>
          <a:p>
            <a:r>
              <a:rPr lang="en-US" dirty="0"/>
              <a:t> Liberal mediolateral episiotomy should be done.</a:t>
            </a:r>
          </a:p>
          <a:p>
            <a:r>
              <a:rPr lang="en-US" dirty="0"/>
              <a:t> If the occiput remains at or above the level of ischial spines, cesarean section .</a:t>
            </a:r>
          </a:p>
        </p:txBody>
      </p:sp>
    </p:spTree>
    <p:extLst>
      <p:ext uri="{BB962C8B-B14F-4D97-AF65-F5344CB8AC3E}">
        <p14:creationId xmlns:p14="http://schemas.microsoft.com/office/powerpoint/2010/main" val="4615441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BB0DE-6FE1-4934-AFAF-E0090F44F512}"/>
              </a:ext>
            </a:extLst>
          </p:cNvPr>
          <p:cNvSpPr>
            <a:spLocks noGrp="1"/>
          </p:cNvSpPr>
          <p:nvPr>
            <p:ph type="title"/>
          </p:nvPr>
        </p:nvSpPr>
        <p:spPr/>
        <p:txBody>
          <a:bodyPr/>
          <a:lstStyle/>
          <a:p>
            <a:r>
              <a:rPr lang="en-US" dirty="0"/>
              <a:t>DEEP TRANSVERSE ARREST</a:t>
            </a:r>
          </a:p>
        </p:txBody>
      </p:sp>
      <p:sp>
        <p:nvSpPr>
          <p:cNvPr id="3" name="Content Placeholder 2">
            <a:extLst>
              <a:ext uri="{FF2B5EF4-FFF2-40B4-BE49-F238E27FC236}">
                <a16:creationId xmlns:a16="http://schemas.microsoft.com/office/drawing/2014/main" id="{0BE9714C-586D-4F74-85DA-C996A3FACBAC}"/>
              </a:ext>
            </a:extLst>
          </p:cNvPr>
          <p:cNvSpPr>
            <a:spLocks noGrp="1"/>
          </p:cNvSpPr>
          <p:nvPr>
            <p:ph idx="1"/>
          </p:nvPr>
        </p:nvSpPr>
        <p:spPr/>
        <p:txBody>
          <a:bodyPr>
            <a:normAutofit/>
          </a:bodyPr>
          <a:lstStyle/>
          <a:p>
            <a:r>
              <a:rPr lang="en-US" dirty="0"/>
              <a:t>Diagnosis: (a) The head is engaged, (b) The sagittal suture lies in the transverse bispinous diameter, (c) Anterior fontanel is palpable</a:t>
            </a:r>
          </a:p>
          <a:p>
            <a:r>
              <a:rPr lang="en-US" dirty="0"/>
              <a:t>Management: </a:t>
            </a:r>
          </a:p>
          <a:p>
            <a:r>
              <a:rPr lang="en-US" dirty="0"/>
              <a:t>(1) Vaginal delivery is found not safe (big baby and or inadequate pelvis): Cesarean section. </a:t>
            </a:r>
          </a:p>
          <a:p>
            <a:r>
              <a:rPr lang="en-US" dirty="0"/>
              <a:t>(2) Vaginal delivery is found safe (any of the methods may be employed):</a:t>
            </a:r>
          </a:p>
          <a:p>
            <a:r>
              <a:rPr lang="en-US" dirty="0"/>
              <a:t> (1) </a:t>
            </a:r>
            <a:r>
              <a:rPr lang="en-US" dirty="0" err="1"/>
              <a:t>Ventouse</a:t>
            </a:r>
            <a:r>
              <a:rPr lang="en-US" dirty="0"/>
              <a:t>  (2) Manual rotation and application of forceps. </a:t>
            </a:r>
          </a:p>
          <a:p>
            <a:pPr marL="0" indent="0">
              <a:buNone/>
            </a:pPr>
            <a:endParaRPr lang="en-US" dirty="0"/>
          </a:p>
        </p:txBody>
      </p:sp>
    </p:spTree>
    <p:extLst>
      <p:ext uri="{BB962C8B-B14F-4D97-AF65-F5344CB8AC3E}">
        <p14:creationId xmlns:p14="http://schemas.microsoft.com/office/powerpoint/2010/main" val="272357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487F7-7C9C-49F5-B578-9F5D8F92947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A49879F8-2EC4-4408-9667-3A64D40E3899}"/>
              </a:ext>
            </a:extLst>
          </p:cNvPr>
          <p:cNvSpPr>
            <a:spLocks noGrp="1"/>
          </p:cNvSpPr>
          <p:nvPr>
            <p:ph idx="1"/>
          </p:nvPr>
        </p:nvSpPr>
        <p:spPr/>
        <p:txBody>
          <a:bodyPr/>
          <a:lstStyle/>
          <a:p>
            <a:r>
              <a:rPr lang="en-US" dirty="0"/>
              <a:t>PRESENTATION: The part of the fetus which occupies the lower pole of the uterus (pelvic brim) is called the presentation of the fetus.</a:t>
            </a:r>
          </a:p>
          <a:p>
            <a:r>
              <a:rPr lang="en-US" dirty="0"/>
              <a:t> Accordingly, the presentation may be cephalic (96.5%), podalic (3%) or shoulder and other (0.5%). </a:t>
            </a:r>
          </a:p>
          <a:p>
            <a:r>
              <a:rPr lang="en-US" dirty="0"/>
              <a:t>When more than one part of the fetus present, it is called compound presentation</a:t>
            </a:r>
          </a:p>
        </p:txBody>
      </p:sp>
    </p:spTree>
    <p:extLst>
      <p:ext uri="{BB962C8B-B14F-4D97-AF65-F5344CB8AC3E}">
        <p14:creationId xmlns:p14="http://schemas.microsoft.com/office/powerpoint/2010/main" val="1711686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7267C-6F92-498E-A1E1-9E125813C4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12FE0D-7E96-4CEE-B3A1-061A75132DB7}"/>
              </a:ext>
            </a:extLst>
          </p:cNvPr>
          <p:cNvSpPr>
            <a:spLocks noGrp="1"/>
          </p:cNvSpPr>
          <p:nvPr>
            <p:ph idx="1"/>
          </p:nvPr>
        </p:nvSpPr>
        <p:spPr/>
        <p:txBody>
          <a:bodyPr/>
          <a:lstStyle/>
          <a:p>
            <a:r>
              <a:rPr lang="en-US" dirty="0"/>
              <a:t>PRESENTING PART: The presenting part is defined as the part of the presentation which overlies the internal </a:t>
            </a:r>
            <a:r>
              <a:rPr lang="en-US" dirty="0" err="1"/>
              <a:t>os</a:t>
            </a:r>
            <a:r>
              <a:rPr lang="en-US" dirty="0"/>
              <a:t> and is felt by the examining finger through the cervical opening. </a:t>
            </a:r>
          </a:p>
          <a:p>
            <a:r>
              <a:rPr lang="en-US" dirty="0"/>
              <a:t>Thus, in cephalic presentation, the presenting part may be vertex (most common), brow or face, depending upon the degree of flexion of the head .</a:t>
            </a:r>
          </a:p>
          <a:p>
            <a:r>
              <a:rPr lang="en-US" dirty="0"/>
              <a:t>ATTITUDE: The relation of the different parts of the fetus to one another is called attitude of the fetus. The universal attitude is that of flexion</a:t>
            </a:r>
          </a:p>
        </p:txBody>
      </p:sp>
    </p:spTree>
    <p:extLst>
      <p:ext uri="{BB962C8B-B14F-4D97-AF65-F5344CB8AC3E}">
        <p14:creationId xmlns:p14="http://schemas.microsoft.com/office/powerpoint/2010/main" val="197725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9D50D-27C5-4A86-82F9-FCEA72996C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5657C45-6069-45CB-AA4D-B8BC318FF12D}"/>
              </a:ext>
            </a:extLst>
          </p:cNvPr>
          <p:cNvSpPr>
            <a:spLocks noGrp="1"/>
          </p:cNvSpPr>
          <p:nvPr>
            <p:ph idx="1"/>
          </p:nvPr>
        </p:nvSpPr>
        <p:spPr/>
        <p:txBody>
          <a:bodyPr>
            <a:normAutofit/>
          </a:bodyPr>
          <a:lstStyle/>
          <a:p>
            <a:r>
              <a:rPr lang="en-US" dirty="0"/>
              <a:t>DENOMINATOR: It is an arbitrary bony fixed point on the presenting part which comes in relation with the various quadrants of the maternal pelvis.</a:t>
            </a:r>
          </a:p>
          <a:p>
            <a:r>
              <a:rPr lang="en-US" dirty="0"/>
              <a:t> The following are the denominators of the different presentations—occiput in vertex, mentum (chin) in face, frontal eminence in brow, sacrum in breech and acromion in shoulder. </a:t>
            </a:r>
          </a:p>
          <a:p>
            <a:endParaRPr lang="en-US" dirty="0"/>
          </a:p>
        </p:txBody>
      </p:sp>
    </p:spTree>
    <p:extLst>
      <p:ext uri="{BB962C8B-B14F-4D97-AF65-F5344CB8AC3E}">
        <p14:creationId xmlns:p14="http://schemas.microsoft.com/office/powerpoint/2010/main" val="3237067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C921B-4DCA-41C4-9B43-47ED9E39803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9CE5F0-7918-474C-9B90-58F23FD2FCC1}"/>
              </a:ext>
            </a:extLst>
          </p:cNvPr>
          <p:cNvSpPr>
            <a:spLocks noGrp="1"/>
          </p:cNvSpPr>
          <p:nvPr>
            <p:ph idx="1"/>
          </p:nvPr>
        </p:nvSpPr>
        <p:spPr/>
        <p:txBody>
          <a:bodyPr>
            <a:normAutofit/>
          </a:bodyPr>
          <a:lstStyle/>
          <a:p>
            <a:r>
              <a:rPr lang="en-US" dirty="0"/>
              <a:t>POSITION: It is the relation of the denominator to the different quadrants of the pelvis.</a:t>
            </a:r>
          </a:p>
          <a:p>
            <a:r>
              <a:rPr lang="en-US" dirty="0"/>
              <a:t> For descriptive purpose, the pelvis is divided into equal segments of 45° to place the denominator in each segment. Thus, theoretically, there are 8 positions with each presenting part .</a:t>
            </a:r>
          </a:p>
          <a:p>
            <a:r>
              <a:rPr lang="en-US" dirty="0"/>
              <a:t>Anterior, posterior, right or left position is referred in relation to the maternal pelvis, with the mother in erect position. </a:t>
            </a:r>
          </a:p>
        </p:txBody>
      </p:sp>
    </p:spTree>
    <p:extLst>
      <p:ext uri="{BB962C8B-B14F-4D97-AF65-F5344CB8AC3E}">
        <p14:creationId xmlns:p14="http://schemas.microsoft.com/office/powerpoint/2010/main" val="194556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5F33E-378E-4A31-9D4F-F688E242321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F86729-061A-4AB8-AE45-63F54980FA2F}"/>
              </a:ext>
            </a:extLst>
          </p:cNvPr>
          <p:cNvSpPr>
            <a:spLocks noGrp="1"/>
          </p:cNvSpPr>
          <p:nvPr>
            <p:ph idx="1"/>
          </p:nvPr>
        </p:nvSpPr>
        <p:spPr/>
        <p:txBody>
          <a:bodyPr/>
          <a:lstStyle/>
          <a:p>
            <a:r>
              <a:rPr lang="en-US" dirty="0"/>
              <a:t>Vertex occupying the left anterior quadrant of the pelvis is the most common one and is called left </a:t>
            </a:r>
            <a:r>
              <a:rPr lang="en-US" dirty="0" err="1"/>
              <a:t>occipitoanterior</a:t>
            </a:r>
            <a:r>
              <a:rPr lang="en-US" dirty="0"/>
              <a:t> (LOA). This is the first vertex position. </a:t>
            </a:r>
          </a:p>
          <a:p>
            <a:r>
              <a:rPr lang="en-US" dirty="0"/>
              <a:t>Similarly, right </a:t>
            </a:r>
            <a:r>
              <a:rPr lang="en-US" dirty="0" err="1"/>
              <a:t>occipitoanterior</a:t>
            </a:r>
            <a:r>
              <a:rPr lang="en-US" dirty="0"/>
              <a:t> (ROA) is the second vertex; right </a:t>
            </a:r>
            <a:r>
              <a:rPr lang="en-US" dirty="0" err="1"/>
              <a:t>occipitoposterior</a:t>
            </a:r>
            <a:r>
              <a:rPr lang="en-US" dirty="0"/>
              <a:t> (ROP) third vertex and left </a:t>
            </a:r>
            <a:r>
              <a:rPr lang="en-US" dirty="0" err="1"/>
              <a:t>occipitoposterior</a:t>
            </a:r>
            <a:r>
              <a:rPr lang="en-US" dirty="0"/>
              <a:t> (LOP) is the fourth vertex position .</a:t>
            </a:r>
          </a:p>
        </p:txBody>
      </p:sp>
    </p:spTree>
    <p:extLst>
      <p:ext uri="{BB962C8B-B14F-4D97-AF65-F5344CB8AC3E}">
        <p14:creationId xmlns:p14="http://schemas.microsoft.com/office/powerpoint/2010/main" val="2407885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2A9C2-C9A0-49D7-A9FF-E299C3AA0EA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2E5B505-1856-4A7D-B8BC-F2AE340C7C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47" y="260211"/>
            <a:ext cx="11380114" cy="6232663"/>
          </a:xfrm>
        </p:spPr>
      </p:pic>
    </p:spTree>
    <p:extLst>
      <p:ext uri="{BB962C8B-B14F-4D97-AF65-F5344CB8AC3E}">
        <p14:creationId xmlns:p14="http://schemas.microsoft.com/office/powerpoint/2010/main" val="2611736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A661F-783F-477E-A52F-43249043964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3A9917C-8F92-4051-830B-683C60216C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371" y="365125"/>
            <a:ext cx="10962049" cy="6127750"/>
          </a:xfrm>
        </p:spPr>
      </p:pic>
    </p:spTree>
    <p:extLst>
      <p:ext uri="{BB962C8B-B14F-4D97-AF65-F5344CB8AC3E}">
        <p14:creationId xmlns:p14="http://schemas.microsoft.com/office/powerpoint/2010/main" val="7650426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1049</TotalTime>
  <Words>1731</Words>
  <Application>Microsoft Office PowerPoint</Application>
  <PresentationFormat>Widescreen</PresentationFormat>
  <Paragraphs>99</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MALPOSITION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 ARREST IN OCCIPITOTRANSVERSE OR OBLIQUE OCCIPITOPOSTERIOR POSITION </vt:lpstr>
      <vt:lpstr>   II. OCCIPITOSACRAL ARREST </vt:lpstr>
      <vt:lpstr>DEEP TRANSVERSE ARREST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Hasaan Mahmood</dc:creator>
  <cp:lastModifiedBy>Ali Hasaan Mahmood</cp:lastModifiedBy>
  <cp:revision>10</cp:revision>
  <dcterms:created xsi:type="dcterms:W3CDTF">2021-09-28T14:28:57Z</dcterms:created>
  <dcterms:modified xsi:type="dcterms:W3CDTF">2021-10-05T04:05:39Z</dcterms:modified>
</cp:coreProperties>
</file>