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  <p:sldId id="296" r:id="rId42"/>
    <p:sldId id="297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9/28/2017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9/28/2017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9/28/2017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9/28/2017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9/28/2017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AMENORRHOEA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08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O/</a:t>
            </a:r>
            <a:r>
              <a:rPr lang="en-US" sz="3200" dirty="0" err="1"/>
              <a:t>E</a:t>
            </a:r>
            <a:r>
              <a:rPr lang="en-US" sz="3200" dirty="0" err="1" smtClean="0"/>
              <a:t>:Uniform</a:t>
            </a:r>
            <a:r>
              <a:rPr lang="en-US" sz="3200" dirty="0" smtClean="0"/>
              <a:t> globular mass in hypogastrium</a:t>
            </a:r>
          </a:p>
          <a:p>
            <a:r>
              <a:rPr lang="en-US" sz="3200" dirty="0" smtClean="0"/>
              <a:t>P/V/E: Bluish bulging membrane in </a:t>
            </a:r>
            <a:r>
              <a:rPr lang="en-US" sz="3200" dirty="0" err="1" smtClean="0"/>
              <a:t>introitus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P/R: Fullness of vagina &amp; uterine mass.</a:t>
            </a:r>
          </a:p>
          <a:p>
            <a:r>
              <a:rPr lang="en-US" sz="3200" dirty="0" smtClean="0"/>
              <a:t>MX : Cruciate incision of hymen &amp; drainage of blood.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2120957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PRIMARY AMENORRHOEA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Definition:</a:t>
            </a:r>
            <a:r>
              <a:rPr lang="en-US" sz="3200" dirty="0" smtClean="0"/>
              <a:t> A girl who has not yet menstruate by the age of 14 years in the absence secondary sexual characteristics &amp; 16 years in presence of secondary sexual characteristics.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971658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Abnormal chromosomal pattern: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1.Turner’s syndrome (45 XO)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2.Mosaic state (45XO/46XX)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3.Gonadal </a:t>
            </a:r>
            <a:r>
              <a:rPr lang="en-US" sz="3200" dirty="0" err="1" smtClean="0"/>
              <a:t>dysgenesis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4.Androgen insensitivity ( 46XY)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5687813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Developmental defect: </a:t>
            </a:r>
          </a:p>
          <a:p>
            <a:pPr marL="0" indent="0">
              <a:buNone/>
            </a:pPr>
            <a:r>
              <a:rPr lang="en-US" sz="3200" dirty="0"/>
              <a:t>  </a:t>
            </a:r>
            <a:r>
              <a:rPr lang="en-US" sz="3200" dirty="0" smtClean="0"/>
              <a:t> 1.Imperforate hymen.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2.Transverse vaginal septum.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3.Mullerian agenesis.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4.Atresia of upper third of vagina &amp; cervix.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60445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Dysfunction of thyroid &amp; adrenal gland:</a:t>
            </a:r>
          </a:p>
          <a:p>
            <a:pPr marL="0" indent="0">
              <a:buNone/>
            </a:pPr>
            <a:r>
              <a:rPr lang="en-US" sz="3200" dirty="0" smtClean="0"/>
              <a:t>        1. Cretinism.</a:t>
            </a:r>
          </a:p>
          <a:p>
            <a:pPr marL="0" indent="0">
              <a:buNone/>
            </a:pPr>
            <a:r>
              <a:rPr lang="en-US" sz="3200" dirty="0" smtClean="0"/>
              <a:t>        2.Congenital adrenal hyperplasia.</a:t>
            </a:r>
          </a:p>
          <a:p>
            <a:r>
              <a:rPr lang="en-US" sz="3200" dirty="0" smtClean="0"/>
              <a:t>Metabolic : Juvenile </a:t>
            </a:r>
            <a:r>
              <a:rPr lang="en-US" sz="3200" dirty="0" err="1" smtClean="0"/>
              <a:t>diabetis</a:t>
            </a:r>
            <a:r>
              <a:rPr lang="en-US" sz="3200" dirty="0" smtClean="0"/>
              <a:t>.</a:t>
            </a:r>
          </a:p>
          <a:p>
            <a:r>
              <a:rPr lang="en-US" sz="3200" dirty="0" smtClean="0"/>
              <a:t>Systemic illness : Malnutrition, TB.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5292579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Hypogonadotrophic</a:t>
            </a:r>
            <a:r>
              <a:rPr lang="en-US" sz="3200" dirty="0" smtClean="0"/>
              <a:t> </a:t>
            </a:r>
            <a:r>
              <a:rPr lang="en-US" sz="3200" dirty="0" err="1" smtClean="0"/>
              <a:t>hypogonadism</a:t>
            </a:r>
            <a:r>
              <a:rPr lang="en-US" sz="3200" dirty="0" smtClean="0"/>
              <a:t>: </a:t>
            </a:r>
          </a:p>
          <a:p>
            <a:pPr marL="0" indent="0">
              <a:buNone/>
            </a:pPr>
            <a:r>
              <a:rPr lang="en-US" sz="3200" dirty="0" smtClean="0"/>
              <a:t>     1. Delayed puberty.</a:t>
            </a:r>
          </a:p>
          <a:p>
            <a:pPr marL="0" indent="0">
              <a:buNone/>
            </a:pPr>
            <a:r>
              <a:rPr lang="en-US" sz="3200" dirty="0" smtClean="0"/>
              <a:t>     2.HPO dysfunction:</a:t>
            </a:r>
          </a:p>
          <a:p>
            <a:pPr marL="0" indent="0">
              <a:buNone/>
            </a:pPr>
            <a:r>
              <a:rPr lang="en-US" sz="3200" dirty="0" smtClean="0"/>
              <a:t>               Wt. loss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Stress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Excessive exercise, anorexia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6824013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Hypergonadotrophic</a:t>
            </a:r>
            <a:r>
              <a:rPr lang="en-US" sz="3200" dirty="0" smtClean="0"/>
              <a:t> </a:t>
            </a:r>
            <a:r>
              <a:rPr lang="en-US" sz="3200" dirty="0" err="1" smtClean="0"/>
              <a:t>hypogonadism</a:t>
            </a:r>
            <a:r>
              <a:rPr lang="en-US" sz="3200" dirty="0" smtClean="0"/>
              <a:t>: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1. Premature ovarian failure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2. Resistant ovarian syndrome.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549036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INVESTIGATE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History :</a:t>
            </a:r>
          </a:p>
          <a:p>
            <a:r>
              <a:rPr lang="en-US" sz="3200" dirty="0" smtClean="0"/>
              <a:t> Hereditary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     1.  Delayed puberty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     2.  AIS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      3. CAH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H/O TB, DM. abnormal wt. gain or loss within short period of time.</a:t>
            </a:r>
          </a:p>
          <a:p>
            <a:pPr marL="0" indent="0">
              <a:buNone/>
            </a:pPr>
            <a:endParaRPr lang="en-US" sz="3200" dirty="0"/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717526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O/E : Stature, secondary sexual char. Any lump in abdomen, any swelling in inguinal region or labia, hymen, short blind vagina, uterus absent or present.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302742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USG : Uterus absent or present.</a:t>
            </a:r>
          </a:p>
          <a:p>
            <a:r>
              <a:rPr lang="en-US" sz="3200" dirty="0" smtClean="0"/>
              <a:t>CBC: ESR high</a:t>
            </a:r>
          </a:p>
          <a:p>
            <a:r>
              <a:rPr lang="en-US" sz="3200" dirty="0" smtClean="0"/>
              <a:t>Postprandial bl. Sugar- DM</a:t>
            </a:r>
          </a:p>
          <a:p>
            <a:r>
              <a:rPr lang="en-US" sz="3200" dirty="0" smtClean="0"/>
              <a:t>TSH,T3,T4 –hypothyroidism</a:t>
            </a:r>
          </a:p>
          <a:p>
            <a:r>
              <a:rPr lang="en-US" sz="3200" dirty="0" smtClean="0"/>
              <a:t>CXR –TB</a:t>
            </a:r>
          </a:p>
          <a:p>
            <a:r>
              <a:rPr lang="en-US" sz="3200" dirty="0" smtClean="0"/>
              <a:t>MT test.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114926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223493"/>
            <a:ext cx="8596668" cy="5634507"/>
          </a:xfrm>
        </p:spPr>
        <p:txBody>
          <a:bodyPr>
            <a:normAutofit/>
          </a:bodyPr>
          <a:lstStyle/>
          <a:p>
            <a:r>
              <a:rPr lang="en-US" sz="3200" dirty="0" smtClean="0"/>
              <a:t>Definition: Absence of </a:t>
            </a:r>
            <a:r>
              <a:rPr lang="en-US" sz="3200" dirty="0" err="1" smtClean="0"/>
              <a:t>menstrutation</a:t>
            </a:r>
            <a:r>
              <a:rPr lang="en-US" sz="3200" dirty="0" smtClean="0"/>
              <a:t>. It is a symptom not a disease.</a:t>
            </a:r>
          </a:p>
          <a:p>
            <a:r>
              <a:rPr lang="en-US" sz="3200" dirty="0" smtClean="0"/>
              <a:t>To have menstruation a girl need following: 1. Normal female chromosomal pattern.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2.Co-ordinated HPO axis.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3. Anatomical presence &amp; patency of outflow tract.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4.Responsive endometrium.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5.Active support of thyroid &amp; adrenal gland.</a:t>
            </a:r>
          </a:p>
          <a:p>
            <a:endParaRPr lang="en-US" sz="3200" dirty="0"/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59304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Hormone analysis: Testosterone, LH,FSH,E2,17@ OHP</a:t>
            </a:r>
          </a:p>
          <a:p>
            <a:r>
              <a:rPr lang="en-US" sz="3200" dirty="0" smtClean="0"/>
              <a:t>Karyotype.</a:t>
            </a:r>
          </a:p>
          <a:p>
            <a:r>
              <a:rPr lang="en-US" sz="3200" dirty="0" smtClean="0"/>
              <a:t>Laparoscopy.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889710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 Complete agenesis : reconstructive surgery prior to or soon after marriage.</a:t>
            </a:r>
          </a:p>
          <a:p>
            <a:r>
              <a:rPr lang="en-US" sz="3200" dirty="0" smtClean="0"/>
              <a:t>Turner’s syndrome: Short term E2, Progesterone therapy for dev. </a:t>
            </a:r>
            <a:r>
              <a:rPr lang="en-US" sz="3200" dirty="0"/>
              <a:t>o</a:t>
            </a:r>
            <a:r>
              <a:rPr lang="en-US" sz="3200" dirty="0" smtClean="0"/>
              <a:t>f breast</a:t>
            </a:r>
          </a:p>
          <a:p>
            <a:r>
              <a:rPr lang="en-US" sz="3200" dirty="0" smtClean="0"/>
              <a:t> XY gonad remove</a:t>
            </a:r>
          </a:p>
          <a:p>
            <a:r>
              <a:rPr lang="en-US" sz="3200" dirty="0" smtClean="0"/>
              <a:t>AIS : Ectopic gonad remove followed by HRT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3339124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HPO defect: Counselling, E2 therapy</a:t>
            </a:r>
          </a:p>
          <a:p>
            <a:r>
              <a:rPr lang="en-US" sz="3200" dirty="0" smtClean="0"/>
              <a:t>Hypothyroidism : replacement</a:t>
            </a:r>
          </a:p>
          <a:p>
            <a:r>
              <a:rPr lang="en-US" sz="3200" dirty="0" smtClean="0"/>
              <a:t>CAH : </a:t>
            </a:r>
            <a:r>
              <a:rPr lang="en-US" sz="3200" dirty="0" err="1" smtClean="0"/>
              <a:t>Clitoroplasty</a:t>
            </a:r>
            <a:r>
              <a:rPr lang="en-US" sz="3200" dirty="0" smtClean="0"/>
              <a:t> , corticosteroid therapy</a:t>
            </a:r>
          </a:p>
          <a:p>
            <a:r>
              <a:rPr lang="en-US" sz="3200" dirty="0" err="1" smtClean="0"/>
              <a:t>Prolactinoma</a:t>
            </a:r>
            <a:r>
              <a:rPr lang="en-US" sz="3200" dirty="0" smtClean="0"/>
              <a:t> : Dopamine therapy</a:t>
            </a:r>
          </a:p>
          <a:p>
            <a:r>
              <a:rPr lang="en-US" sz="3200" dirty="0" smtClean="0"/>
              <a:t>DM ,TB treat  accordingly.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654750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SECONDARY AMENORRHOEA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/>
              <a:t>Definition:</a:t>
            </a:r>
            <a:r>
              <a:rPr lang="en-US" sz="3200" dirty="0" smtClean="0"/>
              <a:t> Absence of menstruation for 6 consecutive months in a woman with normal menstruation.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465403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 1. Uterus : Tubercular </a:t>
            </a:r>
            <a:r>
              <a:rPr lang="en-US" sz="3200" dirty="0" err="1" smtClean="0"/>
              <a:t>endometritis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Post R/T.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   </a:t>
            </a:r>
            <a:r>
              <a:rPr lang="en-US" sz="3200" dirty="0" err="1" smtClean="0"/>
              <a:t>Synaechia</a:t>
            </a:r>
            <a:endParaRPr lang="en-US" sz="3200" dirty="0" smtClean="0"/>
          </a:p>
          <a:p>
            <a:pPr marL="0" indent="0">
              <a:buNone/>
            </a:pPr>
            <a:r>
              <a:rPr lang="en-US" sz="3200" dirty="0" smtClean="0"/>
              <a:t>                Surgery.</a:t>
            </a:r>
          </a:p>
          <a:p>
            <a:pPr marL="0" indent="0">
              <a:buNone/>
            </a:pPr>
            <a:r>
              <a:rPr lang="en-US" sz="3200" dirty="0" smtClean="0"/>
              <a:t> 2. Ovaries: PCOS, ROS,POF, masculinizing tm of ovary.</a:t>
            </a:r>
          </a:p>
          <a:p>
            <a:pPr marL="0" indent="0">
              <a:buNone/>
            </a:pPr>
            <a:endParaRPr lang="en-US" sz="3200" dirty="0" smtClean="0"/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19149575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200" dirty="0" smtClean="0"/>
              <a:t> 3. Pituitary : Adenoma, </a:t>
            </a:r>
            <a:r>
              <a:rPr lang="en-US" sz="3200" dirty="0" err="1" smtClean="0"/>
              <a:t>prolactinoma</a:t>
            </a:r>
            <a:r>
              <a:rPr lang="en-US" sz="3200" dirty="0" smtClean="0"/>
              <a:t>, </a:t>
            </a:r>
            <a:r>
              <a:rPr lang="en-US" sz="3200" dirty="0" err="1" smtClean="0"/>
              <a:t>cushing’s</a:t>
            </a:r>
            <a:r>
              <a:rPr lang="en-US" sz="3200" dirty="0" smtClean="0"/>
              <a:t> disease, acromegaly, Sheehan’s syndrome.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4. Adrenal gland : Tumor ,CAH ,Cushing’s syndrome.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5. Hypothalamic: Psychogenic stress, anorexia nervosa, strenuous exercise, </a:t>
            </a:r>
            <a:r>
              <a:rPr lang="en-US" sz="3200" dirty="0" err="1" smtClean="0"/>
              <a:t>pseudocyesis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143721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  Trauma –surgery, radiotherapy.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Tumor –</a:t>
            </a:r>
            <a:r>
              <a:rPr lang="en-US" sz="3200" dirty="0" err="1" smtClean="0"/>
              <a:t>craniopharyngioma</a:t>
            </a:r>
            <a:r>
              <a:rPr lang="en-US" sz="3200" dirty="0" smtClean="0"/>
              <a:t>, meningioma.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Infection- TB , </a:t>
            </a:r>
            <a:r>
              <a:rPr lang="en-US" sz="3200" dirty="0" err="1" smtClean="0"/>
              <a:t>Sarcoidosis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6 . Thyroid: Hypothyroidism.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7. Systemic illness: Malnutrition , TB, DM, Ch. Nephritis.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8771960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 8. Iatrogenic : Contraceptive ,</a:t>
            </a:r>
            <a:r>
              <a:rPr lang="en-US" sz="3200" dirty="0" err="1" smtClean="0"/>
              <a:t>psychotrophic</a:t>
            </a:r>
            <a:r>
              <a:rPr lang="en-US" sz="3200" dirty="0" smtClean="0"/>
              <a:t> drug.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8811361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DIAGNOSE 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Exclude pregnancy first.</a:t>
            </a:r>
          </a:p>
          <a:p>
            <a:r>
              <a:rPr lang="en-US" sz="3200" dirty="0"/>
              <a:t> </a:t>
            </a:r>
            <a:r>
              <a:rPr lang="en-US" sz="3200" dirty="0" smtClean="0"/>
              <a:t>History: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- Mode of onset sudden or gradual.</a:t>
            </a:r>
          </a:p>
          <a:p>
            <a:pPr marL="0" indent="0">
              <a:buNone/>
            </a:pPr>
            <a:r>
              <a:rPr lang="en-US" sz="3200" dirty="0" smtClean="0"/>
              <a:t>       -Sudden change in environment,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- stress,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- psychogenic shock or eating disorder.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1634968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- Sudden change in weight 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- Drug history : OCP, R/T, C/T, Surgery.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- Appearance of abnormal manifestation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a. Acne , </a:t>
            </a:r>
            <a:r>
              <a:rPr lang="en-US" sz="3200" dirty="0" err="1" smtClean="0"/>
              <a:t>hirsutism</a:t>
            </a:r>
            <a:r>
              <a:rPr lang="en-US" sz="3200" dirty="0" smtClean="0"/>
              <a:t>, voice change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b. </a:t>
            </a:r>
            <a:r>
              <a:rPr lang="en-US" sz="3200" dirty="0" err="1" smtClean="0"/>
              <a:t>Galactorrhoea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c. Headache, visual disturbance.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1244697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Physiological </a:t>
            </a:r>
          </a:p>
          <a:p>
            <a:r>
              <a:rPr lang="en-US" sz="3200" dirty="0" smtClean="0"/>
              <a:t>Pathological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83799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3244" y="2495439"/>
            <a:ext cx="8596668" cy="436256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   d. Hot flush, vaginal dryness.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- Obstetrics history :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a. Overzealous curettage.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b. C/S –hysterectomy.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c. Severe PPH, Shock or infection.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d. Postpartum curettage.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 e. Prolonged lactation.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971535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69741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smtClean="0"/>
              <a:t>  -Medical history: TB, DM, hypothyroidism, chronic nephritis.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-Family history of premature menopause.</a:t>
            </a:r>
          </a:p>
          <a:p>
            <a:pPr marL="0" indent="0">
              <a:buNone/>
            </a:pPr>
            <a:r>
              <a:rPr lang="en-US" sz="3200" dirty="0" smtClean="0"/>
              <a:t>GENERAL EXAMINATION: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-Nutritional status.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-Emaciation, Obesity, acne ,</a:t>
            </a:r>
            <a:r>
              <a:rPr lang="en-US" sz="3200" dirty="0" err="1" smtClean="0"/>
              <a:t>hirsutism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-Milk secretion.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39937369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P/A/E: </a:t>
            </a:r>
            <a:r>
              <a:rPr lang="en-US" sz="3200" dirty="0" err="1" smtClean="0"/>
              <a:t>Striea</a:t>
            </a:r>
            <a:r>
              <a:rPr lang="en-US" sz="3200" dirty="0" smtClean="0"/>
              <a:t>, mass in lower abdomen.</a:t>
            </a:r>
          </a:p>
          <a:p>
            <a:r>
              <a:rPr lang="en-US" sz="3200" dirty="0" smtClean="0"/>
              <a:t>P/V/E: </a:t>
            </a:r>
            <a:r>
              <a:rPr lang="en-US" sz="3200" dirty="0" err="1" smtClean="0"/>
              <a:t>Clitoal</a:t>
            </a:r>
            <a:r>
              <a:rPr lang="en-US" sz="3200" dirty="0" smtClean="0"/>
              <a:t> enlargement , </a:t>
            </a:r>
            <a:r>
              <a:rPr lang="en-US" sz="3200" dirty="0" err="1" smtClean="0"/>
              <a:t>adenexal</a:t>
            </a:r>
            <a:r>
              <a:rPr lang="en-US" sz="3200" dirty="0" smtClean="0"/>
              <a:t> mass –TB or ovarian tumor.</a:t>
            </a:r>
          </a:p>
          <a:p>
            <a:r>
              <a:rPr lang="en-US" sz="3200" dirty="0" smtClean="0"/>
              <a:t>INV :- </a:t>
            </a:r>
            <a:r>
              <a:rPr lang="en-US" sz="3200" dirty="0" err="1" smtClean="0"/>
              <a:t>S.prolactin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- TSH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- X-Ray </a:t>
            </a:r>
            <a:r>
              <a:rPr lang="en-US" sz="3200" dirty="0" err="1" smtClean="0"/>
              <a:t>Sella</a:t>
            </a:r>
            <a:r>
              <a:rPr lang="en-US" sz="3200" dirty="0" smtClean="0"/>
              <a:t> </a:t>
            </a:r>
            <a:r>
              <a:rPr lang="en-US" sz="3200" dirty="0" err="1" smtClean="0"/>
              <a:t>turcica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-USG of whole abdomen.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3388965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TREATMENT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No detectable cause: No treatment is needed. Spontaneous cure within one year or so.</a:t>
            </a:r>
          </a:p>
          <a:p>
            <a:r>
              <a:rPr lang="en-US" sz="3200" dirty="0"/>
              <a:t> </a:t>
            </a:r>
            <a:r>
              <a:rPr lang="en-US" sz="3200" dirty="0" smtClean="0"/>
              <a:t>If patient is anxious about </a:t>
            </a:r>
            <a:r>
              <a:rPr lang="en-US" sz="3200" dirty="0" err="1" smtClean="0"/>
              <a:t>amenorrhoea</a:t>
            </a:r>
            <a:r>
              <a:rPr lang="en-US" sz="3200" dirty="0" smtClean="0"/>
              <a:t> but not want fertility: OCP for 3 months or cyclical E2 &amp; progesterone.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7175818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Patient want fertility: Husband’s semen analysis, evaluation of tubal factor of woman then ovulation induction.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8894499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CASES WITH DETECTABLE CAUSE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Anxiety &amp; stress: Assurance &amp; psychotherapy.</a:t>
            </a:r>
          </a:p>
          <a:p>
            <a:r>
              <a:rPr lang="en-US" sz="3200" dirty="0" smtClean="0"/>
              <a:t>Systemic illness &amp; malnutrition: To improve the health status &amp; appropriate therapy for systemic illness.</a:t>
            </a:r>
          </a:p>
          <a:p>
            <a:r>
              <a:rPr lang="en-US" sz="3200" dirty="0" smtClean="0"/>
              <a:t>Exercise induced </a:t>
            </a:r>
            <a:r>
              <a:rPr lang="en-US" sz="3200" dirty="0" err="1" smtClean="0"/>
              <a:t>amenorrhoea</a:t>
            </a:r>
            <a:r>
              <a:rPr lang="en-US" sz="3200" dirty="0" smtClean="0"/>
              <a:t> is cured with limitation of activity &amp; appropriate diet.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45754017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PCOS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Treatment depends on presenting symptom like menstrual </a:t>
            </a:r>
            <a:r>
              <a:rPr lang="en-US" sz="3200" dirty="0" err="1" smtClean="0"/>
              <a:t>disorder,infertility</a:t>
            </a:r>
            <a:r>
              <a:rPr lang="en-US" sz="3200" dirty="0" smtClean="0"/>
              <a:t> , obesity , </a:t>
            </a:r>
            <a:r>
              <a:rPr lang="en-US" sz="3200" dirty="0" err="1" smtClean="0"/>
              <a:t>hirsutism</a:t>
            </a:r>
            <a:r>
              <a:rPr lang="en-US" sz="3200" dirty="0"/>
              <a:t> </a:t>
            </a:r>
            <a:r>
              <a:rPr lang="en-US" sz="3200" dirty="0" smtClean="0"/>
              <a:t>or combined symptom.</a:t>
            </a:r>
          </a:p>
          <a:p>
            <a:r>
              <a:rPr lang="en-US" sz="3200" dirty="0"/>
              <a:t> </a:t>
            </a:r>
            <a:r>
              <a:rPr lang="en-US" sz="3200" dirty="0" smtClean="0"/>
              <a:t>Weight reduction in obese patient improve menstrual disorder, </a:t>
            </a:r>
            <a:r>
              <a:rPr lang="en-US" sz="3200" dirty="0" err="1" smtClean="0"/>
              <a:t>infertility,impaired</a:t>
            </a:r>
            <a:r>
              <a:rPr lang="en-US" sz="3200" dirty="0" smtClean="0"/>
              <a:t> glucose tolerance.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3983407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UNMARRIED / FERTILTY NOT DESIRED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1757" y="1544034"/>
            <a:ext cx="8596668" cy="5313966"/>
          </a:xfrm>
        </p:spPr>
        <p:txBody>
          <a:bodyPr>
            <a:normAutofit/>
          </a:bodyPr>
          <a:lstStyle/>
          <a:p>
            <a:r>
              <a:rPr lang="en-US" sz="3200" dirty="0" smtClean="0"/>
              <a:t>Combined OCP are effective – it reduces free testosterone level.</a:t>
            </a:r>
          </a:p>
          <a:p>
            <a:r>
              <a:rPr lang="en-US" sz="3200" dirty="0" err="1" smtClean="0"/>
              <a:t>Hirsutism</a:t>
            </a:r>
            <a:r>
              <a:rPr lang="en-US" sz="3200" dirty="0" smtClean="0"/>
              <a:t>: </a:t>
            </a:r>
            <a:r>
              <a:rPr lang="en-US" sz="3200" dirty="0" err="1" smtClean="0"/>
              <a:t>Antiandrogen</a:t>
            </a:r>
            <a:r>
              <a:rPr lang="en-US" sz="3200" dirty="0" smtClean="0"/>
              <a:t> like </a:t>
            </a:r>
            <a:r>
              <a:rPr lang="en-US" sz="3200" dirty="0" err="1" smtClean="0"/>
              <a:t>cyproterone</a:t>
            </a:r>
            <a:r>
              <a:rPr lang="en-US" sz="3200" dirty="0" smtClean="0"/>
              <a:t> acetate, spironolactone, </a:t>
            </a:r>
            <a:r>
              <a:rPr lang="en-US" sz="3200" dirty="0" err="1" smtClean="0"/>
              <a:t>flutamide</a:t>
            </a:r>
            <a:r>
              <a:rPr lang="en-US" sz="3200" dirty="0" smtClean="0"/>
              <a:t> used.</a:t>
            </a:r>
          </a:p>
          <a:p>
            <a:r>
              <a:rPr lang="en-US" sz="3200" dirty="0" smtClean="0"/>
              <a:t>Metabolic syndrome : </a:t>
            </a:r>
            <a:r>
              <a:rPr lang="en-US" sz="3200" dirty="0" err="1" smtClean="0"/>
              <a:t>Hyperinsulinaemia</a:t>
            </a:r>
            <a:r>
              <a:rPr lang="en-US" sz="3200" dirty="0" smtClean="0"/>
              <a:t> causes </a:t>
            </a:r>
            <a:r>
              <a:rPr lang="en-US" sz="3200" dirty="0" err="1" smtClean="0"/>
              <a:t>hyperandrogenaemia</a:t>
            </a:r>
            <a:r>
              <a:rPr lang="en-US" sz="3200" dirty="0" smtClean="0"/>
              <a:t>. Metformin increases insulin sensitivity, decrease weight, BMI &amp; reduces LDL cholesterol, blood pressure &amp; risk of developing DM.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11790433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Endometrial hyperplasia: Combined OCP to prevent endometrial hyperplasia &amp; abnormal bleeding.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7112305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Desire pregnancy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Ovulation induction by clomiphene citrate following correction of other biochemical abnormalities. In unresponsive cases pure FSH, or HMG along with </a:t>
            </a:r>
            <a:r>
              <a:rPr lang="en-US" sz="3200" dirty="0" err="1" smtClean="0"/>
              <a:t>hCG</a:t>
            </a:r>
            <a:r>
              <a:rPr lang="en-US" sz="3200" dirty="0" smtClean="0"/>
              <a:t> May  be used backed up with monitoring facilities.</a:t>
            </a:r>
          </a:p>
          <a:p>
            <a:r>
              <a:rPr lang="en-US" sz="3200" dirty="0" smtClean="0"/>
              <a:t>Metformin improves metabolic syndrome.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786486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697411"/>
          </a:xfrm>
        </p:spPr>
        <p:txBody>
          <a:bodyPr>
            <a:normAutofit/>
          </a:bodyPr>
          <a:lstStyle/>
          <a:p>
            <a:r>
              <a:rPr lang="en-US" sz="3200" b="1" dirty="0" smtClean="0"/>
              <a:t>Before puberty: </a:t>
            </a:r>
            <a:r>
              <a:rPr lang="en-US" sz="3200" dirty="0" smtClean="0"/>
              <a:t>Pituitary </a:t>
            </a:r>
            <a:r>
              <a:rPr lang="en-US" sz="3200" dirty="0" err="1" smtClean="0"/>
              <a:t>gonadotrophin</a:t>
            </a:r>
            <a:r>
              <a:rPr lang="en-US" sz="3200" dirty="0" smtClean="0"/>
              <a:t> are not adequate enough to stimulate ovarian follicle for effective </a:t>
            </a:r>
            <a:r>
              <a:rPr lang="en-US" sz="3200" dirty="0" err="1" smtClean="0"/>
              <a:t>steroidogenesis</a:t>
            </a:r>
            <a:r>
              <a:rPr lang="en-US" sz="3200" dirty="0" smtClean="0"/>
              <a:t>. Estrogen not sufficient enough to cause bleeding.</a:t>
            </a:r>
          </a:p>
          <a:p>
            <a:r>
              <a:rPr lang="en-US" sz="3200" b="1" dirty="0" smtClean="0"/>
              <a:t>During pregnancy:</a:t>
            </a:r>
            <a:r>
              <a:rPr lang="en-US" sz="3200" dirty="0" smtClean="0"/>
              <a:t> Large amount of E2 &amp; HCG secreted from </a:t>
            </a:r>
            <a:r>
              <a:rPr lang="en-US" sz="3200" dirty="0" err="1" smtClean="0"/>
              <a:t>trophoblast</a:t>
            </a:r>
            <a:r>
              <a:rPr lang="en-US" sz="3200" dirty="0" smtClean="0"/>
              <a:t> suppress pituitary </a:t>
            </a:r>
            <a:r>
              <a:rPr lang="en-US" sz="3200" dirty="0" err="1" smtClean="0"/>
              <a:t>gonadotrophin</a:t>
            </a:r>
            <a:r>
              <a:rPr lang="en-US" sz="3200" dirty="0" smtClean="0"/>
              <a:t>. So no maturation of ova.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232836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Surgery: Laparoscopic ovarian drilling in  cases resistant to medical therapy.</a:t>
            </a:r>
          </a:p>
          <a:p>
            <a:r>
              <a:rPr lang="en-US" sz="3200" dirty="0" err="1" smtClean="0"/>
              <a:t>Hyperprolactinaemia</a:t>
            </a:r>
            <a:r>
              <a:rPr lang="en-US" sz="3200" dirty="0" smtClean="0"/>
              <a:t>: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- </a:t>
            </a:r>
            <a:r>
              <a:rPr lang="en-US" sz="3200" dirty="0" err="1" smtClean="0"/>
              <a:t>Bromocriptin</a:t>
            </a:r>
            <a:r>
              <a:rPr lang="en-US" sz="3200" dirty="0" smtClean="0"/>
              <a:t> , a dopamine agonist. </a:t>
            </a:r>
            <a:r>
              <a:rPr lang="en-US" sz="3200" dirty="0" err="1" smtClean="0"/>
              <a:t>Cabergolin</a:t>
            </a:r>
            <a:r>
              <a:rPr lang="en-US" sz="3200" dirty="0" smtClean="0"/>
              <a:t> is selective dopamine agonist.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-surgery : </a:t>
            </a:r>
            <a:r>
              <a:rPr lang="en-US" sz="3200" dirty="0" err="1" smtClean="0"/>
              <a:t>transnasal</a:t>
            </a:r>
            <a:r>
              <a:rPr lang="en-US" sz="3200" dirty="0" smtClean="0"/>
              <a:t> –</a:t>
            </a:r>
            <a:r>
              <a:rPr lang="en-US" sz="3200" dirty="0" err="1" smtClean="0"/>
              <a:t>transphenoidal</a:t>
            </a:r>
            <a:r>
              <a:rPr lang="en-US" sz="3200" dirty="0" smtClean="0"/>
              <a:t> </a:t>
            </a:r>
            <a:r>
              <a:rPr lang="en-US" sz="3200" dirty="0" err="1" smtClean="0"/>
              <a:t>adenectomy</a:t>
            </a:r>
            <a:r>
              <a:rPr lang="en-US" sz="3200" dirty="0" smtClean="0"/>
              <a:t>.</a:t>
            </a:r>
          </a:p>
          <a:p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375092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PREMATURE OVARIAN FAILURE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HRT to minimize postmenopausal health hazard.</a:t>
            </a:r>
          </a:p>
          <a:p>
            <a:r>
              <a:rPr lang="en-US" sz="3200" dirty="0" smtClean="0"/>
              <a:t>Corticosteroid in autoimmune disorder.</a:t>
            </a:r>
          </a:p>
          <a:p>
            <a:r>
              <a:rPr lang="en-US" sz="3200" dirty="0" smtClean="0"/>
              <a:t>Spontaneous recovery &amp; pregnancy have been reported in some cases.</a:t>
            </a:r>
          </a:p>
          <a:p>
            <a:r>
              <a:rPr lang="en-US" sz="3200" dirty="0" smtClean="0"/>
              <a:t>IVF with donor oocyte with total replacement of hormone.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25309648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UTERINE SYNAECHIA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Adhesiolysis</a:t>
            </a:r>
            <a:r>
              <a:rPr lang="en-US" sz="3200" dirty="0" smtClean="0"/>
              <a:t> followed by insertion of IUCD &amp; addition of OCP for 3 months may help in regeneration of endometrium.</a:t>
            </a:r>
          </a:p>
          <a:p>
            <a:r>
              <a:rPr lang="en-US" sz="3200" dirty="0" smtClean="0"/>
              <a:t>Ovarian tumor : Appropriate surgery is done.</a:t>
            </a:r>
          </a:p>
          <a:p>
            <a:r>
              <a:rPr lang="en-US" sz="3200" dirty="0" smtClean="0"/>
              <a:t>Adrenal tm : </a:t>
            </a:r>
            <a:r>
              <a:rPr lang="en-US" sz="3200" dirty="0" err="1" smtClean="0"/>
              <a:t>adrenalectomy</a:t>
            </a:r>
            <a:r>
              <a:rPr lang="en-US" sz="3200" smtClean="0"/>
              <a:t>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0822870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dirty="0" smtClean="0"/>
              <a:t>During lactation: High level of prolactin inhibit ovarian response to FSH, no follicular growth ,</a:t>
            </a:r>
            <a:r>
              <a:rPr lang="en-US" sz="3200" dirty="0" err="1" smtClean="0"/>
              <a:t>hypoestrogenic</a:t>
            </a:r>
            <a:r>
              <a:rPr lang="en-US" sz="3200" dirty="0" smtClean="0"/>
              <a:t> state. So no endometrial growth.</a:t>
            </a:r>
          </a:p>
          <a:p>
            <a:r>
              <a:rPr lang="en-US" sz="3200" dirty="0" smtClean="0"/>
              <a:t>Following menopause : No more responsive follicles are available for </a:t>
            </a:r>
            <a:r>
              <a:rPr lang="en-US" sz="3200" dirty="0" err="1" smtClean="0"/>
              <a:t>gonadotrophin</a:t>
            </a:r>
            <a:r>
              <a:rPr lang="en-US" sz="3200" dirty="0" smtClean="0"/>
              <a:t> to act. So cessation of estrogen production from ovaries.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9989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200" b="1" dirty="0" err="1" smtClean="0"/>
              <a:t>Cryptomenorrhoea</a:t>
            </a:r>
            <a:r>
              <a:rPr lang="en-US" sz="3200" b="1" dirty="0" smtClean="0"/>
              <a:t>:</a:t>
            </a:r>
            <a:r>
              <a:rPr lang="en-US" sz="3200" dirty="0" smtClean="0"/>
              <a:t> There is periodic shedding of endometrium &amp; bleeding but menstrual blood fails to come out from genital tract due to obstruction in the passage.</a:t>
            </a:r>
          </a:p>
          <a:p>
            <a:r>
              <a:rPr lang="en-US" sz="3200" dirty="0" smtClean="0"/>
              <a:t>Cause – </a:t>
            </a:r>
            <a:r>
              <a:rPr lang="en-US" sz="3200" b="1" dirty="0" smtClean="0"/>
              <a:t>1.Congenital :</a:t>
            </a:r>
            <a:r>
              <a:rPr lang="en-US" sz="3200" dirty="0" smtClean="0"/>
              <a:t>Imperforate hymen.              Transverse vaginal septum, Atresia of upper third of vagina.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36065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Acquired: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1.Stenosis of cervix following amputation ,deep cauterization &amp; </a:t>
            </a:r>
            <a:r>
              <a:rPr lang="en-US" sz="3200" dirty="0" err="1" smtClean="0"/>
              <a:t>conization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2. Secondary vaginal atresia following neglected &amp; difficult vaginal delivery.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290483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PATHOLOGY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2160589"/>
            <a:ext cx="8596668" cy="4697411"/>
          </a:xfrm>
        </p:spPr>
        <p:txBody>
          <a:bodyPr>
            <a:normAutofit/>
          </a:bodyPr>
          <a:lstStyle/>
          <a:p>
            <a:r>
              <a:rPr lang="en-US" sz="3200" dirty="0" err="1" smtClean="0"/>
              <a:t>Hematometra</a:t>
            </a:r>
            <a:r>
              <a:rPr lang="en-US" sz="3200" dirty="0" smtClean="0"/>
              <a:t> &gt; </a:t>
            </a:r>
            <a:r>
              <a:rPr lang="en-US" sz="3200" dirty="0" err="1" smtClean="0"/>
              <a:t>hematosalpinx</a:t>
            </a:r>
            <a:r>
              <a:rPr lang="en-US" sz="3200" dirty="0" smtClean="0"/>
              <a:t>.</a:t>
            </a:r>
          </a:p>
          <a:p>
            <a:r>
              <a:rPr lang="en-US" sz="3200" dirty="0"/>
              <a:t> </a:t>
            </a:r>
            <a:r>
              <a:rPr lang="en-US" sz="3200" dirty="0" smtClean="0"/>
              <a:t>C/F :1. </a:t>
            </a:r>
            <a:r>
              <a:rPr lang="en-US" sz="3200" dirty="0" err="1" smtClean="0"/>
              <a:t>Amenorrhoea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2.Periodic pain in lower abdomen.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O/E : Uterus symmetrically enlarged.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RX : Simple dilatation of cervix.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Reconstructive surgery in secondary atresia.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852581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IMPERFORATE HYMEN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Patient profile: Age 13-15 years.</a:t>
            </a:r>
          </a:p>
          <a:p>
            <a:r>
              <a:rPr lang="en-US" sz="3200" dirty="0" smtClean="0"/>
              <a:t>C/F : 1. </a:t>
            </a:r>
            <a:r>
              <a:rPr lang="en-US" sz="3200" dirty="0" err="1" smtClean="0"/>
              <a:t>Amenorrhoea</a:t>
            </a:r>
            <a:r>
              <a:rPr lang="en-US" sz="3200" dirty="0" smtClean="0"/>
              <a:t>.</a:t>
            </a:r>
          </a:p>
          <a:p>
            <a:pPr marL="0" indent="0">
              <a:buNone/>
            </a:pPr>
            <a:r>
              <a:rPr lang="en-US" sz="3200" dirty="0" smtClean="0"/>
              <a:t>            2. Cyclical lower abdominal pain.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3. Urinary problem.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dirty="0" smtClean="0"/>
              <a:t>           4.Retention of urine.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41710235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528</TotalTime>
  <Words>1385</Words>
  <Application>Microsoft Office PowerPoint</Application>
  <PresentationFormat>Widescreen</PresentationFormat>
  <Paragraphs>171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6" baseType="lpstr">
      <vt:lpstr>Arial</vt:lpstr>
      <vt:lpstr>Trebuchet MS</vt:lpstr>
      <vt:lpstr>Wingdings 3</vt:lpstr>
      <vt:lpstr>Facet</vt:lpstr>
      <vt:lpstr>AMENORRHOEA</vt:lpstr>
      <vt:lpstr>PowerPoint Presentation</vt:lpstr>
      <vt:lpstr>TYPES</vt:lpstr>
      <vt:lpstr>PowerPoint Presentation</vt:lpstr>
      <vt:lpstr>PowerPoint Presentation</vt:lpstr>
      <vt:lpstr>PowerPoint Presentation</vt:lpstr>
      <vt:lpstr>PowerPoint Presentation</vt:lpstr>
      <vt:lpstr>PATHOLOGY</vt:lpstr>
      <vt:lpstr>IMPERFORATE HYMEN</vt:lpstr>
      <vt:lpstr>PowerPoint Presentation</vt:lpstr>
      <vt:lpstr>PRIMARY AMENORRHOEA</vt:lpstr>
      <vt:lpstr>CAUSE</vt:lpstr>
      <vt:lpstr>PowerPoint Presentation</vt:lpstr>
      <vt:lpstr>PowerPoint Presentation</vt:lpstr>
      <vt:lpstr>PowerPoint Presentation</vt:lpstr>
      <vt:lpstr>PowerPoint Presentation</vt:lpstr>
      <vt:lpstr>HOW TO INVESTIGATE ?</vt:lpstr>
      <vt:lpstr>PowerPoint Presentation</vt:lpstr>
      <vt:lpstr>PowerPoint Presentation</vt:lpstr>
      <vt:lpstr>PowerPoint Presentation</vt:lpstr>
      <vt:lpstr>MANAGEMENT</vt:lpstr>
      <vt:lpstr>PowerPoint Presentation</vt:lpstr>
      <vt:lpstr>SECONDARY AMENORRHOEA</vt:lpstr>
      <vt:lpstr>CAUSE</vt:lpstr>
      <vt:lpstr>PowerPoint Presentation</vt:lpstr>
      <vt:lpstr>PowerPoint Presentation</vt:lpstr>
      <vt:lpstr>PowerPoint Presentation</vt:lpstr>
      <vt:lpstr>HOW TO DIAGNOSE ?</vt:lpstr>
      <vt:lpstr>PowerPoint Presentation</vt:lpstr>
      <vt:lpstr>PowerPoint Presentation</vt:lpstr>
      <vt:lpstr>PowerPoint Presentation</vt:lpstr>
      <vt:lpstr>PowerPoint Presentation</vt:lpstr>
      <vt:lpstr>TREATMENT</vt:lpstr>
      <vt:lpstr>PowerPoint Presentation</vt:lpstr>
      <vt:lpstr>CASES WITH DETECTABLE CAUSE</vt:lpstr>
      <vt:lpstr>PCOS</vt:lpstr>
      <vt:lpstr>UNMARRIED / FERTILTY NOT DESIRED</vt:lpstr>
      <vt:lpstr>PowerPoint Presentation</vt:lpstr>
      <vt:lpstr>Desire pregnancy</vt:lpstr>
      <vt:lpstr>PowerPoint Presentation</vt:lpstr>
      <vt:lpstr>PREMATURE OVARIAN FAILURE</vt:lpstr>
      <vt:lpstr>UTERINE SYNAECHIA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AMENORRHOEA</dc:title>
  <dc:creator>ASUS</dc:creator>
  <cp:lastModifiedBy>ASUS</cp:lastModifiedBy>
  <cp:revision>88</cp:revision>
  <dcterms:created xsi:type="dcterms:W3CDTF">2016-12-20T14:05:38Z</dcterms:created>
  <dcterms:modified xsi:type="dcterms:W3CDTF">2017-09-28T07:19:25Z</dcterms:modified>
</cp:coreProperties>
</file>