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1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633985"/>
            <a:ext cx="8915399" cy="1365504"/>
          </a:xfrm>
        </p:spPr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Antenatal care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66745" y="2365249"/>
            <a:ext cx="8915399" cy="3538416"/>
          </a:xfrm>
        </p:spPr>
        <p:txBody>
          <a:bodyPr>
            <a:normAutofit/>
          </a:bodyPr>
          <a:lstStyle/>
          <a:p>
            <a:r>
              <a:rPr lang="en-US" dirty="0" smtClean="0"/>
              <a:t>        </a:t>
            </a:r>
            <a:r>
              <a:rPr lang="en-US" sz="2800" dirty="0" smtClean="0"/>
              <a:t>Dr. </a:t>
            </a:r>
            <a:r>
              <a:rPr lang="en-US" sz="2800" dirty="0" err="1" smtClean="0"/>
              <a:t>Fatema</a:t>
            </a:r>
            <a:r>
              <a:rPr lang="en-US" sz="2800" dirty="0" smtClean="0"/>
              <a:t> Begum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Associate professor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OBGYN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KYAMCH</a:t>
            </a:r>
          </a:p>
          <a:p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52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First Trimester:</a:t>
            </a:r>
            <a:r>
              <a:rPr lang="en-US" sz="2800" dirty="0" smtClean="0"/>
              <a:t> Hyper emesis and threatened abortion</a:t>
            </a:r>
          </a:p>
          <a:p>
            <a:pPr marL="0" indent="0">
              <a:buNone/>
            </a:pPr>
            <a:r>
              <a:rPr lang="en-US" sz="2800" b="1" dirty="0" smtClean="0"/>
              <a:t>Second Trimester:</a:t>
            </a:r>
            <a:r>
              <a:rPr lang="en-US" sz="2800" dirty="0" smtClean="0"/>
              <a:t> Features of </a:t>
            </a:r>
            <a:r>
              <a:rPr lang="en-US" sz="2800" dirty="0" err="1" smtClean="0"/>
              <a:t>Pyelitis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Third Trimester: </a:t>
            </a:r>
            <a:r>
              <a:rPr lang="en-US" sz="2800" dirty="0" smtClean="0"/>
              <a:t>Anemia, Pre-eclampsia and Antepartum </a:t>
            </a:r>
            <a:r>
              <a:rPr lang="en-US" sz="2800" dirty="0" err="1" smtClean="0"/>
              <a:t>Haemorrhage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343853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Number of previous antenatal visit, immunization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status, any medication or radiation exposure in           early pregnancy or medical-surgical events during pregnancy should be inquired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19597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Obstetric history: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82760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011" y="1491916"/>
            <a:ext cx="11119601" cy="5366084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Past medical history: </a:t>
            </a:r>
            <a:r>
              <a:rPr lang="en-US" sz="2800" dirty="0" err="1"/>
              <a:t>R</a:t>
            </a:r>
            <a:r>
              <a:rPr lang="en-US" sz="2800" dirty="0" err="1" smtClean="0"/>
              <a:t>evelant</a:t>
            </a:r>
            <a:r>
              <a:rPr lang="en-US" sz="2800" dirty="0" smtClean="0"/>
              <a:t> history of past medical Illness(UTI, Tuberculosis) is to be elicited</a:t>
            </a:r>
          </a:p>
          <a:p>
            <a:r>
              <a:rPr lang="en-US" sz="2800" b="1" dirty="0" smtClean="0"/>
              <a:t>Past surgical history:</a:t>
            </a:r>
            <a:r>
              <a:rPr lang="en-US" sz="2800" dirty="0" smtClean="0"/>
              <a:t> Previous surgery general or </a:t>
            </a:r>
            <a:r>
              <a:rPr lang="en-US" sz="2800" dirty="0" err="1" smtClean="0"/>
              <a:t>gynaecological</a:t>
            </a:r>
            <a:r>
              <a:rPr lang="en-US" sz="2800" dirty="0" smtClean="0"/>
              <a:t> if any is to be enquired.</a:t>
            </a:r>
          </a:p>
          <a:p>
            <a:r>
              <a:rPr lang="en-US" sz="2800" b="1" dirty="0" smtClean="0"/>
              <a:t>Family history: </a:t>
            </a:r>
            <a:r>
              <a:rPr lang="en-US" sz="2800" dirty="0" smtClean="0"/>
              <a:t>Hypertension diabetes, tuberculosis, blood </a:t>
            </a:r>
            <a:r>
              <a:rPr lang="en-US" sz="2800" dirty="0" err="1" smtClean="0"/>
              <a:t>dyscrasia</a:t>
            </a:r>
            <a:r>
              <a:rPr lang="en-US" sz="2800" dirty="0" smtClean="0"/>
              <a:t>, known </a:t>
            </a:r>
            <a:r>
              <a:rPr lang="en-US" sz="2800" dirty="0" err="1" smtClean="0"/>
              <a:t>hereditatry</a:t>
            </a:r>
            <a:r>
              <a:rPr lang="en-US" sz="2800" dirty="0" smtClean="0"/>
              <a:t> disease,  or twining is to be enquired</a:t>
            </a:r>
          </a:p>
          <a:p>
            <a:r>
              <a:rPr lang="en-US" sz="2800" b="1" dirty="0" smtClean="0"/>
              <a:t>Personal history: </a:t>
            </a:r>
            <a:r>
              <a:rPr lang="en-US" sz="2800" dirty="0" smtClean="0"/>
              <a:t>Smoking or alcohol habits are to be enquired</a:t>
            </a:r>
          </a:p>
          <a:p>
            <a:r>
              <a:rPr lang="en-US" sz="2800" b="1" dirty="0" smtClean="0"/>
              <a:t>Medication history: </a:t>
            </a:r>
            <a:r>
              <a:rPr lang="en-US" sz="2800" dirty="0" smtClean="0"/>
              <a:t>History of blood transfusion, Corticosteroid</a:t>
            </a:r>
          </a:p>
          <a:p>
            <a:pPr marL="0" indent="0">
              <a:buNone/>
            </a:pPr>
            <a:r>
              <a:rPr lang="en-US" sz="2800" b="1" dirty="0"/>
              <a:t> </a:t>
            </a:r>
            <a:r>
              <a:rPr lang="en-US" sz="2800" dirty="0" smtClean="0"/>
              <a:t> therapy, any drug allergy, immunization against tetanus or </a:t>
            </a:r>
            <a:r>
              <a:rPr lang="en-US" sz="2800" dirty="0" smtClean="0"/>
              <a:t>prophylactic administration </a:t>
            </a:r>
            <a:r>
              <a:rPr lang="en-US" sz="2800" dirty="0" smtClean="0"/>
              <a:t>of anti-D </a:t>
            </a:r>
            <a:r>
              <a:rPr lang="en-US" sz="2800" dirty="0" smtClean="0"/>
              <a:t> </a:t>
            </a:r>
            <a:r>
              <a:rPr lang="en-US" sz="2800" dirty="0" smtClean="0"/>
              <a:t>are to be enquired</a:t>
            </a:r>
            <a:endParaRPr lang="en-US" sz="2800" b="1" dirty="0" smtClean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14876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Gravida</a:t>
            </a:r>
            <a:r>
              <a:rPr lang="en-US" sz="2800" dirty="0" smtClean="0"/>
              <a:t> : Denotes pregnant state both present and past, irrespective of period of gestation.</a:t>
            </a:r>
          </a:p>
          <a:p>
            <a:r>
              <a:rPr lang="en-US" sz="2800" dirty="0" smtClean="0"/>
              <a:t>Parity : Denotes a  state of previous pregnancy beyond the period </a:t>
            </a:r>
            <a:r>
              <a:rPr lang="en-US" sz="2800" smtClean="0"/>
              <a:t>of viability.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492872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Definition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Systematic supervision(examination and advice) of a woman during pregnancy is called antenatal(prenatal) care.</a:t>
            </a:r>
          </a:p>
          <a:p>
            <a:r>
              <a:rPr lang="en-US" sz="2800" dirty="0" smtClean="0"/>
              <a:t>Antenatal care compromises of:                                                                        1.Careful history taking and examination(general and obstetrical)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2.Advice given to the </a:t>
            </a:r>
            <a:r>
              <a:rPr lang="en-US" sz="2800" dirty="0" err="1" smtClean="0"/>
              <a:t>the</a:t>
            </a:r>
            <a:r>
              <a:rPr lang="en-US" sz="2800" dirty="0" smtClean="0"/>
              <a:t> pregnant woman </a:t>
            </a:r>
          </a:p>
        </p:txBody>
      </p:sp>
    </p:spTree>
    <p:extLst>
      <p:ext uri="{BB962C8B-B14F-4D97-AF65-F5344CB8AC3E}">
        <p14:creationId xmlns:p14="http://schemas.microsoft.com/office/powerpoint/2010/main" val="252110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Rockwell" panose="02060603020205020403" pitchFamily="18" charset="0"/>
              </a:rPr>
              <a:t>Aims and objectives</a:t>
            </a:r>
            <a:endParaRPr lang="en-US" dirty="0">
              <a:latin typeface="Rockwell" panose="020606030202050204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3200" dirty="0" smtClean="0"/>
              <a:t>The aims are</a:t>
            </a:r>
            <a:r>
              <a:rPr lang="en-US" dirty="0" smtClean="0"/>
              <a:t>:1</a:t>
            </a:r>
          </a:p>
          <a:p>
            <a:pPr marL="0" indent="0">
              <a:buNone/>
            </a:pPr>
            <a:r>
              <a:rPr lang="en-US" sz="2800" b="1" dirty="0"/>
              <a:t>1</a:t>
            </a:r>
            <a:r>
              <a:rPr lang="en-US" sz="2800" dirty="0" smtClean="0"/>
              <a:t>. To screen the high risk cases.</a:t>
            </a:r>
          </a:p>
          <a:p>
            <a:pPr marL="0" indent="0">
              <a:buNone/>
            </a:pPr>
            <a:r>
              <a:rPr lang="en-US" sz="2800" dirty="0" smtClean="0"/>
              <a:t>2.To prevent or to detect and treat at the earliest any complication.</a:t>
            </a:r>
          </a:p>
          <a:p>
            <a:pPr marL="0" indent="0">
              <a:buNone/>
            </a:pPr>
            <a:r>
              <a:rPr lang="en-US" sz="2800" dirty="0" smtClean="0"/>
              <a:t>3.to ensure continued risk </a:t>
            </a:r>
            <a:r>
              <a:rPr lang="en-US" sz="2800" dirty="0" err="1" smtClean="0"/>
              <a:t>assessement</a:t>
            </a:r>
            <a:r>
              <a:rPr lang="en-US" sz="2800" dirty="0" smtClean="0"/>
              <a:t> and to provide ongoing primary preventive health care.</a:t>
            </a:r>
          </a:p>
          <a:p>
            <a:pPr marL="0" indent="0">
              <a:buNone/>
            </a:pPr>
            <a:r>
              <a:rPr lang="en-US" sz="2800" dirty="0" smtClean="0"/>
              <a:t>4.to educate the mother about the physiology of pregnancy and labor by demonstrations, charts and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243818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diagrams (</a:t>
            </a:r>
            <a:r>
              <a:rPr lang="en-US" sz="2800" dirty="0" err="1" smtClean="0"/>
              <a:t>mothercraft</a:t>
            </a:r>
            <a:r>
              <a:rPr lang="en-US" sz="2800" dirty="0" smtClean="0"/>
              <a:t> classes), so that the fear is removed and psychology is improved.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 To discus with the couple about the place, time and mode of delivery, provisionally and care of the newborn.</a:t>
            </a:r>
          </a:p>
          <a:p>
            <a:pPr marL="0" indent="0">
              <a:buNone/>
            </a:pPr>
            <a:r>
              <a:rPr lang="en-US" sz="2800" dirty="0" smtClean="0"/>
              <a:t>6. To motivate the couple about the need of family planning and also appropriate advice </a:t>
            </a:r>
            <a:r>
              <a:rPr lang="en-US" sz="2800" dirty="0" err="1" smtClean="0"/>
              <a:t>ti</a:t>
            </a:r>
            <a:r>
              <a:rPr lang="en-US" sz="2800" dirty="0" smtClean="0"/>
              <a:t> couple seeking medical termination of pregnancy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78892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7020" y="685070"/>
            <a:ext cx="8915400" cy="5287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 smtClean="0"/>
              <a:t>The objective </a:t>
            </a:r>
            <a:r>
              <a:rPr lang="en-US" sz="2800" dirty="0" smtClean="0"/>
              <a:t>is to ensure a normal pregnancy with delivery of a healthy baby from a healthy mother.</a:t>
            </a:r>
          </a:p>
          <a:p>
            <a:pPr marL="0" indent="0">
              <a:buNone/>
            </a:pPr>
            <a:r>
              <a:rPr lang="en-US" sz="2800" b="1" dirty="0" smtClean="0"/>
              <a:t>The criteria of a normal pregnancy </a:t>
            </a:r>
            <a:r>
              <a:rPr lang="en-US" sz="2800" dirty="0" smtClean="0"/>
              <a:t>are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Delivery of a single baby</a:t>
            </a:r>
            <a:r>
              <a:rPr lang="en-US" sz="2800" dirty="0"/>
              <a:t> </a:t>
            </a:r>
            <a:r>
              <a:rPr lang="en-US" sz="2800" dirty="0" smtClean="0"/>
              <a:t>in good condition</a:t>
            </a:r>
            <a:r>
              <a:rPr lang="en-US" sz="2800" dirty="0"/>
              <a:t> </a:t>
            </a:r>
            <a:r>
              <a:rPr lang="en-US" sz="2800" dirty="0" smtClean="0"/>
              <a:t>at term (between 38-42 weeks)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With fetal weight of 2.5 kg or more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With no maternal complication</a:t>
            </a:r>
          </a:p>
          <a:p>
            <a:pPr marL="0" indent="0">
              <a:buNone/>
            </a:pPr>
            <a:r>
              <a:rPr lang="en-US" sz="2800" dirty="0" smtClean="0"/>
              <a:t>As such a normal pregnancy is a retrospective term</a:t>
            </a:r>
          </a:p>
        </p:txBody>
      </p:sp>
    </p:spTree>
    <p:extLst>
      <p:ext uri="{BB962C8B-B14F-4D97-AF65-F5344CB8AC3E}">
        <p14:creationId xmlns:p14="http://schemas.microsoft.com/office/powerpoint/2010/main" val="3065091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at first visit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371600"/>
            <a:ext cx="8915400" cy="5017168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The first visit should not be deferred beyond the second missed period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dirty="0" smtClean="0"/>
              <a:t>It may be earlier if the patient desires to terminate the pregnancy</a:t>
            </a:r>
          </a:p>
          <a:p>
            <a:pPr marL="0" indent="0">
              <a:buNone/>
            </a:pPr>
            <a:r>
              <a:rPr lang="en-US" sz="2800" b="1" dirty="0" smtClean="0"/>
              <a:t>Objectives:</a:t>
            </a:r>
          </a:p>
          <a:p>
            <a:pPr marL="0" indent="0">
              <a:buNone/>
            </a:pPr>
            <a:r>
              <a:rPr lang="en-US" sz="2800" b="1" dirty="0" smtClean="0"/>
              <a:t> </a:t>
            </a:r>
            <a:r>
              <a:rPr lang="en-US" sz="2800" dirty="0" smtClean="0"/>
              <a:t>(1) To assess the health status of the mother and fetus.</a:t>
            </a:r>
          </a:p>
          <a:p>
            <a:pPr marL="0" indent="0">
              <a:buNone/>
            </a:pPr>
            <a:r>
              <a:rPr lang="en-US" sz="2800" dirty="0" smtClean="0"/>
              <a:t>(2) To assess the fetal gestational age and to obtain baseline investigations.</a:t>
            </a:r>
          </a:p>
          <a:p>
            <a:pPr marL="0" indent="0">
              <a:buNone/>
            </a:pPr>
            <a:r>
              <a:rPr lang="en-US" sz="2800" dirty="0" smtClean="0"/>
              <a:t>(3) To organize continued obstetric care and risk assessment.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68826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Components of routine antenatal care are recorded in a standardized pro forma(antenatal record book)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89638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312822"/>
            <a:ext cx="8911687" cy="974558"/>
          </a:xfrm>
        </p:spPr>
        <p:txBody>
          <a:bodyPr/>
          <a:lstStyle/>
          <a:p>
            <a:r>
              <a:rPr lang="en-US" dirty="0" smtClean="0"/>
              <a:t>History taking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1287379"/>
            <a:ext cx="8915400" cy="5257799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Vital statistics: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Name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Age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Date of first examination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Address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Occupation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Occupation of husband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Duration of marriage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</a:t>
            </a:r>
            <a:r>
              <a:rPr lang="en-US" sz="2800" dirty="0" err="1" smtClean="0"/>
              <a:t>Gravida</a:t>
            </a:r>
            <a:r>
              <a:rPr lang="en-US" sz="2800" dirty="0" smtClean="0"/>
              <a:t> and parity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* period of gestation</a:t>
            </a:r>
          </a:p>
        </p:txBody>
      </p:sp>
    </p:spTree>
    <p:extLst>
      <p:ext uri="{BB962C8B-B14F-4D97-AF65-F5344CB8AC3E}">
        <p14:creationId xmlns:p14="http://schemas.microsoft.com/office/powerpoint/2010/main" val="55053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724400"/>
          </a:xfrm>
        </p:spPr>
        <p:txBody>
          <a:bodyPr>
            <a:normAutofit/>
          </a:bodyPr>
          <a:lstStyle/>
          <a:p>
            <a:r>
              <a:rPr lang="en-US" sz="2800" b="1" dirty="0" smtClean="0"/>
              <a:t>Complaints :</a:t>
            </a:r>
            <a:r>
              <a:rPr lang="en-US" sz="2800" dirty="0" smtClean="0"/>
              <a:t> If there is no </a:t>
            </a:r>
            <a:r>
              <a:rPr lang="en-US" sz="2800" dirty="0" err="1" smtClean="0"/>
              <a:t>complaints,inquiry</a:t>
            </a:r>
            <a:r>
              <a:rPr lang="en-US" sz="2800" dirty="0" smtClean="0"/>
              <a:t> is to be made about sleep, appetite, bowel habit and urination.</a:t>
            </a:r>
          </a:p>
          <a:p>
            <a:r>
              <a:rPr lang="en-US" sz="2800" b="1" dirty="0" smtClean="0"/>
              <a:t>History of present Illness:</a:t>
            </a:r>
            <a:r>
              <a:rPr lang="en-US" sz="2800" dirty="0" smtClean="0"/>
              <a:t> </a:t>
            </a:r>
            <a:r>
              <a:rPr lang="en-US" sz="2800" dirty="0" err="1" smtClean="0"/>
              <a:t>onset,duration,severity</a:t>
            </a:r>
            <a:r>
              <a:rPr lang="en-US" sz="2800" dirty="0" smtClean="0"/>
              <a:t> of chief </a:t>
            </a:r>
            <a:r>
              <a:rPr lang="en-US" sz="2800" dirty="0" err="1" smtClean="0"/>
              <a:t>complaints,use</a:t>
            </a:r>
            <a:r>
              <a:rPr lang="en-US" sz="2800" dirty="0" smtClean="0"/>
              <a:t> of medication and progress is to be made.</a:t>
            </a:r>
          </a:p>
          <a:p>
            <a:r>
              <a:rPr lang="en-US" sz="2800" b="1" dirty="0" smtClean="0"/>
              <a:t>History of present pregnancy:</a:t>
            </a:r>
            <a:r>
              <a:rPr lang="en-US" sz="2800" dirty="0" smtClean="0"/>
              <a:t> important complaints in different trimesters are to be noted</a:t>
            </a:r>
          </a:p>
          <a:p>
            <a:pPr marL="0" indent="0">
              <a:buNone/>
            </a:pPr>
            <a:endParaRPr lang="en-US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9782152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161</TotalTime>
  <Words>596</Words>
  <Application>Microsoft Office PowerPoint</Application>
  <PresentationFormat>Widescreen</PresentationFormat>
  <Paragraphs>62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Century Gothic</vt:lpstr>
      <vt:lpstr>Rockwell</vt:lpstr>
      <vt:lpstr>Wingdings 3</vt:lpstr>
      <vt:lpstr>Wisp</vt:lpstr>
      <vt:lpstr>Antenatal care</vt:lpstr>
      <vt:lpstr>Definition</vt:lpstr>
      <vt:lpstr>Aims and objectives</vt:lpstr>
      <vt:lpstr>PowerPoint Presentation</vt:lpstr>
      <vt:lpstr>PowerPoint Presentation</vt:lpstr>
      <vt:lpstr>Procedure at first visit</vt:lpstr>
      <vt:lpstr>PowerPoint Presentation</vt:lpstr>
      <vt:lpstr>History taking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Antenatal care</dc:title>
  <dc:creator>FATEMA Begum</dc:creator>
  <cp:lastModifiedBy>FATEMA Begum</cp:lastModifiedBy>
  <cp:revision>15</cp:revision>
  <dcterms:created xsi:type="dcterms:W3CDTF">2020-08-07T08:43:52Z</dcterms:created>
  <dcterms:modified xsi:type="dcterms:W3CDTF">2020-08-08T03:10:29Z</dcterms:modified>
</cp:coreProperties>
</file>