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3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3732" y="1541650"/>
            <a:ext cx="7766936" cy="1646302"/>
          </a:xfrm>
        </p:spPr>
        <p:txBody>
          <a:bodyPr/>
          <a:lstStyle/>
          <a:p>
            <a:pPr algn="just"/>
            <a:r>
              <a:rPr lang="en-US" dirty="0" smtClean="0"/>
              <a:t>            PUBERTY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2807167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sz="2800" dirty="0" smtClean="0"/>
              <a:t>                      DR.FATEMA BEGUM</a:t>
            </a:r>
          </a:p>
          <a:p>
            <a:pPr algn="just"/>
            <a:r>
              <a:rPr lang="en-US" sz="2800"/>
              <a:t> </a:t>
            </a:r>
            <a:r>
              <a:rPr lang="en-US" sz="2800" smtClean="0"/>
              <a:t>                   </a:t>
            </a:r>
            <a:r>
              <a:rPr lang="en-US" sz="2800" smtClean="0"/>
              <a:t>ASSOCIATE </a:t>
            </a:r>
            <a:r>
              <a:rPr lang="en-US" sz="2800" dirty="0" smtClean="0"/>
              <a:t>PROFESSOR</a:t>
            </a:r>
          </a:p>
          <a:p>
            <a:pPr algn="just"/>
            <a:r>
              <a:rPr lang="en-US" sz="2800" dirty="0"/>
              <a:t> </a:t>
            </a:r>
            <a:r>
              <a:rPr lang="en-US" sz="2800" dirty="0" smtClean="0"/>
              <a:t>                 Dept. of OBST. &amp; GYNAE</a:t>
            </a:r>
          </a:p>
          <a:p>
            <a:pPr algn="just"/>
            <a:r>
              <a:rPr lang="en-US" sz="2800" dirty="0" smtClean="0"/>
              <a:t>                              KYAMCH  </a:t>
            </a:r>
          </a:p>
          <a:p>
            <a:endParaRPr lang="en-US" sz="2800" dirty="0" smtClean="0"/>
          </a:p>
          <a:p>
            <a:pPr algn="just"/>
            <a:r>
              <a:rPr lang="en-US" sz="2800" dirty="0" smtClean="0"/>
              <a:t>                    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1037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Precocious puberty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Precocious puberty defined as onset of menstruation ,accompanied by other evidence of puberty such as development of breast &amp; pubic hair before the age of 8 years.</a:t>
            </a:r>
          </a:p>
          <a:p>
            <a:r>
              <a:rPr lang="en-US" sz="2800" dirty="0" smtClean="0"/>
              <a:t>TYPES: 1.GnRH  dependent ( 80%)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    2.GnRH independent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71132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err="1" smtClean="0"/>
              <a:t>GnRH</a:t>
            </a:r>
            <a:r>
              <a:rPr lang="en-US" sz="2800" b="1" dirty="0" smtClean="0"/>
              <a:t> dependent 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1.constitutional –commonest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2.Juvenile primary hypothyroidism.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3.intracranial lesion –trauma, tumor ,infection.</a:t>
            </a:r>
          </a:p>
          <a:p>
            <a:pPr marL="0" indent="0">
              <a:buNone/>
            </a:pPr>
            <a:r>
              <a:rPr lang="en-US" sz="2800" b="1" dirty="0" smtClean="0"/>
              <a:t>   </a:t>
            </a:r>
            <a:r>
              <a:rPr lang="en-US" sz="2800" b="1" dirty="0" err="1" smtClean="0"/>
              <a:t>GnRH</a:t>
            </a:r>
            <a:r>
              <a:rPr lang="en-US" sz="2800" b="1" dirty="0" smtClean="0"/>
              <a:t> independent: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ovary-</a:t>
            </a:r>
            <a:r>
              <a:rPr lang="en-US" sz="2800" dirty="0" err="1" smtClean="0"/>
              <a:t>granulosa</a:t>
            </a:r>
            <a:r>
              <a:rPr lang="en-US" sz="2800" dirty="0" smtClean="0"/>
              <a:t> cell tumor.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       -theca cell tumor.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7664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dirty="0" err="1" smtClean="0"/>
              <a:t>Leydig</a:t>
            </a:r>
            <a:r>
              <a:rPr lang="en-US" sz="2800" dirty="0" smtClean="0"/>
              <a:t> cell tumor.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Chorionic </a:t>
            </a:r>
            <a:r>
              <a:rPr lang="en-US" sz="2800" dirty="0" err="1" smtClean="0"/>
              <a:t>epithelioma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dirty="0" err="1" smtClean="0"/>
              <a:t>Androblastoma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McCune-Albright syndrome.</a:t>
            </a:r>
          </a:p>
          <a:p>
            <a:pPr marL="0" indent="0">
              <a:buNone/>
            </a:pPr>
            <a:r>
              <a:rPr lang="en-US" sz="2800" dirty="0" smtClean="0"/>
              <a:t>2.ADRENAL: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-Hyperplasia ,tumor.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747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Liver –</a:t>
            </a:r>
            <a:r>
              <a:rPr lang="en-US" sz="2800" dirty="0" err="1" smtClean="0"/>
              <a:t>hepatoblastoma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Iatrogenic-Estrogen or androgen intake.</a:t>
            </a:r>
          </a:p>
          <a:p>
            <a:pPr marL="0" indent="0">
              <a:buNone/>
            </a:pPr>
            <a:endParaRPr lang="en-US" sz="2800" dirty="0"/>
          </a:p>
          <a:p>
            <a:pPr marL="0" indent="0" algn="just">
              <a:buNone/>
            </a:pPr>
            <a:r>
              <a:rPr lang="en-US" sz="2800" b="1" dirty="0" smtClean="0"/>
              <a:t>Constitutional:</a:t>
            </a:r>
            <a:r>
              <a:rPr lang="en-US" sz="2800" dirty="0" smtClean="0"/>
              <a:t> It is due to premature activation HPO axis. There is premature release of </a:t>
            </a:r>
            <a:r>
              <a:rPr lang="en-US" sz="2800" dirty="0" err="1" smtClean="0"/>
              <a:t>gonadotrophin</a:t>
            </a:r>
            <a:r>
              <a:rPr lang="en-US" sz="2800" dirty="0" smtClean="0"/>
              <a:t> resulting in secretion of </a:t>
            </a:r>
            <a:r>
              <a:rPr lang="en-US" sz="2800" dirty="0" err="1" smtClean="0"/>
              <a:t>gonadotrophin</a:t>
            </a:r>
            <a:r>
              <a:rPr lang="en-US" sz="2800" dirty="0" smtClean="0"/>
              <a:t> &amp; gonadal steroid.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18244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Bone maturation is accelerated </a:t>
            </a:r>
          </a:p>
          <a:p>
            <a:r>
              <a:rPr lang="en-US" sz="2800" dirty="0" smtClean="0"/>
              <a:t>Premature closure of epiphysis</a:t>
            </a:r>
          </a:p>
          <a:p>
            <a:r>
              <a:rPr lang="en-US" sz="2800" dirty="0" smtClean="0"/>
              <a:t>Curtailed growth.</a:t>
            </a:r>
          </a:p>
          <a:p>
            <a:r>
              <a:rPr lang="en-US" sz="2800" dirty="0" smtClean="0"/>
              <a:t>Menstruation ovulatory.</a:t>
            </a:r>
          </a:p>
          <a:p>
            <a:r>
              <a:rPr lang="en-US" sz="2800" dirty="0" smtClean="0"/>
              <a:t>Puberty progress in orderly sequence.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91716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 </a:t>
            </a:r>
            <a:r>
              <a:rPr lang="en-US" sz="2800" b="1" dirty="0" smtClean="0"/>
              <a:t>Intracranial lesions </a:t>
            </a:r>
            <a:r>
              <a:rPr lang="en-US" sz="2800" dirty="0" smtClean="0"/>
              <a:t>: encephalitis, meningitis, </a:t>
            </a:r>
            <a:r>
              <a:rPr lang="en-US" sz="2800" dirty="0" err="1" smtClean="0"/>
              <a:t>craniopharyngioma</a:t>
            </a:r>
            <a:r>
              <a:rPr lang="en-US" sz="2800" dirty="0" smtClean="0"/>
              <a:t> or any tumor in hypothalamic &amp; pineal gland.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b="1" dirty="0" smtClean="0"/>
              <a:t>Investigation:</a:t>
            </a:r>
            <a:r>
              <a:rPr lang="en-US" sz="2800" dirty="0" smtClean="0"/>
              <a:t> Basal FSH, LH, HCG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           TSH, FT4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           </a:t>
            </a:r>
            <a:r>
              <a:rPr lang="en-US" sz="2800" dirty="0" err="1" smtClean="0"/>
              <a:t>S.oestradiol</a:t>
            </a:r>
            <a:r>
              <a:rPr lang="en-US" sz="2800" dirty="0" smtClean="0"/>
              <a:t>, testosterone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           17 @ OHP –raised in CAH.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46058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 -DHEAS raised in adrenal tumor.</a:t>
            </a:r>
          </a:p>
          <a:p>
            <a:pPr marL="0" indent="0">
              <a:buNone/>
            </a:pPr>
            <a:r>
              <a:rPr lang="en-US" sz="2800" dirty="0" smtClean="0"/>
              <a:t>  -X-RAY hand &amp; wrist.</a:t>
            </a:r>
          </a:p>
          <a:p>
            <a:pPr marL="0" indent="0">
              <a:buNone/>
            </a:pPr>
            <a:r>
              <a:rPr lang="en-US" sz="2800" dirty="0" smtClean="0"/>
              <a:t>  -USG of pelvic organ,</a:t>
            </a:r>
          </a:p>
          <a:p>
            <a:pPr marL="0" indent="0">
              <a:buNone/>
            </a:pPr>
            <a:r>
              <a:rPr lang="en-US" sz="2800" dirty="0" smtClean="0"/>
              <a:t>  -ECG.</a:t>
            </a:r>
          </a:p>
        </p:txBody>
      </p:sp>
    </p:spTree>
    <p:extLst>
      <p:ext uri="{BB962C8B-B14F-4D97-AF65-F5344CB8AC3E}">
        <p14:creationId xmlns:p14="http://schemas.microsoft.com/office/powerpoint/2010/main" val="96691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ACCORDING TO CAUSE: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1. Stoppage of exogenous estrogen intake.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2.Corticosteroid therapy –CAH.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3.Surgery for ovarian &amp; adrenal tumor.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4. Neurosurgery for intracranial tumor.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759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b="1" dirty="0" smtClean="0"/>
              <a:t>Constitutional</a:t>
            </a:r>
          </a:p>
          <a:p>
            <a:pPr marL="514350" indent="-514350">
              <a:buAutoNum type="arabicPeriod"/>
            </a:pPr>
            <a:r>
              <a:rPr lang="en-US" sz="2800" dirty="0" err="1" smtClean="0"/>
              <a:t>GnRH</a:t>
            </a:r>
            <a:r>
              <a:rPr lang="en-US" sz="2800" dirty="0" smtClean="0"/>
              <a:t> agonist therapy- causes down regulation thereby &amp; diminished </a:t>
            </a:r>
            <a:r>
              <a:rPr lang="en-US" sz="2800" dirty="0" err="1" smtClean="0"/>
              <a:t>oestrogen</a:t>
            </a:r>
            <a:r>
              <a:rPr lang="en-US" sz="2800" dirty="0" smtClean="0"/>
              <a:t> secretion.</a:t>
            </a:r>
          </a:p>
          <a:p>
            <a:pPr marL="514350" indent="-514350">
              <a:buAutoNum type="arabicPeriod"/>
            </a:pPr>
            <a:r>
              <a:rPr lang="en-US" sz="2800" dirty="0" smtClean="0"/>
              <a:t>MPA</a:t>
            </a:r>
          </a:p>
          <a:p>
            <a:pPr marL="514350" indent="-514350">
              <a:buAutoNum type="arabicPeriod"/>
            </a:pPr>
            <a:r>
              <a:rPr lang="en-US" sz="2800" dirty="0" err="1" smtClean="0"/>
              <a:t>Cyproterone</a:t>
            </a:r>
            <a:endParaRPr lang="en-US" sz="2800" dirty="0" smtClean="0"/>
          </a:p>
          <a:p>
            <a:pPr marL="514350" indent="-514350">
              <a:buAutoNum type="arabicPeriod"/>
            </a:pPr>
            <a:r>
              <a:rPr lang="en-US" sz="2800" dirty="0" err="1" smtClean="0"/>
              <a:t>Danazole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54629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Duration: </a:t>
            </a:r>
            <a:r>
              <a:rPr lang="en-US" sz="2800" dirty="0" err="1" smtClean="0"/>
              <a:t>Upto</a:t>
            </a:r>
            <a:r>
              <a:rPr lang="en-US" sz="2800" dirty="0" smtClean="0"/>
              <a:t> the age of 11 years.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4168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Definition:</a:t>
            </a:r>
            <a:r>
              <a:rPr lang="en-US" sz="2800" dirty="0" smtClean="0"/>
              <a:t> Puberty is the state of becoming functionally capable of procreation.</a:t>
            </a:r>
          </a:p>
          <a:p>
            <a:r>
              <a:rPr lang="en-US" sz="2800" b="1" dirty="0" smtClean="0"/>
              <a:t>Age : </a:t>
            </a:r>
            <a:r>
              <a:rPr lang="en-US" sz="2800" dirty="0" smtClean="0"/>
              <a:t>At 12 years in girls &amp; 14 years in boys.</a:t>
            </a:r>
          </a:p>
          <a:p>
            <a:pPr marL="0" indent="0">
              <a:buNone/>
            </a:pPr>
            <a:r>
              <a:rPr lang="en-US" sz="2800" dirty="0" smtClean="0"/>
              <a:t>Puberty is characterized by physical , sexual differentiation &amp; by the onset of activity of sex organs.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2405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PUBERTY MENORRHAGIA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Causes:</a:t>
            </a:r>
          </a:p>
          <a:p>
            <a:pPr marL="0" indent="0">
              <a:buNone/>
            </a:pPr>
            <a:r>
              <a:rPr lang="en-US" sz="2800" dirty="0" smtClean="0"/>
              <a:t>    1.DUB (95%)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2.Endocrine dysfunction: PCOS, Hypo or hyperthyroidism.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3.Haematological : ITP, Von-</a:t>
            </a:r>
            <a:r>
              <a:rPr lang="en-US" sz="2800" dirty="0" err="1" smtClean="0"/>
              <a:t>willebrands</a:t>
            </a:r>
            <a:r>
              <a:rPr lang="en-US" sz="2800" dirty="0" smtClean="0"/>
              <a:t> disease,   </a:t>
            </a:r>
            <a:r>
              <a:rPr lang="en-US" sz="2800" dirty="0" err="1" smtClean="0"/>
              <a:t>leukaemia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4.Pelvic tumor: fibroid, </a:t>
            </a:r>
            <a:r>
              <a:rPr lang="en-US" sz="2800" dirty="0" err="1" smtClean="0"/>
              <a:t>sarcoma,oestrogen</a:t>
            </a:r>
            <a:r>
              <a:rPr lang="en-US" sz="2800" dirty="0" smtClean="0"/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7755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producing ovarian tumor.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5.Pregnancy complication.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17879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Diagnosis : bleeding lasts longer than one week or bleeding is too heavy that </a:t>
            </a:r>
            <a:r>
              <a:rPr lang="en-US" sz="2800" dirty="0" err="1" smtClean="0"/>
              <a:t>anaemia</a:t>
            </a:r>
            <a:r>
              <a:rPr lang="en-US" sz="2800" dirty="0" smtClean="0"/>
              <a:t> develops.</a:t>
            </a:r>
          </a:p>
          <a:p>
            <a:r>
              <a:rPr lang="en-US" sz="2800" dirty="0" smtClean="0"/>
              <a:t>INVESTIGATION: CBC,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              BT, CT, </a:t>
            </a:r>
            <a:r>
              <a:rPr lang="en-US" sz="2800" dirty="0" err="1" smtClean="0"/>
              <a:t>Platelete</a:t>
            </a:r>
            <a:r>
              <a:rPr lang="en-US" sz="2800" dirty="0" smtClean="0"/>
              <a:t> count,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              Thyroid profile,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               USG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9031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Management: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1.adequate explanation.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2.Reassurance 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3.Psychological support.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4.Rest.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5.Correction of </a:t>
            </a:r>
            <a:r>
              <a:rPr lang="en-US" sz="2800" dirty="0" err="1" smtClean="0"/>
              <a:t>anaemia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1398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/>
              <a:t>Haematinics</a:t>
            </a:r>
            <a:r>
              <a:rPr lang="en-US" sz="2800" dirty="0" smtClean="0"/>
              <a:t>, blood transfusion .</a:t>
            </a:r>
          </a:p>
          <a:p>
            <a:r>
              <a:rPr lang="en-US" sz="2800" dirty="0" smtClean="0"/>
              <a:t>Progesterone therapy for 2-3 cycles.</a:t>
            </a:r>
          </a:p>
          <a:p>
            <a:r>
              <a:rPr lang="en-US" sz="2800" dirty="0" smtClean="0"/>
              <a:t>In emergency CEE I/V 6-8 hourly &gt; COCP.</a:t>
            </a:r>
          </a:p>
          <a:p>
            <a:r>
              <a:rPr lang="en-US" sz="2800" dirty="0" smtClean="0"/>
              <a:t>Regular menstrual cycle when HPO axis matured.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91609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29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Morphological changes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5 important physical changes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1.Breast development.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2.Pubic hair growth.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3.Axillary growth.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4.Growth spurt.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5.Menstruation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85047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All these changes completed between the age of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10 &amp; 16 years.</a:t>
            </a:r>
          </a:p>
          <a:p>
            <a:pPr marL="0" indent="0">
              <a:buNone/>
            </a:pPr>
            <a:r>
              <a:rPr lang="en-US" sz="2800" b="1" dirty="0" err="1" smtClean="0"/>
              <a:t>Menerche</a:t>
            </a:r>
            <a:r>
              <a:rPr lang="en-US" sz="2800" b="1" dirty="0" smtClean="0"/>
              <a:t> :</a:t>
            </a:r>
            <a:r>
              <a:rPr lang="en-US" sz="2800" dirty="0" smtClean="0"/>
              <a:t> The onset of first menstruation in life is called menarche.</a:t>
            </a:r>
          </a:p>
          <a:p>
            <a:pPr marL="0" indent="0">
              <a:buNone/>
            </a:pPr>
            <a:r>
              <a:rPr lang="en-US" sz="2800" b="1" dirty="0" smtClean="0"/>
              <a:t>Age : </a:t>
            </a:r>
            <a:r>
              <a:rPr lang="en-US" sz="2800" dirty="0" smtClean="0"/>
              <a:t>Between 10 &amp; 16 years. Peak time  13 years.</a:t>
            </a:r>
          </a:p>
          <a:p>
            <a:pPr marL="0" indent="0">
              <a:buNone/>
            </a:pPr>
            <a:r>
              <a:rPr lang="en-US" sz="2800" dirty="0" smtClean="0"/>
              <a:t>It denotes intact HPO axis, functioning ovaries, presence of responsive endometrium &amp; patent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6741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utero-vaginal canal.</a:t>
            </a:r>
          </a:p>
          <a:p>
            <a:pPr marL="0" indent="0">
              <a:buNone/>
            </a:pPr>
            <a:r>
              <a:rPr lang="en-US" sz="2800" dirty="0" smtClean="0"/>
              <a:t>First period is usually </a:t>
            </a:r>
            <a:r>
              <a:rPr lang="en-US" sz="2800" dirty="0" err="1" smtClean="0"/>
              <a:t>anovular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b="1" dirty="0"/>
              <a:t> </a:t>
            </a:r>
            <a:r>
              <a:rPr lang="en-US" sz="2800" b="1" dirty="0" smtClean="0"/>
              <a:t>Endocrinology in puberty 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b="1" dirty="0" smtClean="0"/>
              <a:t>1.HPO axis: </a:t>
            </a:r>
            <a:r>
              <a:rPr lang="en-US" sz="2800" dirty="0" err="1" smtClean="0"/>
              <a:t>GnRH</a:t>
            </a:r>
            <a:r>
              <a:rPr lang="en-US" sz="2800" dirty="0" smtClean="0"/>
              <a:t> pulse from hypothalamus results in pulsatile </a:t>
            </a:r>
            <a:r>
              <a:rPr lang="en-US" sz="2800" dirty="0" err="1" smtClean="0"/>
              <a:t>gonadotrophin</a:t>
            </a:r>
            <a:r>
              <a:rPr lang="en-US" sz="2800" dirty="0" smtClean="0"/>
              <a:t> secretion.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</a:t>
            </a:r>
            <a:r>
              <a:rPr lang="en-US" sz="2800" dirty="0" err="1" smtClean="0"/>
              <a:t>GnRH</a:t>
            </a:r>
            <a:r>
              <a:rPr lang="en-US" sz="2800" dirty="0" smtClean="0"/>
              <a:t> &gt;FSH ,LH&gt;Estradiol 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1306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2. Thyroid gland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3. Adrenal gland : increased activity of sex steroid synthesis leading to increased sebum formation, pubic &amp; axillary hair and voice change.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4.Increased amplitude &amp; frequency of </a:t>
            </a:r>
            <a:r>
              <a:rPr lang="en-US" sz="2800" dirty="0" err="1" smtClean="0"/>
              <a:t>GnRH</a:t>
            </a:r>
            <a:r>
              <a:rPr lang="en-US" sz="2800" dirty="0" smtClean="0"/>
              <a:t> results in increased </a:t>
            </a:r>
            <a:r>
              <a:rPr lang="en-US" sz="2800" dirty="0" err="1" smtClean="0"/>
              <a:t>oestrogen</a:t>
            </a:r>
            <a:r>
              <a:rPr lang="en-US" sz="2800" dirty="0" smtClean="0"/>
              <a:t> &gt; development of uterus , vagina, vulva, breast.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0154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Growth: due to hormones like Growth hormone, </a:t>
            </a:r>
            <a:r>
              <a:rPr lang="en-US" sz="2800" dirty="0" err="1" smtClean="0"/>
              <a:t>oestrogen</a:t>
            </a:r>
            <a:r>
              <a:rPr lang="en-US" sz="2800" dirty="0" smtClean="0"/>
              <a:t> &amp; IGF-1.</a:t>
            </a:r>
          </a:p>
          <a:p>
            <a:r>
              <a:rPr lang="en-US" sz="2800" dirty="0" smtClean="0"/>
              <a:t>Genital organ changes:</a:t>
            </a:r>
          </a:p>
          <a:p>
            <a:pPr marL="0" indent="0">
              <a:buNone/>
            </a:pPr>
            <a:r>
              <a:rPr lang="en-US" sz="2800" dirty="0" smtClean="0"/>
              <a:t>  ovary bulky &amp; oval due to follicular enlargement &amp; proliferation of stromal cells.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Breast changes are pronounced –marked proliferation of duct system &amp; deposition of fat.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2703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Changes in uterus, vulva , vagina ext. genitalia.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14155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disorder of puberty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Precocious puberty</a:t>
            </a:r>
          </a:p>
          <a:p>
            <a:r>
              <a:rPr lang="en-US" sz="2800" dirty="0" smtClean="0"/>
              <a:t>Delayed puberty</a:t>
            </a:r>
          </a:p>
          <a:p>
            <a:r>
              <a:rPr lang="en-US" sz="2800" dirty="0" smtClean="0"/>
              <a:t>Menstrual abnormalities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395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260</TotalTime>
  <Words>722</Words>
  <Application>Microsoft Office PowerPoint</Application>
  <PresentationFormat>Widescreen</PresentationFormat>
  <Paragraphs>112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Trebuchet MS</vt:lpstr>
      <vt:lpstr>Wingdings 3</vt:lpstr>
      <vt:lpstr>Facet</vt:lpstr>
      <vt:lpstr>            PUBERTY</vt:lpstr>
      <vt:lpstr>PowerPoint Presentation</vt:lpstr>
      <vt:lpstr>Morphological changes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Common disorder of puberty</vt:lpstr>
      <vt:lpstr>Precocious puberty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Treatment </vt:lpstr>
      <vt:lpstr>PowerPoint Presentation</vt:lpstr>
      <vt:lpstr>PowerPoint Presentation</vt:lpstr>
      <vt:lpstr>PUBERTY MENORRHAGIA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PUBERTY</dc:title>
  <dc:creator>ASUS</dc:creator>
  <cp:lastModifiedBy>FATEMA Begum</cp:lastModifiedBy>
  <cp:revision>44</cp:revision>
  <dcterms:created xsi:type="dcterms:W3CDTF">2016-05-24T14:13:32Z</dcterms:created>
  <dcterms:modified xsi:type="dcterms:W3CDTF">2019-07-14T11:19:46Z</dcterms:modified>
</cp:coreProperties>
</file>