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PREOPERATIVE &amp; POSTOPERATIVE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5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Preoperative work up in operation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I/V infusion with ringer’s solution.</a:t>
            </a:r>
          </a:p>
          <a:p>
            <a:r>
              <a:rPr lang="en-US" sz="2800" dirty="0" err="1" smtClean="0"/>
              <a:t>Anaesthesia</a:t>
            </a:r>
            <a:endParaRPr lang="en-US" sz="2800" dirty="0" smtClean="0"/>
          </a:p>
          <a:p>
            <a:r>
              <a:rPr lang="en-US" sz="2800" dirty="0" smtClean="0"/>
              <a:t>Position.</a:t>
            </a:r>
          </a:p>
          <a:p>
            <a:r>
              <a:rPr lang="en-US" sz="2800" dirty="0" smtClean="0"/>
              <a:t>Antiseptic dressing &amp; catheterization.</a:t>
            </a:r>
          </a:p>
          <a:p>
            <a:r>
              <a:rPr lang="en-US" sz="2800" dirty="0" smtClean="0"/>
              <a:t>Draping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501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Day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 &amp; C</a:t>
            </a:r>
          </a:p>
          <a:p>
            <a:r>
              <a:rPr lang="en-US" sz="2800" dirty="0" smtClean="0"/>
              <a:t>Termination of pregnancy</a:t>
            </a:r>
          </a:p>
          <a:p>
            <a:r>
              <a:rPr lang="en-US" sz="2800" dirty="0" smtClean="0"/>
              <a:t>Biopsy procedure.</a:t>
            </a:r>
          </a:p>
          <a:p>
            <a:r>
              <a:rPr lang="en-US" sz="2800" dirty="0" smtClean="0"/>
              <a:t>EUA.</a:t>
            </a:r>
          </a:p>
          <a:p>
            <a:r>
              <a:rPr lang="en-US" sz="2800" dirty="0" smtClean="0"/>
              <a:t>Endoscopic procedure like diagnostic hysteroscopy, laparoscopy, LOD.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430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POSTOPERATIVE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AIMS: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1. Support to restore patient’s physiological function.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2.Promote tissue healing.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3.Prevention/management of complication.</a:t>
            </a:r>
          </a:p>
          <a:p>
            <a:pPr marL="0" indent="0">
              <a:buNone/>
            </a:pPr>
            <a:r>
              <a:rPr lang="en-US" sz="2800" dirty="0" smtClean="0"/>
              <a:t>TEAM: Surgical team, nursing staff, physiotherapist &amp; dietician.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958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Immediate postoperative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Patient is taken to recovery room adjacent to operation theatre.</a:t>
            </a:r>
          </a:p>
          <a:p>
            <a:r>
              <a:rPr lang="en-US" sz="2800" dirty="0" smtClean="0"/>
              <a:t>Patient is accompanied by responsible person-doctor or nursing staff.</a:t>
            </a:r>
          </a:p>
          <a:p>
            <a:r>
              <a:rPr lang="en-US" sz="2800" dirty="0" smtClean="0"/>
              <a:t>PREREQUISITE FOR SHIFTING: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1.vitals stable.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2.Patient recover from </a:t>
            </a:r>
            <a:r>
              <a:rPr lang="en-US" sz="2800" dirty="0" err="1" smtClean="0"/>
              <a:t>anaesthesia</a:t>
            </a:r>
            <a:r>
              <a:rPr lang="en-US" sz="2800" dirty="0" smtClean="0"/>
              <a:t> &amp; fully conscious.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152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3.Anaesthetists consent.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4.Fluid balance &amp; any bleeding from surgical site are checked.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571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24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Placement in bed.</a:t>
            </a:r>
          </a:p>
          <a:p>
            <a:r>
              <a:rPr lang="en-US" sz="2800" dirty="0" smtClean="0"/>
              <a:t>Observation: Pulse, respiration, BP half hourly initially. Any bleeding from operation site.</a:t>
            </a:r>
          </a:p>
          <a:p>
            <a:r>
              <a:rPr lang="en-US" sz="2800" dirty="0" smtClean="0"/>
              <a:t>Fluid replacement : Amount of fluid to be replaced decided upon intraoperative blood loss, operating time, urine output &amp; volume of fluid already replaced.</a:t>
            </a:r>
          </a:p>
          <a:p>
            <a:r>
              <a:rPr lang="en-US" sz="2800" dirty="0" smtClean="0"/>
              <a:t>Blood transfusion if needed.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1667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Pain control</a:t>
            </a:r>
            <a:r>
              <a:rPr lang="en-US" sz="2800" dirty="0" smtClean="0"/>
              <a:t>: Adequate pain control ensure deep breathing ,adequate oxygenation, early mobilization ,prompt wound healing, reduce pulmonary complication &amp; less hospital stay. Liberal analgesic should be given to relieve pain &amp; adequate sleep.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319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Antibiotic : </a:t>
            </a:r>
            <a:r>
              <a:rPr lang="en-US" sz="2800" dirty="0" err="1" smtClean="0"/>
              <a:t>parenterally</a:t>
            </a:r>
            <a:r>
              <a:rPr lang="en-US" sz="2800" dirty="0" smtClean="0"/>
              <a:t> 48 hours followed by oral route for another 3 days.</a:t>
            </a:r>
          </a:p>
          <a:p>
            <a:r>
              <a:rPr lang="en-US" sz="2800" dirty="0" smtClean="0"/>
              <a:t>Bladder care: Catheter can be removed after 24 hours. Prolonged catheterization is associated with UTI. Catheter for 7-10 days in patient with injury to urinary </a:t>
            </a:r>
            <a:r>
              <a:rPr lang="en-US" sz="2800" dirty="0" err="1" smtClean="0"/>
              <a:t>bladder.Recatheterisation</a:t>
            </a:r>
            <a:r>
              <a:rPr lang="en-US" sz="2800" dirty="0" smtClean="0"/>
              <a:t> if residual urine is &gt; 100 ml &amp; kept for 24-48 hours.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826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Mobilization:</a:t>
            </a:r>
            <a:r>
              <a:rPr lang="en-US" sz="2800" dirty="0" smtClean="0"/>
              <a:t> Patient is encouraged to move freely in bed &amp; to lie in any posture comfortable to her. Deep breathing ,movement of arms &amp; legs are encouraged to minimize leg vein thrombosis &amp; pulmonary embolism. Patient can have sips of water to relieve thirst.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5497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postoperative day.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General care:</a:t>
            </a:r>
          </a:p>
          <a:p>
            <a:r>
              <a:rPr lang="en-US" sz="2800" b="1" dirty="0" smtClean="0"/>
              <a:t>Diet :</a:t>
            </a:r>
            <a:r>
              <a:rPr lang="en-US" sz="2800" dirty="0" smtClean="0"/>
              <a:t> oral feeding in the form of plain or electrolyte water in small but frequently.</a:t>
            </a:r>
          </a:p>
          <a:p>
            <a:r>
              <a:rPr lang="en-US" sz="2800" b="1" dirty="0" smtClean="0"/>
              <a:t>Sedative &amp; analgesic </a:t>
            </a:r>
            <a:r>
              <a:rPr lang="en-US" sz="2800" dirty="0" smtClean="0"/>
              <a:t>: shift to oral preparation.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199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Most major operations imposes nervous &amp; physical stresses which results in chemical &amp; metabolic changes in body tissues &amp; fluids.</a:t>
            </a:r>
          </a:p>
          <a:p>
            <a:r>
              <a:rPr lang="en-US" sz="2800" dirty="0" smtClean="0"/>
              <a:t>So we should know the baseline status of patients before operation &amp; correction of abnormalities if any.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0572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postoperative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Diet </a:t>
            </a:r>
            <a:r>
              <a:rPr lang="en-US" sz="2800" dirty="0" smtClean="0"/>
              <a:t>: gradually light solid diet is started. Patient feels comfortable &amp; move out of bed.</a:t>
            </a:r>
          </a:p>
          <a:p>
            <a:r>
              <a:rPr lang="en-US" sz="2800" dirty="0" smtClean="0"/>
              <a:t>Patient may discharge on 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postoperative day after check dressing.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9546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Advices on discharge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Rest:</a:t>
            </a:r>
            <a:r>
              <a:rPr lang="en-US" sz="2800" dirty="0" smtClean="0"/>
              <a:t> Light household work after 3 weeks. Outside or office work after 4-6 weeks.</a:t>
            </a:r>
          </a:p>
          <a:p>
            <a:r>
              <a:rPr lang="en-US" sz="2800" b="1" dirty="0" smtClean="0"/>
              <a:t>Coitus:</a:t>
            </a:r>
            <a:r>
              <a:rPr lang="en-US" sz="2800" dirty="0" smtClean="0"/>
              <a:t> Should not resume prior to postoperative check up like 6 weeks specially vaginal plastic operation &amp; hysterectomy.</a:t>
            </a:r>
          </a:p>
          <a:p>
            <a:r>
              <a:rPr lang="en-US" sz="2800" dirty="0" smtClean="0"/>
              <a:t>Follow up after 6 weeks or earlier if complication arise.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920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PREOPERATIVE COUNSELLING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Personal exchange of information between physician &amp; patient is essential before surgery.</a:t>
            </a:r>
          </a:p>
          <a:p>
            <a:r>
              <a:rPr lang="en-US" sz="2800" dirty="0" smtClean="0"/>
              <a:t>Explanation about diagnosis, procedure, its benefit, risk, expected outcome &amp; alternative treatments.</a:t>
            </a:r>
          </a:p>
          <a:p>
            <a:r>
              <a:rPr lang="en-US" sz="2800" dirty="0" smtClean="0"/>
              <a:t>Informed written consent is to be taken.</a:t>
            </a:r>
          </a:p>
          <a:p>
            <a:r>
              <a:rPr lang="en-US" sz="2800" dirty="0" smtClean="0"/>
              <a:t>Offering patient second opinion is wise if doubt about diagnosis &amp; management.</a:t>
            </a:r>
          </a:p>
          <a:p>
            <a:r>
              <a:rPr lang="en-US" sz="2800" dirty="0" smtClean="0"/>
              <a:t>If patient refuse therapy ,an informed refusal should be documented.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88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PREOPERATIVE 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Purpose of preoperative investigation is to assess the individuals physiological reserve &amp; the ability to withstand the surgical stress.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0568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ROUTINE 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BLOOD: CBC, Blood grouping &amp; cross matching, LFT, KFT, S. Electrolyte, Blood sugar in aged women or complicated cases.</a:t>
            </a:r>
          </a:p>
          <a:p>
            <a:r>
              <a:rPr lang="en-US" sz="2800" dirty="0" smtClean="0"/>
              <a:t>Urine: R/E, C/S if pus cells &gt; 5/HPF.</a:t>
            </a:r>
          </a:p>
          <a:p>
            <a:r>
              <a:rPr lang="en-US" sz="2800" dirty="0" smtClean="0"/>
              <a:t>CXR P/A view, ECG.</a:t>
            </a:r>
          </a:p>
          <a:p>
            <a:r>
              <a:rPr lang="en-US" sz="2800" dirty="0" smtClean="0"/>
              <a:t>If there is any systemic disease, relevant investigation should be carried out like ECHO, Coagulation profile , IVU in VVF &amp; malignancy.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075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HBsAg</a:t>
            </a:r>
            <a:r>
              <a:rPr lang="en-US" sz="2800" dirty="0" smtClean="0"/>
              <a:t> ,HIV antibodies to protect the surgical staff.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848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Patient should be admitted on the day or 1 day before operation for reevaluation </a:t>
            </a:r>
            <a:r>
              <a:rPr lang="en-US" sz="2800" dirty="0"/>
              <a:t>.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pre-</a:t>
            </a:r>
            <a:r>
              <a:rPr lang="en-US" sz="2800" dirty="0" err="1" smtClean="0"/>
              <a:t>anasthetic</a:t>
            </a:r>
            <a:r>
              <a:rPr lang="en-US" sz="2800" dirty="0" smtClean="0"/>
              <a:t> check-up.</a:t>
            </a:r>
          </a:p>
          <a:p>
            <a:r>
              <a:rPr lang="en-US" sz="2800" dirty="0" smtClean="0"/>
              <a:t>Preoperative work up include medical &amp; surgical history: </a:t>
            </a:r>
            <a:r>
              <a:rPr lang="en-US" sz="2800" dirty="0" err="1" smtClean="0"/>
              <a:t>anaemia</a:t>
            </a:r>
            <a:r>
              <a:rPr lang="en-US" sz="2800" dirty="0" smtClean="0"/>
              <a:t> ,diabetes ,HTN ,tuberculosis, urinary problem, kidney, liver disease, jaundice, asthma, malignant disease ,drug allergy ,steroid therapy, any infection &amp; medication are to be noted.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5304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Diet: light diet in previous evening &amp; NPO in the morning of operation.</a:t>
            </a:r>
          </a:p>
          <a:p>
            <a:r>
              <a:rPr lang="en-US" sz="2800" dirty="0" smtClean="0"/>
              <a:t>Bowel preparation: Needed if bowel surgery is expected like CPT, malignancy, severe adhesion.</a:t>
            </a:r>
          </a:p>
          <a:p>
            <a:r>
              <a:rPr lang="en-US" sz="2800" dirty="0" smtClean="0"/>
              <a:t>Night sedation</a:t>
            </a:r>
          </a:p>
          <a:p>
            <a:r>
              <a:rPr lang="en-US" sz="2800" dirty="0" smtClean="0"/>
              <a:t>Local antiseptic care</a:t>
            </a:r>
          </a:p>
          <a:p>
            <a:r>
              <a:rPr lang="en-US" sz="2800" dirty="0" smtClean="0"/>
              <a:t>Medication: patient is advised to take regular medication with sips of water unless contraindicated.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258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Prophylactic antibiotic: A broad spectrum antibiotic selected to cover common </a:t>
            </a:r>
            <a:r>
              <a:rPr lang="en-US" sz="2800" dirty="0" err="1" smtClean="0"/>
              <a:t>gm</a:t>
            </a:r>
            <a:r>
              <a:rPr lang="en-US" sz="2800" dirty="0" smtClean="0"/>
              <a:t> </a:t>
            </a:r>
            <a:r>
              <a:rPr lang="en-US" sz="2800" dirty="0" err="1" smtClean="0"/>
              <a:t>positive,gm</a:t>
            </a:r>
            <a:r>
              <a:rPr lang="en-US" sz="2800" dirty="0" smtClean="0"/>
              <a:t> negative &amp; anaerobes. Generally ceftriaxone 1 </a:t>
            </a:r>
            <a:r>
              <a:rPr lang="en-US" sz="2800" dirty="0" err="1" smtClean="0"/>
              <a:t>gm</a:t>
            </a:r>
            <a:r>
              <a:rPr lang="en-US" sz="2800" dirty="0" smtClean="0"/>
              <a:t> 12 hourly ,metronidazole 500mg 8 hourly is given.</a:t>
            </a:r>
          </a:p>
          <a:p>
            <a:r>
              <a:rPr lang="en-US" sz="2800" dirty="0" err="1" smtClean="0"/>
              <a:t>Thromboprophylaxis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786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248</TotalTime>
  <Words>816</Words>
  <Application>Microsoft Office PowerPoint</Application>
  <PresentationFormat>Widescreen</PresentationFormat>
  <Paragraphs>74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Facet</vt:lpstr>
      <vt:lpstr>PREOPERATIVE &amp; POSTOPERATIVE MANAGEMENT</vt:lpstr>
      <vt:lpstr>INTRODUCTION</vt:lpstr>
      <vt:lpstr>PREOPERATIVE COUNSELLING</vt:lpstr>
      <vt:lpstr>PREOPERATIVE INVESTIGATION</vt:lpstr>
      <vt:lpstr>ROUTINE INVESTIGATION</vt:lpstr>
      <vt:lpstr>PowerPoint Presentation</vt:lpstr>
      <vt:lpstr>PowerPoint Presentation</vt:lpstr>
      <vt:lpstr>PowerPoint Presentation</vt:lpstr>
      <vt:lpstr>PowerPoint Presentation</vt:lpstr>
      <vt:lpstr>Preoperative work up in operation table</vt:lpstr>
      <vt:lpstr>Day surgery</vt:lpstr>
      <vt:lpstr>POSTOPERATIVE CARE</vt:lpstr>
      <vt:lpstr>Immediate postoperative care</vt:lpstr>
      <vt:lpstr>PowerPoint Presentation</vt:lpstr>
      <vt:lpstr>First 24 hours</vt:lpstr>
      <vt:lpstr>PowerPoint Presentation</vt:lpstr>
      <vt:lpstr>PowerPoint Presentation</vt:lpstr>
      <vt:lpstr>PowerPoint Presentation</vt:lpstr>
      <vt:lpstr>First postoperative day.</vt:lpstr>
      <vt:lpstr>Second postoperative day</vt:lpstr>
      <vt:lpstr>Advices on discharge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PREOPERATIVE &amp; POSTOPERATIVE MANAGEMENT</dc:title>
  <dc:creator>ASUS</dc:creator>
  <cp:lastModifiedBy>ASUS</cp:lastModifiedBy>
  <cp:revision>44</cp:revision>
  <dcterms:created xsi:type="dcterms:W3CDTF">2016-06-27T14:02:31Z</dcterms:created>
  <dcterms:modified xsi:type="dcterms:W3CDTF">2018-02-19T16:54:40Z</dcterms:modified>
</cp:coreProperties>
</file>