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0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7" r:id="rId36"/>
    <p:sldId id="295" r:id="rId37"/>
    <p:sldId id="296" r:id="rId38"/>
    <p:sldId id="290" r:id="rId39"/>
    <p:sldId id="291" r:id="rId40"/>
    <p:sldId id="292" r:id="rId41"/>
    <p:sldId id="293" r:id="rId42"/>
    <p:sldId id="294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Post menopausal bleeding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208062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DR. FATEMA BEGUM</a:t>
            </a:r>
          </a:p>
          <a:p>
            <a:r>
              <a:rPr lang="en-US" sz="3200" smtClean="0"/>
              <a:t>ASSOCIATE </a:t>
            </a:r>
            <a:r>
              <a:rPr lang="en-US" sz="3200" dirty="0" smtClean="0"/>
              <a:t>PROFESSOR</a:t>
            </a:r>
          </a:p>
          <a:p>
            <a:r>
              <a:rPr lang="en-US" sz="3200" dirty="0" smtClean="0"/>
              <a:t>KYAMCH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67803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-Urethral </a:t>
            </a:r>
            <a:r>
              <a:rPr lang="en-US" sz="3200" dirty="0" err="1" smtClean="0"/>
              <a:t>curuncle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-polyp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-mucosal prolapse.</a:t>
            </a:r>
          </a:p>
          <a:p>
            <a:pPr marL="0" indent="0">
              <a:buNone/>
            </a:pPr>
            <a:r>
              <a:rPr lang="en-US" sz="3200" dirty="0" smtClean="0"/>
              <a:t>P/S/E : </a:t>
            </a:r>
            <a:r>
              <a:rPr lang="en-US" sz="3200" dirty="0" err="1" smtClean="0"/>
              <a:t>Cx</a:t>
            </a:r>
            <a:r>
              <a:rPr lang="en-US" sz="3200" dirty="0" smtClean="0"/>
              <a:t> –growth, polyp</a:t>
            </a:r>
          </a:p>
          <a:p>
            <a:pPr marL="0" indent="0">
              <a:buNone/>
            </a:pPr>
            <a:r>
              <a:rPr lang="en-US" sz="3200" dirty="0" smtClean="0"/>
              <a:t>B/M/E: Normal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Atrophic, enlarged, </a:t>
            </a:r>
            <a:r>
              <a:rPr lang="en-US" sz="3200" dirty="0" err="1" smtClean="0"/>
              <a:t>adenexal</a:t>
            </a:r>
            <a:r>
              <a:rPr lang="en-US" sz="3200" dirty="0" smtClean="0"/>
              <a:t> mass.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93867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INVESTIGATION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USG of whole abdomen with TVS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-Endometrial thickness &lt; 5 mm indicate atrophy, &gt; 5 mm indicate hyperplasia.</a:t>
            </a:r>
          </a:p>
          <a:p>
            <a:pPr marL="0" indent="0">
              <a:buNone/>
            </a:pPr>
            <a:r>
              <a:rPr lang="en-US" sz="3200" dirty="0" smtClean="0"/>
              <a:t> 9-10 mm ,irregular texture, fluid uterine cavity require  further evaluation.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31002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Saline infusion </a:t>
            </a:r>
            <a:r>
              <a:rPr lang="en-US" sz="3200" dirty="0" err="1" smtClean="0"/>
              <a:t>sonography</a:t>
            </a:r>
            <a:endParaRPr lang="en-US" sz="3200" dirty="0" smtClean="0"/>
          </a:p>
          <a:p>
            <a:r>
              <a:rPr lang="en-US" sz="3200" dirty="0" err="1" smtClean="0"/>
              <a:t>Hysteroscopic</a:t>
            </a:r>
            <a:r>
              <a:rPr lang="en-US" sz="3200" dirty="0" smtClean="0"/>
              <a:t> evaluation &amp; biopsy.</a:t>
            </a:r>
          </a:p>
          <a:p>
            <a:r>
              <a:rPr lang="en-US" sz="3200" dirty="0" smtClean="0"/>
              <a:t>Endometrial biopsy.</a:t>
            </a:r>
          </a:p>
          <a:p>
            <a:r>
              <a:rPr lang="en-US" sz="3200" dirty="0" smtClean="0"/>
              <a:t>Fractional curettage</a:t>
            </a:r>
          </a:p>
          <a:p>
            <a:r>
              <a:rPr lang="en-US" sz="3200" dirty="0" smtClean="0"/>
              <a:t>Laparoscopy if ovarian/</a:t>
            </a:r>
            <a:r>
              <a:rPr lang="en-US" sz="3200" dirty="0" err="1" smtClean="0"/>
              <a:t>adenexal</a:t>
            </a:r>
            <a:r>
              <a:rPr lang="en-US" sz="3200" dirty="0" smtClean="0"/>
              <a:t> mass</a:t>
            </a:r>
          </a:p>
          <a:p>
            <a:r>
              <a:rPr lang="en-US" sz="3200" dirty="0" smtClean="0"/>
              <a:t>CT scan &amp; MRI in selected cases.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29128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According to cause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If no cause found , bleeding once or twice then observation.</a:t>
            </a:r>
          </a:p>
          <a:p>
            <a:r>
              <a:rPr lang="en-US" sz="3200" dirty="0" smtClean="0"/>
              <a:t>TAH with BSO if continued bleeding.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47679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Senile vaginitis : Estrogen preparation for 3 weeks then 1 week rest.</a:t>
            </a:r>
          </a:p>
          <a:p>
            <a:r>
              <a:rPr lang="en-US" sz="3200" dirty="0" smtClean="0"/>
              <a:t>Repeat if needed.</a:t>
            </a:r>
          </a:p>
          <a:p>
            <a:r>
              <a:rPr lang="en-US" sz="3200" dirty="0" smtClean="0"/>
              <a:t>Local estrogen.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20881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Senile </a:t>
            </a:r>
            <a:r>
              <a:rPr lang="en-US" sz="3200" dirty="0" err="1" smtClean="0"/>
              <a:t>endometritis</a:t>
            </a:r>
            <a:r>
              <a:rPr lang="en-US" sz="3200" dirty="0" smtClean="0"/>
              <a:t>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</a:t>
            </a:r>
            <a:r>
              <a:rPr lang="en-US" sz="3200" dirty="0" err="1" smtClean="0"/>
              <a:t>Pyometra</a:t>
            </a:r>
            <a:r>
              <a:rPr lang="en-US" sz="3200" dirty="0" smtClean="0"/>
              <a:t> – simple dilatation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D&amp;C after 1-2 weeks under antibiotic coverage.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TAH with BSO.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31004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ABNORMAL VAGINAL DISCHARGE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Most common complaint in outdoor.</a:t>
            </a:r>
          </a:p>
          <a:p>
            <a:r>
              <a:rPr lang="en-US" sz="3200" dirty="0" smtClean="0"/>
              <a:t>Normal vaginal discharge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- Watery, white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- Non-odorous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- pH around 4.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5738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M/E :- Sq. cell &amp; few bacteria</a:t>
            </a:r>
          </a:p>
          <a:p>
            <a:pPr marL="0" indent="0">
              <a:buNone/>
            </a:pPr>
            <a:r>
              <a:rPr lang="en-US" sz="3200" dirty="0" smtClean="0"/>
              <a:t>            -Lactobacilli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- </a:t>
            </a:r>
            <a:r>
              <a:rPr lang="en-US" sz="3200" dirty="0" err="1" smtClean="0"/>
              <a:t>gm</a:t>
            </a:r>
            <a:r>
              <a:rPr lang="en-US" sz="3200" dirty="0" smtClean="0"/>
              <a:t> –</a:t>
            </a:r>
            <a:r>
              <a:rPr lang="en-US" sz="3200" dirty="0" err="1" smtClean="0"/>
              <a:t>ve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- Anaerobes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785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Non-infective –Non offensive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-Non purulent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-Non irritant</a:t>
            </a:r>
          </a:p>
          <a:p>
            <a:r>
              <a:rPr lang="en-US" sz="3200" dirty="0" smtClean="0"/>
              <a:t>Infective –Offensive</a:t>
            </a:r>
          </a:p>
          <a:p>
            <a:pPr marL="0" indent="0">
              <a:buNone/>
            </a:pPr>
            <a:r>
              <a:rPr lang="en-US" sz="3200" dirty="0" smtClean="0"/>
              <a:t>                    -Purulent</a:t>
            </a:r>
          </a:p>
          <a:p>
            <a:pPr marL="0" indent="0">
              <a:buNone/>
            </a:pPr>
            <a:r>
              <a:rPr lang="en-US" sz="3200" dirty="0" smtClean="0"/>
              <a:t>                     - Irritant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095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Neoplastic</a:t>
            </a:r>
          </a:p>
          <a:p>
            <a:r>
              <a:rPr lang="en-US" sz="3200" dirty="0" smtClean="0"/>
              <a:t>Foreign body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6954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Definition:</a:t>
            </a:r>
            <a:r>
              <a:rPr lang="en-US" sz="3200" dirty="0" smtClean="0"/>
              <a:t> Per vaginal bleeding following established menopause is called postmenopausal bleeding.</a:t>
            </a:r>
          </a:p>
          <a:p>
            <a:r>
              <a:rPr lang="en-US" sz="3200" b="1" dirty="0" smtClean="0"/>
              <a:t>Significance:</a:t>
            </a:r>
            <a:r>
              <a:rPr lang="en-US" sz="3200" dirty="0" smtClean="0"/>
              <a:t> One third of cases are due to malignancy.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93535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Increased endogenous estrogen level causes increased secretory activity of endometrial &amp; cervical gland.</a:t>
            </a:r>
          </a:p>
          <a:p>
            <a:r>
              <a:rPr lang="en-US" sz="3200" dirty="0" smtClean="0"/>
              <a:t>Superficial vaginal epithelium become rich in glycogen.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9344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Physiological excess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During puberty.</a:t>
            </a:r>
          </a:p>
          <a:p>
            <a:r>
              <a:rPr lang="en-US" sz="3200" dirty="0" smtClean="0"/>
              <a:t>During menstrual cycle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- around ovulation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- Premenstrual pelvic congestion.</a:t>
            </a:r>
          </a:p>
          <a:p>
            <a:r>
              <a:rPr lang="en-US" sz="3200" dirty="0" smtClean="0"/>
              <a:t>Pregnancy –</a:t>
            </a:r>
            <a:r>
              <a:rPr lang="en-US" sz="3200" dirty="0" err="1" smtClean="0"/>
              <a:t>Hyperoestrogenism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– increased vascularity.</a:t>
            </a:r>
          </a:p>
          <a:p>
            <a:r>
              <a:rPr lang="en-US" sz="3200" dirty="0" smtClean="0"/>
              <a:t>During sexual excitement from </a:t>
            </a:r>
            <a:r>
              <a:rPr lang="en-US" sz="3200" dirty="0" err="1" smtClean="0"/>
              <a:t>Bartholin’s</a:t>
            </a:r>
            <a:r>
              <a:rPr lang="en-US" sz="3200" dirty="0" smtClean="0"/>
              <a:t> gland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874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Cervical cause – </a:t>
            </a:r>
            <a:r>
              <a:rPr lang="en-US" sz="3200" dirty="0" err="1" smtClean="0"/>
              <a:t>Ectopy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                               - Chronic cervicitis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  - Polyp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  - </a:t>
            </a:r>
            <a:r>
              <a:rPr lang="en-US" sz="3200" dirty="0" err="1" smtClean="0"/>
              <a:t>Ectropion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1306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Vaginal cause: -Pelvic congestion.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-Prolapse.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-</a:t>
            </a:r>
            <a:r>
              <a:rPr lang="en-US" sz="3200" dirty="0" err="1" smtClean="0"/>
              <a:t>Retroverted</a:t>
            </a:r>
            <a:r>
              <a:rPr lang="en-US" sz="3200" dirty="0" smtClean="0"/>
              <a:t> gravid uterus.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-Chronic PID.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        -Pill use.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5863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Bacterial </a:t>
            </a:r>
            <a:r>
              <a:rPr lang="en-US" sz="3200" dirty="0" err="1" smtClean="0"/>
              <a:t>vaginosis</a:t>
            </a:r>
            <a:r>
              <a:rPr lang="en-US" sz="3200" dirty="0" smtClean="0"/>
              <a:t>.</a:t>
            </a:r>
          </a:p>
          <a:p>
            <a:r>
              <a:rPr lang="en-US" sz="3200" dirty="0" err="1" smtClean="0"/>
              <a:t>Trichomoniasis</a:t>
            </a:r>
            <a:endParaRPr lang="en-US" sz="3200" dirty="0" smtClean="0"/>
          </a:p>
          <a:p>
            <a:r>
              <a:rPr lang="en-US" sz="3200" dirty="0" smtClean="0"/>
              <a:t>Candidiasis.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9727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Bacterial </a:t>
            </a:r>
            <a:r>
              <a:rPr lang="en-US" sz="3200" dirty="0" err="1" smtClean="0"/>
              <a:t>vaginosis</a:t>
            </a:r>
            <a:r>
              <a:rPr lang="en-US" sz="3200" dirty="0" smtClean="0"/>
              <a:t>  is characterized by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- malodorous VD.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- Homogenous greyish white.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 Adherent to vaginal wall.</a:t>
            </a:r>
          </a:p>
          <a:p>
            <a:pPr marL="0" indent="0">
              <a:buNone/>
            </a:pPr>
            <a:r>
              <a:rPr lang="en-US" sz="3200" dirty="0" smtClean="0"/>
              <a:t>Clinical implication  :        </a:t>
            </a:r>
            <a:r>
              <a:rPr lang="en-US" sz="3200" dirty="0" err="1" smtClean="0"/>
              <a:t>PROM,PTL,Chorioamnionitis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30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Recurrent infection leading to PID.</a:t>
            </a:r>
          </a:p>
          <a:p>
            <a:r>
              <a:rPr lang="en-US" sz="3200" dirty="0" smtClean="0"/>
              <a:t>PID following abortion.</a:t>
            </a:r>
          </a:p>
          <a:p>
            <a:r>
              <a:rPr lang="en-US" sz="3200" dirty="0" smtClean="0"/>
              <a:t>Vaginal cuff cellulitis following Hysterectomy</a:t>
            </a:r>
          </a:p>
          <a:p>
            <a:r>
              <a:rPr lang="en-US" sz="3200" dirty="0" smtClean="0"/>
              <a:t>Pregnancy complication.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6272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Amsel’s</a:t>
            </a:r>
            <a:r>
              <a:rPr lang="en-US" sz="3200" dirty="0" smtClean="0"/>
              <a:t> four criteria of diagnosis.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1.Homogenous vaginal discharge.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2.Vaginal PH &gt;4.5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3.Positive whiff test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4.Presence of clue cells (&gt;20% of cells)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401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Presence of more </a:t>
            </a:r>
            <a:r>
              <a:rPr lang="en-US" sz="3200" dirty="0" err="1" smtClean="0"/>
              <a:t>gardnerella</a:t>
            </a:r>
            <a:r>
              <a:rPr lang="en-US" sz="3200" dirty="0" smtClean="0"/>
              <a:t> or </a:t>
            </a:r>
            <a:r>
              <a:rPr lang="en-US" sz="3200" dirty="0" err="1" smtClean="0"/>
              <a:t>mobiluncus</a:t>
            </a:r>
            <a:r>
              <a:rPr lang="en-US" sz="3200" dirty="0" smtClean="0"/>
              <a:t> with few of absent lactobacillus.</a:t>
            </a:r>
          </a:p>
          <a:p>
            <a:r>
              <a:rPr lang="en-US" sz="3200" dirty="0" smtClean="0"/>
              <a:t>Organism: </a:t>
            </a:r>
            <a:r>
              <a:rPr lang="en-US" sz="3200" dirty="0" err="1" smtClean="0"/>
              <a:t>Gardnerella</a:t>
            </a:r>
            <a:r>
              <a:rPr lang="en-US" sz="3200" dirty="0" smtClean="0"/>
              <a:t>  </a:t>
            </a:r>
            <a:r>
              <a:rPr lang="en-US" sz="3200" dirty="0" err="1" smtClean="0"/>
              <a:t>vagilalis</a:t>
            </a:r>
            <a:r>
              <a:rPr lang="en-US" sz="3200" dirty="0" smtClean="0"/>
              <a:t>, anaerobic organism such as </a:t>
            </a:r>
            <a:r>
              <a:rPr lang="en-US" sz="3200" dirty="0" err="1" smtClean="0"/>
              <a:t>bacteroid</a:t>
            </a:r>
            <a:r>
              <a:rPr lang="en-US" sz="3200" dirty="0" smtClean="0"/>
              <a:t> species </a:t>
            </a:r>
            <a:r>
              <a:rPr lang="en-US" sz="3200" dirty="0" err="1" smtClean="0"/>
              <a:t>Peptococcus</a:t>
            </a:r>
            <a:r>
              <a:rPr lang="en-US" sz="3200" dirty="0" smtClean="0"/>
              <a:t> , </a:t>
            </a:r>
            <a:r>
              <a:rPr lang="en-US" sz="3200" dirty="0" err="1" smtClean="0"/>
              <a:t>mobiluncus</a:t>
            </a:r>
            <a:r>
              <a:rPr lang="en-US" sz="3200" dirty="0" smtClean="0"/>
              <a:t> mycoplasma </a:t>
            </a:r>
            <a:r>
              <a:rPr lang="en-US" sz="3200" dirty="0" err="1" smtClean="0"/>
              <a:t>homonis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1001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Metronidazole 400 mg 3 times daily for 7 days.</a:t>
            </a:r>
          </a:p>
          <a:p>
            <a:r>
              <a:rPr lang="en-US" sz="3200" dirty="0" smtClean="0"/>
              <a:t>Cure rate 80%.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817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Senile </a:t>
            </a:r>
            <a:r>
              <a:rPr lang="en-US" sz="3200" dirty="0" err="1" smtClean="0"/>
              <a:t>endometritis</a:t>
            </a:r>
            <a:endParaRPr lang="en-US" sz="3200" dirty="0" smtClean="0"/>
          </a:p>
          <a:p>
            <a:r>
              <a:rPr lang="en-US" sz="3200" dirty="0" smtClean="0"/>
              <a:t>Endometrial hyperplasia</a:t>
            </a:r>
          </a:p>
          <a:p>
            <a:r>
              <a:rPr lang="en-US" sz="3200" dirty="0" smtClean="0"/>
              <a:t>Senile vaginitis</a:t>
            </a:r>
          </a:p>
          <a:p>
            <a:r>
              <a:rPr lang="en-US" sz="3200" dirty="0" smtClean="0"/>
              <a:t>Polyp –Endometrial polyp, cervical polyp</a:t>
            </a:r>
          </a:p>
          <a:p>
            <a:r>
              <a:rPr lang="en-US" sz="3200" dirty="0" smtClean="0"/>
              <a:t>Cervical erosion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750038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TRICHOMONIASIS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Causative organism: </a:t>
            </a:r>
            <a:r>
              <a:rPr lang="en-US" sz="3200" dirty="0" err="1" smtClean="0"/>
              <a:t>Trichomonas</a:t>
            </a:r>
            <a:r>
              <a:rPr lang="en-US" sz="3200" dirty="0" smtClean="0"/>
              <a:t>  </a:t>
            </a:r>
            <a:r>
              <a:rPr lang="en-US" sz="3200" dirty="0" err="1" smtClean="0"/>
              <a:t>vaginalis</a:t>
            </a:r>
            <a:r>
              <a:rPr lang="en-US" sz="3200" dirty="0" smtClean="0"/>
              <a:t> ,a pear shaped unicellular  flagellate protozoa.</a:t>
            </a:r>
          </a:p>
          <a:p>
            <a:r>
              <a:rPr lang="en-US" sz="3200" dirty="0" smtClean="0"/>
              <a:t>Mode of transmission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-Sexual contact,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-contamination from gloves        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</a:t>
            </a:r>
            <a:r>
              <a:rPr lang="en-US" sz="3200" dirty="0" err="1" smtClean="0"/>
              <a:t>toilete</a:t>
            </a:r>
            <a:r>
              <a:rPr lang="en-US" sz="3200" dirty="0" smtClean="0"/>
              <a:t> articles from one woman to other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1736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Sudden profuse &amp; offensive vaginal discharge often dating from last menstruation.</a:t>
            </a:r>
          </a:p>
          <a:p>
            <a:r>
              <a:rPr lang="en-US" sz="3200" dirty="0" smtClean="0"/>
              <a:t>Irritation &amp; itching of varying degree within &amp; around </a:t>
            </a:r>
            <a:r>
              <a:rPr lang="en-US" sz="3200" dirty="0" err="1" smtClean="0"/>
              <a:t>introitus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Dysuria &amp; frequency of micturition.</a:t>
            </a:r>
          </a:p>
          <a:p>
            <a:r>
              <a:rPr lang="en-US" sz="3200" dirty="0" smtClean="0"/>
              <a:t>History of previous similar attacks.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1828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Thin, greyish yellow &amp; frothy offensive discharge per vagina.</a:t>
            </a:r>
          </a:p>
          <a:p>
            <a:r>
              <a:rPr lang="en-US" sz="3200" dirty="0" smtClean="0"/>
              <a:t>Vulva is inflamed with evidence of pruritus.</a:t>
            </a:r>
          </a:p>
          <a:p>
            <a:r>
              <a:rPr lang="en-US" sz="3200" dirty="0" smtClean="0"/>
              <a:t>Vaginal walls become inflamed with multiple punctate </a:t>
            </a:r>
            <a:r>
              <a:rPr lang="en-US" sz="3200" dirty="0" err="1" smtClean="0"/>
              <a:t>haemorrhagic</a:t>
            </a:r>
            <a:r>
              <a:rPr lang="en-US" sz="3200" dirty="0" smtClean="0"/>
              <a:t> spot which also involve cervix giving appearance of ‘strawberry’  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945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Hanging drop preparation.</a:t>
            </a:r>
          </a:p>
          <a:p>
            <a:r>
              <a:rPr lang="en-US" sz="3200" dirty="0" smtClean="0"/>
              <a:t>Culture in </a:t>
            </a:r>
            <a:r>
              <a:rPr lang="en-US" sz="3200" dirty="0" err="1" smtClean="0"/>
              <a:t>Feignberg</a:t>
            </a:r>
            <a:r>
              <a:rPr lang="en-US" sz="3200" dirty="0" smtClean="0"/>
              <a:t> Whittington medium.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1243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Metronidazole 400mg 3 times daily for 7 days.</a:t>
            </a:r>
          </a:p>
          <a:p>
            <a:r>
              <a:rPr lang="en-US" sz="3200" dirty="0" smtClean="0"/>
              <a:t>A single dose regimen of 2 </a:t>
            </a:r>
            <a:r>
              <a:rPr lang="en-US" sz="3200" dirty="0" err="1" smtClean="0"/>
              <a:t>gm</a:t>
            </a:r>
            <a:r>
              <a:rPr lang="en-US" sz="3200" dirty="0" smtClean="0"/>
              <a:t> is an alternative.</a:t>
            </a:r>
          </a:p>
          <a:p>
            <a:r>
              <a:rPr lang="en-US" sz="3200" dirty="0" smtClean="0"/>
              <a:t>Husband should be treated with same regimen.</a:t>
            </a:r>
          </a:p>
          <a:p>
            <a:r>
              <a:rPr lang="en-US" sz="3200" dirty="0" smtClean="0"/>
              <a:t>Use condom until the wife is cured.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1858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Moniliasis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Causative organism: Candida </a:t>
            </a:r>
            <a:r>
              <a:rPr lang="en-US" sz="3200" dirty="0" err="1" smtClean="0"/>
              <a:t>albicans</a:t>
            </a:r>
            <a:r>
              <a:rPr lang="en-US" sz="3200" dirty="0" smtClean="0"/>
              <a:t>, </a:t>
            </a:r>
            <a:r>
              <a:rPr lang="en-US" sz="3200" dirty="0" err="1" smtClean="0"/>
              <a:t>gm</a:t>
            </a:r>
            <a:r>
              <a:rPr lang="en-US" sz="3200" dirty="0" smtClean="0"/>
              <a:t> positive yeast like fungus.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79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Predisposing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Diabetes- increased glycogen in cells</a:t>
            </a:r>
          </a:p>
          <a:p>
            <a:r>
              <a:rPr lang="en-US" sz="3200" dirty="0" smtClean="0"/>
              <a:t>Pregnancy- increased vaginal acidity, glycosuria</a:t>
            </a:r>
          </a:p>
          <a:p>
            <a:r>
              <a:rPr lang="en-US" sz="3200" dirty="0" smtClean="0"/>
              <a:t>Broad spectrum antibiotic- Decrease acid forming lactobacillus.</a:t>
            </a:r>
          </a:p>
          <a:p>
            <a:r>
              <a:rPr lang="en-US" sz="3200" dirty="0" smtClean="0"/>
              <a:t>Combined OCP.</a:t>
            </a:r>
          </a:p>
          <a:p>
            <a:r>
              <a:rPr lang="en-US" sz="3200" dirty="0" smtClean="0"/>
              <a:t>Immunosuppression- HIV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076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Drugs – steroids.</a:t>
            </a:r>
          </a:p>
          <a:p>
            <a:r>
              <a:rPr lang="en-US" sz="3200" dirty="0" smtClean="0"/>
              <a:t>Thyroid, parathyroid disease.</a:t>
            </a:r>
          </a:p>
          <a:p>
            <a:r>
              <a:rPr lang="en-US" sz="3200" dirty="0" smtClean="0"/>
              <a:t>Obesity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9828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dirty="0" smtClean="0"/>
          </a:p>
          <a:p>
            <a:r>
              <a:rPr lang="en-US" sz="3200" dirty="0" smtClean="0"/>
              <a:t>C/F : Vaginal discharge with intense </a:t>
            </a:r>
            <a:r>
              <a:rPr lang="en-US" sz="3200" dirty="0" err="1" smtClean="0"/>
              <a:t>vulvovaginal</a:t>
            </a:r>
            <a:r>
              <a:rPr lang="en-US" sz="3200" dirty="0" smtClean="0"/>
              <a:t> itching, dyspareunia due to local soreness.</a:t>
            </a:r>
          </a:p>
          <a:p>
            <a:r>
              <a:rPr lang="en-US" sz="3200" dirty="0" smtClean="0"/>
              <a:t>O/E : Thick ,curdy white discharge often adherent to vaginal wall.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891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Vulva red ,swollen with evidence of pruritus.</a:t>
            </a:r>
          </a:p>
          <a:p>
            <a:r>
              <a:rPr lang="en-US" sz="3200" dirty="0" smtClean="0"/>
              <a:t>Vaginal examination may be tender with multiple oozing spots.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8917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Malignancy –Cervical, endometrial, vaginal, </a:t>
            </a:r>
            <a:r>
              <a:rPr lang="en-US" sz="3200" dirty="0" err="1" smtClean="0"/>
              <a:t>vulval</a:t>
            </a:r>
            <a:r>
              <a:rPr lang="en-US" sz="3200" dirty="0" smtClean="0"/>
              <a:t>, fallopian tube, uterine sarcoma ,</a:t>
            </a:r>
            <a:r>
              <a:rPr lang="en-US" sz="3200" dirty="0" err="1" smtClean="0"/>
              <a:t>granulosa</a:t>
            </a:r>
            <a:r>
              <a:rPr lang="en-US" sz="3200" dirty="0" smtClean="0"/>
              <a:t> cell tumor of ovary.</a:t>
            </a:r>
          </a:p>
          <a:p>
            <a:r>
              <a:rPr lang="en-US" sz="3200" dirty="0" smtClean="0"/>
              <a:t>Decubitus ulcer in prolapse.</a:t>
            </a:r>
          </a:p>
          <a:p>
            <a:r>
              <a:rPr lang="en-US" sz="3200" dirty="0" smtClean="0"/>
              <a:t>Forgotten </a:t>
            </a:r>
            <a:r>
              <a:rPr lang="en-US" sz="3200" dirty="0" err="1" smtClean="0"/>
              <a:t>pessary</a:t>
            </a:r>
            <a:r>
              <a:rPr lang="en-US" sz="3200" dirty="0" smtClean="0"/>
              <a:t> , IUCD.</a:t>
            </a:r>
          </a:p>
          <a:p>
            <a:r>
              <a:rPr lang="en-US" sz="3200" dirty="0" err="1" smtClean="0"/>
              <a:t>Withdrawl</a:t>
            </a:r>
            <a:r>
              <a:rPr lang="en-US" sz="3200" dirty="0" smtClean="0"/>
              <a:t> bleeding following HRT.</a:t>
            </a:r>
          </a:p>
          <a:p>
            <a:r>
              <a:rPr lang="en-US" sz="3200" dirty="0" smtClean="0"/>
              <a:t>DUB.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3204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Filamentous form mycelia ,</a:t>
            </a:r>
            <a:r>
              <a:rPr lang="en-US" sz="3200" dirty="0" err="1" smtClean="0"/>
              <a:t>pseudohyphae</a:t>
            </a:r>
            <a:r>
              <a:rPr lang="en-US" sz="3200" dirty="0" smtClean="0"/>
              <a:t>  can be seen under microscope with 10% KOH solution.</a:t>
            </a:r>
          </a:p>
          <a:p>
            <a:r>
              <a:rPr lang="en-US" sz="3200" dirty="0" smtClean="0"/>
              <a:t>Culture in Nickerson’s or </a:t>
            </a:r>
            <a:r>
              <a:rPr lang="en-US" sz="3200" dirty="0" err="1" smtClean="0"/>
              <a:t>Sabouraud’s</a:t>
            </a:r>
            <a:r>
              <a:rPr lang="en-US" sz="3200" dirty="0" smtClean="0"/>
              <a:t> media.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150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Correction of predisposing factor if possible.</a:t>
            </a:r>
          </a:p>
          <a:p>
            <a:r>
              <a:rPr lang="en-US" sz="3200" dirty="0" smtClean="0"/>
              <a:t>Local fungicidal preparation like </a:t>
            </a:r>
            <a:r>
              <a:rPr lang="en-US" sz="3200" dirty="0" err="1" smtClean="0"/>
              <a:t>Nystatin</a:t>
            </a:r>
            <a:r>
              <a:rPr lang="en-US" sz="3200" dirty="0" smtClean="0"/>
              <a:t>, </a:t>
            </a:r>
            <a:r>
              <a:rPr lang="en-US" sz="3200" dirty="0" err="1" smtClean="0"/>
              <a:t>clotrimazole</a:t>
            </a:r>
            <a:r>
              <a:rPr lang="en-US" sz="3200" dirty="0" smtClean="0"/>
              <a:t>, </a:t>
            </a:r>
            <a:r>
              <a:rPr lang="en-US" sz="3200" dirty="0" err="1" smtClean="0"/>
              <a:t>miconazole</a:t>
            </a:r>
            <a:r>
              <a:rPr lang="en-US" sz="3200" dirty="0" smtClean="0"/>
              <a:t> ,</a:t>
            </a:r>
            <a:r>
              <a:rPr lang="en-US" sz="3200" dirty="0" err="1" smtClean="0"/>
              <a:t>econazole</a:t>
            </a:r>
            <a:r>
              <a:rPr lang="en-US" sz="3200" dirty="0" smtClean="0"/>
              <a:t> as vaginal cream or </a:t>
            </a:r>
            <a:r>
              <a:rPr lang="en-US" sz="3200" dirty="0" err="1" smtClean="0"/>
              <a:t>pessary</a:t>
            </a:r>
            <a:r>
              <a:rPr lang="en-US" sz="3200" dirty="0"/>
              <a:t> </a:t>
            </a:r>
            <a:r>
              <a:rPr lang="en-US" sz="3200" dirty="0" smtClean="0"/>
              <a:t>for consecutive 2 weeks.</a:t>
            </a:r>
          </a:p>
          <a:p>
            <a:r>
              <a:rPr lang="en-US" sz="3200" dirty="0" smtClean="0"/>
              <a:t>Treatment continued even during menstruation.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00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Single dose oral therapy with fluconazole is found effective.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007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PRURITUS VULVA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Definition: Pruritus means sense of itching. When it is confined to the vulva, it is called pruritus vulva.</a:t>
            </a:r>
          </a:p>
          <a:p>
            <a:r>
              <a:rPr lang="en-US" sz="3200" dirty="0" smtClean="0"/>
              <a:t>Incidence : 10% of patient attending </a:t>
            </a:r>
            <a:r>
              <a:rPr lang="en-US" sz="3200" dirty="0" err="1" smtClean="0"/>
              <a:t>gynaecologic</a:t>
            </a:r>
            <a:r>
              <a:rPr lang="en-US" sz="3200" dirty="0" smtClean="0"/>
              <a:t> clinic complain of </a:t>
            </a:r>
            <a:r>
              <a:rPr lang="en-US" sz="3200" dirty="0" err="1" smtClean="0"/>
              <a:t>vulval</a:t>
            </a:r>
            <a:r>
              <a:rPr lang="en-US" sz="3200" dirty="0" smtClean="0"/>
              <a:t> itching.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04001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2243" y="1905000"/>
            <a:ext cx="8915400" cy="5049591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Mechanism</a:t>
            </a:r>
            <a:r>
              <a:rPr lang="en-US" sz="3200" smtClean="0"/>
              <a:t>: </a:t>
            </a:r>
          </a:p>
          <a:p>
            <a:r>
              <a:rPr lang="en-US" sz="3200" smtClean="0"/>
              <a:t>1.Special </a:t>
            </a:r>
            <a:r>
              <a:rPr lang="en-US" sz="3200" dirty="0" smtClean="0"/>
              <a:t>sensory innervation of the area. </a:t>
            </a:r>
          </a:p>
          <a:p>
            <a:r>
              <a:rPr lang="en-US" sz="3200" dirty="0" smtClean="0"/>
              <a:t>2. Underlying vascular </a:t>
            </a:r>
            <a:r>
              <a:rPr lang="en-US" sz="3200" dirty="0" err="1" smtClean="0"/>
              <a:t>iinstability</a:t>
            </a:r>
            <a:r>
              <a:rPr lang="en-US" sz="3200" dirty="0" smtClean="0"/>
              <a:t> ( greatly influenced by emotion) results in </a:t>
            </a:r>
            <a:r>
              <a:rPr lang="en-US" sz="3200" dirty="0" err="1" smtClean="0"/>
              <a:t>prodiction</a:t>
            </a:r>
            <a:r>
              <a:rPr lang="en-US" sz="3200" dirty="0" smtClean="0"/>
              <a:t> of histamine like substance causes induction of itching.</a:t>
            </a:r>
          </a:p>
          <a:p>
            <a:r>
              <a:rPr lang="en-US" sz="3200" dirty="0" smtClean="0"/>
              <a:t>3. Aggravation at night because of: </a:t>
            </a:r>
          </a:p>
          <a:p>
            <a:pPr marL="0" indent="0">
              <a:buNone/>
            </a:pPr>
            <a:r>
              <a:rPr lang="en-US" sz="3200" dirty="0" smtClean="0"/>
              <a:t>         - Distraction of mind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-Tired CNS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- Local warmth &amp; lack of aeration.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638975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AETIOLOGY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2620" y="1264554"/>
            <a:ext cx="8915400" cy="559344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Vaginal discharge: Due to </a:t>
            </a:r>
            <a:r>
              <a:rPr lang="en-US" sz="3200" dirty="0" err="1" smtClean="0"/>
              <a:t>trichomoniasis</a:t>
            </a:r>
            <a:r>
              <a:rPr lang="en-US" sz="3200" dirty="0" smtClean="0"/>
              <a:t> or candidiasis or both.</a:t>
            </a:r>
          </a:p>
          <a:p>
            <a:r>
              <a:rPr lang="en-US" sz="3200" dirty="0" smtClean="0"/>
              <a:t>Local skin lesion : Psoriasis, </a:t>
            </a:r>
            <a:r>
              <a:rPr lang="en-US" sz="3200" dirty="0" err="1" smtClean="0"/>
              <a:t>seborrhoeic</a:t>
            </a:r>
            <a:r>
              <a:rPr lang="en-US" sz="3200" dirty="0" smtClean="0"/>
              <a:t> dermatitis, </a:t>
            </a:r>
            <a:r>
              <a:rPr lang="en-US" sz="3200" dirty="0" err="1" smtClean="0"/>
              <a:t>intertrigo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Infection of vulva:</a:t>
            </a:r>
          </a:p>
          <a:p>
            <a:pPr marL="0" indent="0">
              <a:buNone/>
            </a:pPr>
            <a:r>
              <a:rPr lang="en-US" sz="3200" dirty="0" smtClean="0"/>
              <a:t>     1. </a:t>
            </a:r>
            <a:r>
              <a:rPr lang="en-US" sz="3200" dirty="0" err="1" smtClean="0"/>
              <a:t>Fungul</a:t>
            </a:r>
            <a:r>
              <a:rPr lang="en-US" sz="3200" dirty="0" smtClean="0"/>
              <a:t> –candidiasis,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2. viral –herpes </a:t>
            </a:r>
            <a:r>
              <a:rPr lang="en-US" sz="3200" dirty="0" err="1" smtClean="0"/>
              <a:t>genitalis</a:t>
            </a:r>
            <a:r>
              <a:rPr lang="en-US" sz="3200" dirty="0" smtClean="0"/>
              <a:t>, genital wart. </a:t>
            </a:r>
          </a:p>
          <a:p>
            <a:pPr marL="0" indent="0">
              <a:buNone/>
            </a:pPr>
            <a:r>
              <a:rPr lang="en-US" sz="3200" dirty="0" smtClean="0"/>
              <a:t>     3. Parasite-</a:t>
            </a:r>
            <a:r>
              <a:rPr lang="en-US" sz="3000" dirty="0" err="1" smtClean="0"/>
              <a:t>threadwarm,scabies,pediculosis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6942653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   4.STD –</a:t>
            </a:r>
            <a:r>
              <a:rPr lang="en-US" sz="3200" dirty="0" err="1" smtClean="0"/>
              <a:t>Gonorrhoea</a:t>
            </a:r>
            <a:r>
              <a:rPr lang="en-US" sz="3200" dirty="0" smtClean="0"/>
              <a:t>, </a:t>
            </a:r>
            <a:r>
              <a:rPr lang="en-US" sz="3200" dirty="0" err="1" smtClean="0"/>
              <a:t>trichomoniasis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Allergy or contact dermatitis – Nylon undergarments, soap, deodorants, chemical contraceptive, condom.</a:t>
            </a:r>
          </a:p>
          <a:p>
            <a:r>
              <a:rPr lang="en-US" sz="3200" dirty="0" smtClean="0"/>
              <a:t>Non-neoplastic epithelial disorder- Squamous hyperplasia, lichen </a:t>
            </a:r>
            <a:r>
              <a:rPr lang="en-US" sz="3200" dirty="0" err="1" smtClean="0"/>
              <a:t>sclerosus</a:t>
            </a:r>
            <a:r>
              <a:rPr lang="en-US" sz="3200" dirty="0" smtClean="0"/>
              <a:t>,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231986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Neoplastic epithelial disorder: VIN, Paget’s disease, </a:t>
            </a:r>
            <a:r>
              <a:rPr lang="en-US" sz="3200" dirty="0" err="1" smtClean="0"/>
              <a:t>Vulval</a:t>
            </a:r>
            <a:r>
              <a:rPr lang="en-US" sz="3200" dirty="0" smtClean="0"/>
              <a:t> carcinoma.</a:t>
            </a:r>
          </a:p>
          <a:p>
            <a:r>
              <a:rPr lang="en-US" sz="3200" dirty="0" smtClean="0"/>
              <a:t>Systemic disorder: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1. Glycosuria causes local changes in the skin &amp; pruritus, it </a:t>
            </a:r>
            <a:r>
              <a:rPr lang="en-US" sz="3200" dirty="0" err="1" smtClean="0"/>
              <a:t>favours</a:t>
            </a:r>
            <a:r>
              <a:rPr lang="en-US" sz="3200" dirty="0" smtClean="0"/>
              <a:t> the growth of Candida </a:t>
            </a:r>
            <a:r>
              <a:rPr lang="en-US" sz="3200" dirty="0" err="1" smtClean="0"/>
              <a:t>albicans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2. Thyroid disorder, CLD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63086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Dermatological causes: Contact dermatitis, drug allergy.</a:t>
            </a:r>
          </a:p>
          <a:p>
            <a:r>
              <a:rPr lang="en-US" sz="3200" dirty="0" smtClean="0"/>
              <a:t>Deficiency state : Iron ,folic acid,Vit.B12, </a:t>
            </a:r>
            <a:r>
              <a:rPr lang="en-US" sz="3200" dirty="0" err="1" smtClean="0"/>
              <a:t>Vit</a:t>
            </a:r>
            <a:r>
              <a:rPr lang="en-US" sz="3200" dirty="0" smtClean="0"/>
              <a:t>. A .</a:t>
            </a:r>
          </a:p>
          <a:p>
            <a:r>
              <a:rPr lang="en-US" sz="3200" dirty="0" err="1" smtClean="0"/>
              <a:t>Psychomatic</a:t>
            </a:r>
            <a:r>
              <a:rPr lang="en-US" sz="3200" dirty="0" smtClean="0"/>
              <a:t> cause: Mental anxiety, Sexual frustration may cause scratching.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91231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investigate?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Detailed history regarding – age of onset, intensity, duration ,associated vaginal discharge, contraceptive history ,relation with </a:t>
            </a:r>
            <a:r>
              <a:rPr lang="en-US" sz="3200" dirty="0" err="1" smtClean="0"/>
              <a:t>psychologic</a:t>
            </a:r>
            <a:r>
              <a:rPr lang="en-US" sz="3200" dirty="0" smtClean="0"/>
              <a:t> upset or neurosis ,allergy to Nylon, soap or particular detergent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04874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Urethra- </a:t>
            </a:r>
            <a:r>
              <a:rPr lang="en-US" sz="3200" dirty="0" err="1" smtClean="0"/>
              <a:t>Curuncle</a:t>
            </a:r>
            <a:r>
              <a:rPr lang="en-US" sz="3200" dirty="0" smtClean="0"/>
              <a:t> ,Polyp, carcinoma.</a:t>
            </a:r>
          </a:p>
          <a:p>
            <a:r>
              <a:rPr lang="en-US" sz="3200" dirty="0" smtClean="0"/>
              <a:t>Rectum –carcinoma.</a:t>
            </a:r>
          </a:p>
          <a:p>
            <a:r>
              <a:rPr lang="en-US" sz="3200" dirty="0" smtClean="0"/>
              <a:t>Unknown 25%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09550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General examination: Through systemic examination is needed.</a:t>
            </a:r>
          </a:p>
          <a:p>
            <a:r>
              <a:rPr lang="en-US" sz="3200" dirty="0" smtClean="0"/>
              <a:t>Local examination: The extent of lesion is to be noted.</a:t>
            </a:r>
          </a:p>
          <a:p>
            <a:r>
              <a:rPr lang="en-US" sz="3200" dirty="0" smtClean="0"/>
              <a:t>Special investigation: Microscopic examination of vaginal discharge or </a:t>
            </a:r>
            <a:r>
              <a:rPr lang="en-US" sz="3200" dirty="0" err="1" smtClean="0"/>
              <a:t>vuval</a:t>
            </a:r>
            <a:r>
              <a:rPr lang="en-US" sz="3200" dirty="0" smtClean="0"/>
              <a:t> scraping to detect candida or </a:t>
            </a:r>
            <a:r>
              <a:rPr lang="en-US" sz="3200" dirty="0" err="1" smtClean="0"/>
              <a:t>trichomonas</a:t>
            </a:r>
            <a:r>
              <a:rPr lang="en-US" sz="3200" dirty="0" smtClean="0"/>
              <a:t> </a:t>
            </a:r>
            <a:r>
              <a:rPr lang="en-US" sz="3200" dirty="0" err="1" smtClean="0"/>
              <a:t>vaginalis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453764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Urine for sugar, protein or pus cells.</a:t>
            </a:r>
          </a:p>
          <a:p>
            <a:r>
              <a:rPr lang="en-US" sz="3200" dirty="0" smtClean="0"/>
              <a:t>Blood – CBC, PPBS, Thyroid profile, LFT, KFT.</a:t>
            </a:r>
          </a:p>
          <a:p>
            <a:r>
              <a:rPr lang="en-US" sz="3200" dirty="0" smtClean="0"/>
              <a:t>Stool –Ova, parasite or cysts.</a:t>
            </a:r>
          </a:p>
          <a:p>
            <a:r>
              <a:rPr lang="en-US" sz="3200" dirty="0" smtClean="0"/>
              <a:t>Skin biopsy in long standing case to note the type of skin changes &amp; to exclude malignancy.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573200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Maintain appropriate local hygiene.</a:t>
            </a:r>
          </a:p>
          <a:p>
            <a:r>
              <a:rPr lang="en-US" sz="3200" dirty="0" smtClean="0"/>
              <a:t>To use loose fitting undergarments preferably </a:t>
            </a:r>
            <a:r>
              <a:rPr lang="en-US" sz="3200" dirty="0" err="1" smtClean="0"/>
              <a:t>madewith</a:t>
            </a:r>
            <a:r>
              <a:rPr lang="en-US" sz="3200" dirty="0" smtClean="0"/>
              <a:t> cotton to keep the area aerated.</a:t>
            </a:r>
          </a:p>
          <a:p>
            <a:r>
              <a:rPr lang="en-US" sz="3200" dirty="0" smtClean="0"/>
              <a:t>To prevent vicious cycle of itch –scratch.</a:t>
            </a:r>
          </a:p>
          <a:p>
            <a:r>
              <a:rPr lang="en-US" sz="3200" dirty="0" smtClean="0"/>
              <a:t>Local application of antibiotic or </a:t>
            </a:r>
            <a:r>
              <a:rPr lang="en-US" sz="3200" dirty="0" err="1" smtClean="0"/>
              <a:t>clobetasol</a:t>
            </a:r>
            <a:r>
              <a:rPr lang="en-US" sz="3200" dirty="0" smtClean="0"/>
              <a:t> propionate 0.05%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54808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Estrogen  cream if skin atrophic .</a:t>
            </a:r>
          </a:p>
          <a:p>
            <a:r>
              <a:rPr lang="en-US" sz="3200" dirty="0" smtClean="0"/>
              <a:t>To treat specific </a:t>
            </a:r>
            <a:r>
              <a:rPr lang="en-US" sz="3200" dirty="0" err="1" smtClean="0"/>
              <a:t>aetiological</a:t>
            </a:r>
            <a:r>
              <a:rPr lang="en-US" sz="3200" dirty="0" smtClean="0"/>
              <a:t> factor by specific therapy </a:t>
            </a:r>
          </a:p>
          <a:p>
            <a:r>
              <a:rPr lang="en-US" sz="3200" dirty="0" smtClean="0"/>
              <a:t>Surgery when biopsy confirm features of </a:t>
            </a:r>
            <a:r>
              <a:rPr lang="en-US" sz="3200" dirty="0" err="1" smtClean="0"/>
              <a:t>neolasia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0235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investigate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History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- Age of menopause,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- Amount of bleeding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-No of episode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- Something coming down per vagina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-Urinary problem: dysuria, increased frequency.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0693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   -Intake of </a:t>
            </a:r>
            <a:r>
              <a:rPr lang="en-US" sz="3200" dirty="0" err="1" smtClean="0"/>
              <a:t>oestrogen</a:t>
            </a:r>
            <a:r>
              <a:rPr lang="en-US" sz="3200" dirty="0" smtClean="0"/>
              <a:t>, IUCD, </a:t>
            </a:r>
            <a:r>
              <a:rPr lang="en-US" sz="3200" dirty="0" err="1" smtClean="0"/>
              <a:t>Pessary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-F/H of endometrial </a:t>
            </a:r>
            <a:r>
              <a:rPr lang="en-US" sz="3200" dirty="0" err="1" smtClean="0"/>
              <a:t>ca</a:t>
            </a:r>
            <a:r>
              <a:rPr lang="en-US" sz="3200" dirty="0" smtClean="0"/>
              <a:t>, ovarian ca. in first degree relatives.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1456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smtClean="0"/>
              <a:t>G/E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Obesity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HTN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Supraclavicular lymph node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Any lump in breast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Metastatic nodule in anterior vaginal wall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4558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P/A/E 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 Lump in abdomen due to </a:t>
            </a:r>
            <a:r>
              <a:rPr lang="en-US" sz="3200" dirty="0" err="1" smtClean="0"/>
              <a:t>pyometra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-Uterine sarcoma.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-</a:t>
            </a:r>
            <a:r>
              <a:rPr lang="en-US" sz="3200" dirty="0" err="1" smtClean="0"/>
              <a:t>Adenexal</a:t>
            </a:r>
            <a:r>
              <a:rPr lang="en-US" sz="3200" dirty="0" smtClean="0"/>
              <a:t> mass</a:t>
            </a:r>
          </a:p>
          <a:p>
            <a:pPr marL="0" indent="0">
              <a:buNone/>
            </a:pPr>
            <a:r>
              <a:rPr lang="en-US" sz="3200" dirty="0" smtClean="0"/>
              <a:t>P/V/E : Prolapse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Any </a:t>
            </a:r>
            <a:r>
              <a:rPr lang="en-US" sz="3200" dirty="0" err="1" smtClean="0"/>
              <a:t>vulval</a:t>
            </a:r>
            <a:r>
              <a:rPr lang="en-US" sz="3200" dirty="0" smtClean="0"/>
              <a:t> growth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1476874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431</TotalTime>
  <Words>1432</Words>
  <Application>Microsoft Office PowerPoint</Application>
  <PresentationFormat>Widescreen</PresentationFormat>
  <Paragraphs>220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Century Gothic</vt:lpstr>
      <vt:lpstr>Wingdings 3</vt:lpstr>
      <vt:lpstr>Wisp</vt:lpstr>
      <vt:lpstr>Post menopausal bleeding</vt:lpstr>
      <vt:lpstr>PowerPoint Presentation</vt:lpstr>
      <vt:lpstr>CAUSE</vt:lpstr>
      <vt:lpstr>PowerPoint Presentation</vt:lpstr>
      <vt:lpstr>PowerPoint Presentation</vt:lpstr>
      <vt:lpstr>How to investigate ?</vt:lpstr>
      <vt:lpstr>PowerPoint Presentation</vt:lpstr>
      <vt:lpstr>PowerPoint Presentation</vt:lpstr>
      <vt:lpstr>PowerPoint Presentation</vt:lpstr>
      <vt:lpstr>PowerPoint Presentation</vt:lpstr>
      <vt:lpstr>INVESTIGATION</vt:lpstr>
      <vt:lpstr>PowerPoint Presentation</vt:lpstr>
      <vt:lpstr>TREATMENT</vt:lpstr>
      <vt:lpstr>PowerPoint Presentation</vt:lpstr>
      <vt:lpstr>PowerPoint Presentation</vt:lpstr>
      <vt:lpstr>ABNORMAL VAGINAL DISCHARGE</vt:lpstr>
      <vt:lpstr>PowerPoint Presentation</vt:lpstr>
      <vt:lpstr>CAUSE</vt:lpstr>
      <vt:lpstr>PowerPoint Presentation</vt:lpstr>
      <vt:lpstr>Pathophysiology</vt:lpstr>
      <vt:lpstr>Physiological excess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INVESTIGATION</vt:lpstr>
      <vt:lpstr>PowerPoint Presentation</vt:lpstr>
      <vt:lpstr>TREATMENT </vt:lpstr>
      <vt:lpstr>TRICHOMONIASIS</vt:lpstr>
      <vt:lpstr>Clinical feature</vt:lpstr>
      <vt:lpstr>PowerPoint Presentation</vt:lpstr>
      <vt:lpstr>Diagnosis </vt:lpstr>
      <vt:lpstr>Treatment</vt:lpstr>
      <vt:lpstr>Moniliasis</vt:lpstr>
      <vt:lpstr>Predisposing factor</vt:lpstr>
      <vt:lpstr>PowerPoint Presentation</vt:lpstr>
      <vt:lpstr>PowerPoint Presentation</vt:lpstr>
      <vt:lpstr>PowerPoint Presentation</vt:lpstr>
      <vt:lpstr>Diagnosis</vt:lpstr>
      <vt:lpstr>Treatment</vt:lpstr>
      <vt:lpstr>PowerPoint Presentation</vt:lpstr>
      <vt:lpstr>PRURITUS VULVA</vt:lpstr>
      <vt:lpstr>PowerPoint Presentation</vt:lpstr>
      <vt:lpstr>AETIOLOGY</vt:lpstr>
      <vt:lpstr>PowerPoint Presentation</vt:lpstr>
      <vt:lpstr>PowerPoint Presentation</vt:lpstr>
      <vt:lpstr>PowerPoint Presentation</vt:lpstr>
      <vt:lpstr>How to investigate?</vt:lpstr>
      <vt:lpstr>PowerPoint Presentation</vt:lpstr>
      <vt:lpstr>PowerPoint Presentation</vt:lpstr>
      <vt:lpstr>TREATMENT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 menopausal bleeding</dc:title>
  <dc:creator>ASUS</dc:creator>
  <cp:lastModifiedBy>FATEMA Begum</cp:lastModifiedBy>
  <cp:revision>103</cp:revision>
  <dcterms:created xsi:type="dcterms:W3CDTF">2017-01-02T13:43:26Z</dcterms:created>
  <dcterms:modified xsi:type="dcterms:W3CDTF">2019-07-14T11:23:40Z</dcterms:modified>
</cp:coreProperties>
</file>