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7" r:id="rId22"/>
    <p:sldId id="276" r:id="rId23"/>
    <p:sldId id="29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20ACB7F-367D-438E-A48E-05DE81DCE863}">
          <p14:sldIdLst>
            <p14:sldId id="256"/>
            <p14:sldId id="257"/>
            <p14:sldId id="258"/>
            <p14:sldId id="259"/>
            <p14:sldId id="261"/>
            <p14:sldId id="260"/>
            <p14:sldId id="262"/>
            <p14:sldId id="263"/>
            <p14:sldId id="264"/>
            <p14:sldId id="265"/>
            <p14:sldId id="266"/>
          </p14:sldIdLst>
        </p14:section>
        <p14:section name="Untitled Section" id="{B5506757-F3AE-4D04-B73F-2A4E92ADB366}">
          <p14:sldIdLst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97"/>
            <p14:sldId id="276"/>
            <p14:sldId id="29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           infertility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6789" y="3843867"/>
            <a:ext cx="5895473" cy="1947333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 smtClean="0"/>
              <a:t>DR.FATEMA BEGUM</a:t>
            </a:r>
          </a:p>
          <a:p>
            <a:r>
              <a:rPr lang="en-US" sz="2800" dirty="0" smtClean="0"/>
              <a:t>ASSOCIATE PROFESSOR &amp; HOD</a:t>
            </a:r>
          </a:p>
          <a:p>
            <a:r>
              <a:rPr lang="en-US" sz="2800" dirty="0" smtClean="0"/>
              <a:t>Dept. of OBS &amp; GYNAE</a:t>
            </a:r>
          </a:p>
          <a:p>
            <a:r>
              <a:rPr lang="en-US" sz="2800" dirty="0" smtClean="0"/>
              <a:t>KYAMCH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310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8749" y="120316"/>
            <a:ext cx="8534400" cy="53781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1. Congenital :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a. </a:t>
            </a:r>
            <a:r>
              <a:rPr lang="en-US" sz="2800" dirty="0" err="1" smtClean="0">
                <a:solidFill>
                  <a:schemeClr val="tx1"/>
                </a:solidFill>
              </a:rPr>
              <a:t>Undescendent</a:t>
            </a:r>
            <a:r>
              <a:rPr lang="en-US" sz="2800" dirty="0" smtClean="0">
                <a:solidFill>
                  <a:schemeClr val="tx1"/>
                </a:solidFill>
              </a:rPr>
              <a:t> testes- Spermatogenesis is depressed. Vas deference is absent in 1-2% cases.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b. </a:t>
            </a:r>
            <a:r>
              <a:rPr lang="en-US" sz="2800" dirty="0" err="1" smtClean="0">
                <a:solidFill>
                  <a:schemeClr val="tx1"/>
                </a:solidFill>
              </a:rPr>
              <a:t>Kartagener</a:t>
            </a:r>
            <a:r>
              <a:rPr lang="en-US" sz="2800" dirty="0" smtClean="0">
                <a:solidFill>
                  <a:schemeClr val="tx1"/>
                </a:solidFill>
              </a:rPr>
              <a:t> syndrome- Loss of </a:t>
            </a:r>
            <a:r>
              <a:rPr lang="en-US" sz="2800" dirty="0" err="1" smtClean="0">
                <a:solidFill>
                  <a:schemeClr val="tx1"/>
                </a:solidFill>
              </a:rPr>
              <a:t>ciliary</a:t>
            </a:r>
            <a:r>
              <a:rPr lang="en-US" sz="2800" dirty="0" smtClean="0">
                <a:solidFill>
                  <a:schemeClr val="tx1"/>
                </a:solidFill>
              </a:rPr>
              <a:t> function &amp; sperm motility.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c. Hypospadias- Failure to </a:t>
            </a:r>
            <a:r>
              <a:rPr lang="en-US" sz="2800" dirty="0" err="1" smtClean="0">
                <a:solidFill>
                  <a:schemeClr val="tx1"/>
                </a:solidFill>
              </a:rPr>
              <a:t>deposite</a:t>
            </a:r>
            <a:r>
              <a:rPr lang="en-US" sz="2800" dirty="0" smtClean="0">
                <a:solidFill>
                  <a:schemeClr val="tx1"/>
                </a:solidFill>
              </a:rPr>
              <a:t> sperm high in vagina.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075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955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 2. Thermal factor: </a:t>
            </a:r>
            <a:r>
              <a:rPr lang="en-US" sz="2800" dirty="0" err="1" smtClean="0">
                <a:solidFill>
                  <a:schemeClr val="tx1"/>
                </a:solidFill>
              </a:rPr>
              <a:t>Varicocele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3. Infection 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Mumps </a:t>
            </a:r>
            <a:r>
              <a:rPr lang="en-US" sz="2800" dirty="0" err="1" smtClean="0">
                <a:solidFill>
                  <a:schemeClr val="tx1"/>
                </a:solidFill>
              </a:rPr>
              <a:t>orchitis</a:t>
            </a:r>
            <a:r>
              <a:rPr lang="en-US" sz="2800" dirty="0" smtClean="0">
                <a:solidFill>
                  <a:schemeClr val="tx1"/>
                </a:solidFill>
              </a:rPr>
              <a:t>,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Chronic systemic illness like bronchiectasis,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Infection of seminal vesicle or prostate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4. General factor 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Chr. Debilitating disease,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Malnutrition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Heavy </a:t>
            </a:r>
            <a:r>
              <a:rPr lang="en-US" sz="2800" dirty="0" err="1" smtClean="0">
                <a:solidFill>
                  <a:schemeClr val="tx1"/>
                </a:solidFill>
              </a:rPr>
              <a:t>smooking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Alcohol</a:t>
            </a:r>
          </a:p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311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528" y="6640985"/>
            <a:ext cx="8534400" cy="150706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835" y="-240631"/>
            <a:ext cx="8534400" cy="70986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5. Endocrine 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</a:t>
            </a:r>
            <a:r>
              <a:rPr lang="en-US" sz="2800" dirty="0" err="1" smtClean="0">
                <a:solidFill>
                  <a:schemeClr val="tx1"/>
                </a:solidFill>
              </a:rPr>
              <a:t>Gonadotrophin</a:t>
            </a:r>
            <a:r>
              <a:rPr lang="en-US" sz="2800" dirty="0" smtClean="0">
                <a:solidFill>
                  <a:schemeClr val="tx1"/>
                </a:solidFill>
              </a:rPr>
              <a:t> deficiency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Germ cell hypoplasia ( </a:t>
            </a:r>
            <a:r>
              <a:rPr lang="en-US" sz="2800" dirty="0" err="1" smtClean="0">
                <a:solidFill>
                  <a:schemeClr val="tx1"/>
                </a:solidFill>
              </a:rPr>
              <a:t>Sertoli</a:t>
            </a:r>
            <a:r>
              <a:rPr lang="en-US" sz="2800" dirty="0" smtClean="0">
                <a:solidFill>
                  <a:schemeClr val="tx1"/>
                </a:solidFill>
              </a:rPr>
              <a:t> cell only </a:t>
            </a:r>
            <a:r>
              <a:rPr lang="en-US" sz="2800" dirty="0" err="1" smtClean="0">
                <a:solidFill>
                  <a:schemeClr val="tx1"/>
                </a:solidFill>
              </a:rPr>
              <a:t>syn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</a:t>
            </a:r>
            <a:r>
              <a:rPr lang="en-US" sz="2800" dirty="0" err="1" smtClean="0">
                <a:solidFill>
                  <a:schemeClr val="tx1"/>
                </a:solidFill>
              </a:rPr>
              <a:t>Hyperprolactinaemia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6. Genetic :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</a:t>
            </a:r>
            <a:r>
              <a:rPr lang="en-US" sz="2800" dirty="0" err="1" smtClean="0">
                <a:solidFill>
                  <a:schemeClr val="tx1"/>
                </a:solidFill>
              </a:rPr>
              <a:t>Klinefelter’s</a:t>
            </a:r>
            <a:r>
              <a:rPr lang="en-US" sz="2800" dirty="0" smtClean="0">
                <a:solidFill>
                  <a:schemeClr val="tx1"/>
                </a:solidFill>
              </a:rPr>
              <a:t>  syndrome (47XXY)-</a:t>
            </a:r>
            <a:r>
              <a:rPr lang="en-US" sz="2800" dirty="0" err="1" smtClean="0">
                <a:solidFill>
                  <a:schemeClr val="tx1"/>
                </a:solidFill>
              </a:rPr>
              <a:t>Azoospermic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Gene deletion in long arm of y chromosome.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7. Iatrogenic :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Radiation , cytotoxic drug , </a:t>
            </a:r>
            <a:r>
              <a:rPr lang="en-US" sz="2800" dirty="0" err="1" smtClean="0">
                <a:solidFill>
                  <a:schemeClr val="tx1"/>
                </a:solidFill>
              </a:rPr>
              <a:t>nitrofurantoin</a:t>
            </a:r>
            <a:r>
              <a:rPr lang="en-US" sz="2800" dirty="0" smtClean="0">
                <a:solidFill>
                  <a:schemeClr val="tx1"/>
                </a:solidFill>
              </a:rPr>
              <a:t>, cimetidine, B blocker, </a:t>
            </a:r>
            <a:r>
              <a:rPr lang="en-US" sz="2800" dirty="0" err="1" smtClean="0">
                <a:solidFill>
                  <a:schemeClr val="tx1"/>
                </a:solidFill>
              </a:rPr>
              <a:t>antiHTN</a:t>
            </a:r>
            <a:r>
              <a:rPr lang="en-US" sz="2800" dirty="0" smtClean="0">
                <a:solidFill>
                  <a:schemeClr val="tx1"/>
                </a:solidFill>
              </a:rPr>
              <a:t>, anticonvulsant ,antidepressant.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            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619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accent6"/>
                </a:solidFill>
              </a:rPr>
              <a:t>8. IMMUNOLOGICAL FACTOR: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</a:t>
            </a:r>
            <a:r>
              <a:rPr lang="en-US" sz="2800" dirty="0" err="1" smtClean="0">
                <a:solidFill>
                  <a:schemeClr val="tx1"/>
                </a:solidFill>
              </a:rPr>
              <a:t>Antisperm</a:t>
            </a:r>
            <a:r>
              <a:rPr lang="en-US" sz="2800" dirty="0" smtClean="0">
                <a:solidFill>
                  <a:schemeClr val="tx1"/>
                </a:solidFill>
              </a:rPr>
              <a:t> antibody causes clumping of spermatozoa after ejaculation.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017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sz="3200" dirty="0" smtClean="0">
                <a:solidFill>
                  <a:schemeClr val="accent6"/>
                </a:solidFill>
              </a:rPr>
              <a:t>Obstruction of Efferent ducts: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Tubercular, </a:t>
            </a:r>
            <a:r>
              <a:rPr lang="en-US" sz="2800" dirty="0" err="1" smtClean="0">
                <a:solidFill>
                  <a:schemeClr val="tx1"/>
                </a:solidFill>
              </a:rPr>
              <a:t>Gonococcal</a:t>
            </a:r>
            <a:r>
              <a:rPr lang="en-US" sz="2800" dirty="0" smtClean="0">
                <a:solidFill>
                  <a:schemeClr val="tx1"/>
                </a:solidFill>
              </a:rPr>
              <a:t> , Surgical trauma, following vasectomy.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Young’s syndrome –</a:t>
            </a:r>
            <a:r>
              <a:rPr lang="en-US" sz="2800" dirty="0" err="1" smtClean="0">
                <a:solidFill>
                  <a:schemeClr val="tx1"/>
                </a:solidFill>
              </a:rPr>
              <a:t>epididymal</a:t>
            </a:r>
            <a:r>
              <a:rPr lang="en-US" sz="2800" dirty="0" smtClean="0">
                <a:solidFill>
                  <a:schemeClr val="tx1"/>
                </a:solidFill>
              </a:rPr>
              <a:t> obstruction &amp; bronchiectasis.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79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623" y="5714553"/>
            <a:ext cx="8534400" cy="150706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83531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6"/>
                </a:solidFill>
              </a:rPr>
              <a:t>Coital problem 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Erectile dysfunction,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Ejaculatory defect- premature, retrograde ,absence.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</a:t>
            </a:r>
            <a:r>
              <a:rPr lang="en-US" sz="2800" dirty="0" err="1" smtClean="0">
                <a:solidFill>
                  <a:schemeClr val="tx1"/>
                </a:solidFill>
              </a:rPr>
              <a:t>Hypospadius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accent6"/>
                </a:solidFill>
              </a:rPr>
              <a:t>Sperm abnormality </a:t>
            </a:r>
            <a:r>
              <a:rPr lang="en-US" sz="2800" dirty="0" smtClean="0">
                <a:solidFill>
                  <a:schemeClr val="tx1"/>
                </a:solidFill>
              </a:rPr>
              <a:t>–</a:t>
            </a:r>
            <a:r>
              <a:rPr lang="en-US" sz="2800" dirty="0" err="1" smtClean="0">
                <a:solidFill>
                  <a:schemeClr val="tx1"/>
                </a:solidFill>
              </a:rPr>
              <a:t>Asthenozoospermia</a:t>
            </a:r>
            <a:r>
              <a:rPr lang="en-US" sz="2800" dirty="0" smtClean="0">
                <a:solidFill>
                  <a:schemeClr val="tx1"/>
                </a:solidFill>
              </a:rPr>
              <a:t>, abnormal sperm morphology ( round headed, </a:t>
            </a:r>
            <a:r>
              <a:rPr lang="en-US" sz="2800" dirty="0" err="1" smtClean="0">
                <a:solidFill>
                  <a:schemeClr val="tx1"/>
                </a:solidFill>
              </a:rPr>
              <a:t>teratozoospermia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855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6"/>
                </a:solidFill>
              </a:rPr>
              <a:t>Errors in seminal fluid: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Unusually high or low volume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Low fructose content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High prostaglandin content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Undue viscosity.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7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accent5"/>
                </a:solidFill>
              </a:rPr>
              <a:t>C</a:t>
            </a:r>
            <a:r>
              <a:rPr lang="en-US" sz="2800" dirty="0" smtClean="0">
                <a:solidFill>
                  <a:schemeClr val="accent6"/>
                </a:solidFill>
              </a:rPr>
              <a:t>auses of female infertility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accent6"/>
                </a:solidFill>
              </a:rPr>
              <a:t>    </a:t>
            </a:r>
            <a:r>
              <a:rPr lang="en-US" sz="2800" dirty="0" smtClean="0">
                <a:solidFill>
                  <a:schemeClr val="tx1"/>
                </a:solidFill>
              </a:rPr>
              <a:t>1. Ovulatory dysfunction (30-40%)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2. Tubal disease (25-35%)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3. Uterine factor ( 10%)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4. Cervical factor (5%)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5. Pelvic endometriosis (1-10%)</a:t>
            </a:r>
            <a:endParaRPr lang="en-US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64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Ovarian factor: 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6"/>
                </a:solidFill>
              </a:rPr>
              <a:t>   </a:t>
            </a:r>
            <a:r>
              <a:rPr lang="en-US" sz="2800" dirty="0" smtClean="0">
                <a:solidFill>
                  <a:schemeClr val="tx1"/>
                </a:solidFill>
              </a:rPr>
              <a:t> 1. Anovulation or </a:t>
            </a:r>
            <a:r>
              <a:rPr lang="en-US" sz="2800" dirty="0" err="1" smtClean="0">
                <a:solidFill>
                  <a:schemeClr val="tx1"/>
                </a:solidFill>
              </a:rPr>
              <a:t>oligo</a:t>
            </a:r>
            <a:r>
              <a:rPr lang="en-US" sz="2800" dirty="0" smtClean="0">
                <a:solidFill>
                  <a:schemeClr val="tx1"/>
                </a:solidFill>
              </a:rPr>
              <a:t>-ovulation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2. Decrease ovarian reserve 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3. Luteal phase defect (LPD).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4. Luteinized </a:t>
            </a:r>
            <a:r>
              <a:rPr lang="en-US" sz="2800" dirty="0" err="1" smtClean="0">
                <a:solidFill>
                  <a:schemeClr val="tx1"/>
                </a:solidFill>
              </a:rPr>
              <a:t>unruptured</a:t>
            </a:r>
            <a:r>
              <a:rPr lang="en-US" sz="2800" dirty="0" smtClean="0">
                <a:solidFill>
                  <a:schemeClr val="tx1"/>
                </a:solidFill>
              </a:rPr>
              <a:t> follicle(LUF).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538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003758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ANOVULATION OR OLIGO-OVULATION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 smtClean="0">
                <a:solidFill>
                  <a:schemeClr val="accent6"/>
                </a:solidFill>
              </a:rPr>
              <a:t>  </a:t>
            </a:r>
            <a:r>
              <a:rPr lang="en-US" sz="2800" dirty="0" smtClean="0">
                <a:solidFill>
                  <a:schemeClr val="tx1"/>
                </a:solidFill>
              </a:rPr>
              <a:t>  Disturbed HPO axis : primary or secondary to thyroid or adrenal dysfunction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Polycystic ovarian syndrome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Premature ovarian failure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Elderly woman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Resistant ovarian syndrome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5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465" y="1046747"/>
            <a:ext cx="8534400" cy="465622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Definition : Infertility is defined as failure to conceive within one or more year of regular unprotected coitus.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Primary infertility: Denotes those patients who have never conceived.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Secondary infertility: Indicates previous pregnancy but failure to conceive subsequently.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928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4717" y="974557"/>
            <a:ext cx="104554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Luteal phase defect : </a:t>
            </a:r>
          </a:p>
          <a:p>
            <a:endParaRPr lang="en-US" sz="3200" dirty="0">
              <a:solidFill>
                <a:schemeClr val="accent6"/>
              </a:solidFill>
            </a:endParaRPr>
          </a:p>
          <a:p>
            <a:r>
              <a:rPr lang="en-US" sz="3200" dirty="0" smtClean="0"/>
              <a:t>  There is inadequate growth and function of corpus </a:t>
            </a:r>
            <a:r>
              <a:rPr lang="en-US" sz="3200" dirty="0" err="1" smtClean="0"/>
              <a:t>luteum</a:t>
            </a:r>
            <a:r>
              <a:rPr lang="en-US" sz="3200" dirty="0" smtClean="0"/>
              <a:t>,</a:t>
            </a:r>
          </a:p>
          <a:p>
            <a:r>
              <a:rPr lang="en-US" sz="3200" dirty="0" smtClean="0"/>
              <a:t>   Inadequate progesterone secretion, </a:t>
            </a:r>
          </a:p>
          <a:p>
            <a:r>
              <a:rPr lang="en-US" sz="3200" dirty="0" smtClean="0"/>
              <a:t>   Inadequate secretory change in endometrium which hinders implantation</a:t>
            </a:r>
            <a:endParaRPr lang="en-US" sz="3200" dirty="0" smtClean="0">
              <a:solidFill>
                <a:schemeClr val="accent6"/>
              </a:solidFill>
            </a:endParaRPr>
          </a:p>
          <a:p>
            <a:r>
              <a:rPr lang="en-US" sz="3200" dirty="0">
                <a:solidFill>
                  <a:schemeClr val="accent6"/>
                </a:solidFill>
              </a:rPr>
              <a:t> </a:t>
            </a:r>
            <a:endParaRPr lang="en-US" sz="3200" dirty="0" smtClean="0">
              <a:solidFill>
                <a:schemeClr val="accent6"/>
              </a:solidFill>
            </a:endParaRPr>
          </a:p>
          <a:p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 smtClean="0">
                <a:solidFill>
                  <a:schemeClr val="accent6"/>
                </a:solidFill>
              </a:rPr>
              <a:t> 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50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2684" y="2259449"/>
            <a:ext cx="81213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6"/>
                </a:solidFill>
              </a:rPr>
              <a:t> </a:t>
            </a:r>
            <a:r>
              <a:rPr lang="en-US" sz="3200" dirty="0">
                <a:solidFill>
                  <a:schemeClr val="accent6"/>
                </a:solidFill>
              </a:rPr>
              <a:t>Defective </a:t>
            </a:r>
            <a:r>
              <a:rPr lang="en-US" sz="3200" dirty="0" err="1">
                <a:solidFill>
                  <a:schemeClr val="accent6"/>
                </a:solidFill>
              </a:rPr>
              <a:t>folliculogenesis</a:t>
            </a:r>
            <a:endParaRPr lang="en-US" sz="3200" dirty="0">
              <a:solidFill>
                <a:schemeClr val="accent6"/>
              </a:solidFill>
            </a:endParaRPr>
          </a:p>
          <a:p>
            <a:r>
              <a:rPr lang="en-US" sz="2800" dirty="0">
                <a:solidFill>
                  <a:schemeClr val="accent6"/>
                </a:solidFill>
              </a:rPr>
              <a:t>       1. </a:t>
            </a:r>
            <a:r>
              <a:rPr lang="en-US" sz="2800" dirty="0"/>
              <a:t>Drug induced</a:t>
            </a:r>
          </a:p>
          <a:p>
            <a:r>
              <a:rPr lang="en-US" sz="2800" dirty="0">
                <a:solidFill>
                  <a:schemeClr val="accent6"/>
                </a:solidFill>
              </a:rPr>
              <a:t>       </a:t>
            </a:r>
            <a:r>
              <a:rPr lang="en-US" sz="2800" dirty="0"/>
              <a:t>2. Decreased level of FSH and /or LH</a:t>
            </a:r>
          </a:p>
          <a:p>
            <a:r>
              <a:rPr lang="en-US" sz="2800" dirty="0"/>
              <a:t>       3. Elevated prolactin</a:t>
            </a:r>
          </a:p>
          <a:p>
            <a:r>
              <a:rPr lang="en-US" sz="2800" dirty="0"/>
              <a:t>       4. Subclinical hypothyroidism</a:t>
            </a:r>
          </a:p>
          <a:p>
            <a:r>
              <a:rPr lang="en-US" sz="2800" dirty="0"/>
              <a:t>       5. Older women</a:t>
            </a:r>
          </a:p>
          <a:p>
            <a:r>
              <a:rPr lang="en-US" sz="2800" dirty="0"/>
              <a:t>       6. Pelvic endometriosis</a:t>
            </a:r>
          </a:p>
          <a:p>
            <a:r>
              <a:rPr lang="en-US" sz="2800" dirty="0"/>
              <a:t>       7. DUB </a:t>
            </a:r>
          </a:p>
        </p:txBody>
      </p:sp>
    </p:spTree>
    <p:extLst>
      <p:ext uri="{BB962C8B-B14F-4D97-AF65-F5344CB8AC3E}">
        <p14:creationId xmlns:p14="http://schemas.microsoft.com/office/powerpoint/2010/main" val="3355642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27221" y="1251284"/>
            <a:ext cx="1045544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Luteinized </a:t>
            </a:r>
            <a:r>
              <a:rPr lang="en-US" sz="3200" dirty="0" err="1" smtClean="0">
                <a:solidFill>
                  <a:schemeClr val="accent6"/>
                </a:solidFill>
              </a:rPr>
              <a:t>unruptured</a:t>
            </a:r>
            <a:r>
              <a:rPr lang="en-US" sz="3200" dirty="0" smtClean="0">
                <a:solidFill>
                  <a:schemeClr val="accent6"/>
                </a:solidFill>
              </a:rPr>
              <a:t> follicle : </a:t>
            </a:r>
            <a:r>
              <a:rPr lang="en-US" sz="3200" dirty="0" smtClean="0"/>
              <a:t>Ovum is trapped inside the follicle and get luteinized.</a:t>
            </a:r>
          </a:p>
          <a:p>
            <a:endParaRPr lang="en-US" sz="3200" dirty="0" smtClean="0"/>
          </a:p>
          <a:p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 smtClean="0">
                <a:solidFill>
                  <a:schemeClr val="accent6"/>
                </a:solidFill>
              </a:rPr>
              <a:t>   </a:t>
            </a:r>
            <a:r>
              <a:rPr lang="en-US" sz="2800" dirty="0" smtClean="0"/>
              <a:t>1.Pelvic endometriosis</a:t>
            </a:r>
          </a:p>
          <a:p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accent6"/>
                </a:solidFill>
              </a:rPr>
              <a:t>    </a:t>
            </a:r>
            <a:r>
              <a:rPr lang="en-US" sz="2800" dirty="0" smtClean="0"/>
              <a:t>2.Hyperprolactinaemia</a:t>
            </a:r>
          </a:p>
          <a:p>
            <a:endParaRPr lang="en-US" sz="2800" dirty="0">
              <a:solidFill>
                <a:schemeClr val="accent6"/>
              </a:solidFill>
            </a:endParaRPr>
          </a:p>
          <a:p>
            <a:r>
              <a:rPr lang="en-US" sz="3200" dirty="0" smtClean="0">
                <a:solidFill>
                  <a:schemeClr val="accent6"/>
                </a:solidFill>
              </a:rPr>
              <a:t>Resistant ovarian syndrome : </a:t>
            </a:r>
            <a:r>
              <a:rPr lang="en-US" sz="2800" dirty="0" smtClean="0"/>
              <a:t>Follicles are present but FSH receptor is either absent or resistant.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277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3474" y="1323474"/>
            <a:ext cx="1019074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TUBAL FACTOR</a:t>
            </a:r>
          </a:p>
          <a:p>
            <a:endParaRPr lang="en-US" sz="3200" dirty="0">
              <a:solidFill>
                <a:schemeClr val="accent6"/>
              </a:solidFill>
            </a:endParaRPr>
          </a:p>
          <a:p>
            <a:r>
              <a:rPr lang="en-US" sz="3200" dirty="0" smtClean="0">
                <a:solidFill>
                  <a:schemeClr val="accent6"/>
                </a:solidFill>
              </a:rPr>
              <a:t> </a:t>
            </a:r>
            <a:r>
              <a:rPr lang="en-US" sz="3200" dirty="0" smtClean="0"/>
              <a:t>a. Pelvic infection 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  1. </a:t>
            </a:r>
            <a:r>
              <a:rPr lang="en-US" sz="2800" dirty="0" err="1" smtClean="0"/>
              <a:t>Peritubal</a:t>
            </a:r>
            <a:r>
              <a:rPr lang="en-US" sz="2800" dirty="0" smtClean="0"/>
              <a:t> adhesion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/>
              <a:t> </a:t>
            </a:r>
            <a:r>
              <a:rPr lang="en-US" sz="2800" dirty="0" smtClean="0"/>
              <a:t>2. </a:t>
            </a:r>
            <a:r>
              <a:rPr lang="en-US" sz="2800" dirty="0" err="1" smtClean="0"/>
              <a:t>Endosalpingeal</a:t>
            </a:r>
            <a:r>
              <a:rPr lang="en-US" sz="2800" dirty="0" smtClean="0"/>
              <a:t> damage</a:t>
            </a:r>
          </a:p>
          <a:p>
            <a:r>
              <a:rPr lang="en-US" sz="2800" dirty="0" smtClean="0"/>
              <a:t>  b. Previous tubal surgery or sterilization</a:t>
            </a:r>
          </a:p>
          <a:p>
            <a:r>
              <a:rPr lang="en-US" sz="2800" dirty="0" smtClean="0"/>
              <a:t>  c. </a:t>
            </a:r>
            <a:r>
              <a:rPr lang="en-US" sz="2800" dirty="0" err="1" smtClean="0"/>
              <a:t>Salpingitis</a:t>
            </a:r>
            <a:r>
              <a:rPr lang="en-US" sz="2800" dirty="0" smtClean="0"/>
              <a:t>  </a:t>
            </a:r>
            <a:r>
              <a:rPr lang="en-US" sz="2800" dirty="0" err="1" smtClean="0"/>
              <a:t>isthmica</a:t>
            </a:r>
            <a:r>
              <a:rPr lang="en-US" sz="2800" dirty="0" smtClean="0"/>
              <a:t> </a:t>
            </a:r>
            <a:r>
              <a:rPr lang="en-US" sz="2800" dirty="0" err="1" smtClean="0"/>
              <a:t>Nodosa</a:t>
            </a:r>
            <a:endParaRPr lang="en-US" sz="2800" dirty="0" smtClean="0"/>
          </a:p>
          <a:p>
            <a:r>
              <a:rPr lang="en-US" sz="2800" dirty="0" smtClean="0"/>
              <a:t>  d. Tubal endometriosis</a:t>
            </a:r>
          </a:p>
          <a:p>
            <a:r>
              <a:rPr lang="en-US" sz="2800" dirty="0" smtClean="0"/>
              <a:t>  e. Polyp or mucosal debris within lumen</a:t>
            </a:r>
          </a:p>
          <a:p>
            <a:r>
              <a:rPr lang="en-US" sz="2800" dirty="0" smtClean="0"/>
              <a:t>  f. Tubal spasm.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70057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10697662" cy="575109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Organism :</a:t>
            </a:r>
            <a:r>
              <a:rPr lang="en-US" sz="2800" dirty="0" smtClean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Chlamydia, Gonococcus, Tuberculosis</a:t>
            </a:r>
          </a:p>
          <a:p>
            <a:r>
              <a:rPr lang="en-US" sz="3200" dirty="0" smtClean="0">
                <a:solidFill>
                  <a:schemeClr val="accent6"/>
                </a:solidFill>
              </a:rPr>
              <a:t>Peritoneal factor </a:t>
            </a:r>
            <a:r>
              <a:rPr lang="en-US" sz="2800" dirty="0" smtClean="0">
                <a:solidFill>
                  <a:schemeClr val="tx1"/>
                </a:solidFill>
              </a:rPr>
              <a:t>: </a:t>
            </a:r>
            <a:r>
              <a:rPr lang="en-US" sz="2800" dirty="0" err="1" smtClean="0">
                <a:solidFill>
                  <a:schemeClr val="tx1"/>
                </a:solidFill>
              </a:rPr>
              <a:t>Peritubal</a:t>
            </a:r>
            <a:r>
              <a:rPr lang="en-US" sz="2800" dirty="0" smtClean="0">
                <a:solidFill>
                  <a:schemeClr val="tx1"/>
                </a:solidFill>
              </a:rPr>
              <a:t> adhesion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                          Minimal endometriosis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6"/>
                </a:solidFill>
              </a:rPr>
              <a:t>UTERINE FACTOR</a:t>
            </a:r>
            <a:r>
              <a:rPr lang="en-US" sz="3200" dirty="0" smtClean="0">
                <a:solidFill>
                  <a:schemeClr val="tx1"/>
                </a:solidFill>
              </a:rPr>
              <a:t>: </a:t>
            </a:r>
            <a:r>
              <a:rPr lang="en-US" sz="2800" dirty="0" smtClean="0">
                <a:solidFill>
                  <a:schemeClr val="tx1"/>
                </a:solidFill>
              </a:rPr>
              <a:t>Uterine hypoplasia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                            </a:t>
            </a:r>
            <a:r>
              <a:rPr lang="en-US" sz="2800" dirty="0" smtClean="0">
                <a:solidFill>
                  <a:schemeClr val="tx1"/>
                </a:solidFill>
              </a:rPr>
              <a:t>Inadequate secretory endometrium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                          Fibroid uterus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                          Tubercular </a:t>
            </a:r>
            <a:r>
              <a:rPr lang="en-US" sz="2800" dirty="0" err="1" smtClean="0">
                <a:solidFill>
                  <a:schemeClr val="tx1"/>
                </a:solidFill>
              </a:rPr>
              <a:t>endometritis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                          Uterine </a:t>
            </a:r>
            <a:r>
              <a:rPr lang="en-US" sz="2800" dirty="0" err="1" smtClean="0">
                <a:solidFill>
                  <a:schemeClr val="tx1"/>
                </a:solidFill>
              </a:rPr>
              <a:t>synaechia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                          Congenital malformation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142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338" y="180474"/>
            <a:ext cx="8534400" cy="679784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Cervical factor: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 smtClean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accent2"/>
                </a:solidFill>
              </a:rPr>
              <a:t>Anatomic defect 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Congenital elongation of cervix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Second degree uterine prolapse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accent2"/>
                </a:solidFill>
              </a:rPr>
              <a:t>Physiologic 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Amputation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</a:t>
            </a:r>
            <a:r>
              <a:rPr lang="en-US" sz="2800" dirty="0" err="1" smtClean="0">
                <a:solidFill>
                  <a:schemeClr val="tx1"/>
                </a:solidFill>
              </a:rPr>
              <a:t>Conization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Deep cauterization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</a:t>
            </a:r>
            <a:r>
              <a:rPr lang="en-US" sz="2800" dirty="0" err="1" smtClean="0">
                <a:solidFill>
                  <a:schemeClr val="tx1"/>
                </a:solidFill>
              </a:rPr>
              <a:t>Antisperm</a:t>
            </a:r>
            <a:r>
              <a:rPr lang="en-US" sz="2800" dirty="0" smtClean="0">
                <a:solidFill>
                  <a:schemeClr val="tx1"/>
                </a:solidFill>
              </a:rPr>
              <a:t> antibody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734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accent6"/>
                </a:solidFill>
              </a:rPr>
              <a:t>Vaginal factor: 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      Atresia of vagina</a:t>
            </a: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      Transverse vaginal septum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      Narrow </a:t>
            </a:r>
            <a:r>
              <a:rPr lang="en-US" sz="3200" dirty="0" err="1" smtClean="0">
                <a:solidFill>
                  <a:schemeClr val="tx1"/>
                </a:solidFill>
              </a:rPr>
              <a:t>introitus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      </a:t>
            </a:r>
            <a:r>
              <a:rPr lang="en-US" sz="3200" dirty="0" err="1" smtClean="0">
                <a:solidFill>
                  <a:schemeClr val="tx1"/>
                </a:solidFill>
              </a:rPr>
              <a:t>Septate</a:t>
            </a:r>
            <a:r>
              <a:rPr lang="en-US" sz="3200" dirty="0" smtClean="0">
                <a:solidFill>
                  <a:schemeClr val="tx1"/>
                </a:solidFill>
              </a:rPr>
              <a:t> vagina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6"/>
                </a:solidFill>
              </a:rPr>
              <a:t>Combined factors: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   Infrequent intercourse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   Lack of knowledge of timing to utilize     fertile period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   Advanced age of women &gt;35 </a:t>
            </a:r>
            <a:r>
              <a:rPr lang="en-US" sz="3200" dirty="0" err="1" smtClean="0">
                <a:solidFill>
                  <a:schemeClr val="tx1"/>
                </a:solidFill>
              </a:rPr>
              <a:t>yrs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5919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>
                <a:solidFill>
                  <a:schemeClr val="tx1"/>
                </a:solidFill>
              </a:rPr>
              <a:t>Apareunia</a:t>
            </a:r>
            <a:r>
              <a:rPr lang="en-US" sz="2800" dirty="0" smtClean="0">
                <a:solidFill>
                  <a:schemeClr val="tx1"/>
                </a:solidFill>
              </a:rPr>
              <a:t> and dyspareunia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Anxiety &amp; depression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Use of lubricants during coitus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Immunological factors.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020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INVESTIGATIONS</a:t>
            </a: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accent5"/>
                </a:solidFill>
              </a:rPr>
              <a:t>When to investigate ?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After 1 year of regular unprotected coitus.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6 months after the age of 35 years in women &amp; 40 years of man.</a:t>
            </a:r>
            <a:endParaRPr lang="en-US" sz="3200" dirty="0" smtClean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66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527" y="288758"/>
            <a:ext cx="8534400" cy="656924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What to investigate ?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Basic investigation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1. Semen analysis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2. Confirmation of ovulation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3. Tubal patency test</a:t>
            </a:r>
            <a:endParaRPr lang="en-US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34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Incidence : 80% of couple achieve conception if they so desire ,within 1 year of regular intercourse with adequate frequency.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Another 10% will achieve the objective by the end of second year.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10% will remain infertile after second year.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4632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400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CLINICAL APPROACH TO INVESTIGATION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 smtClean="0">
                <a:solidFill>
                  <a:schemeClr val="accent6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MALE :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tx1"/>
                </a:solidFill>
              </a:rPr>
              <a:t>Age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tx1"/>
                </a:solidFill>
              </a:rPr>
              <a:t>Duration of marriage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tx1"/>
                </a:solidFill>
              </a:rPr>
              <a:t>Contraception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tx1"/>
                </a:solidFill>
              </a:rPr>
              <a:t>History of previous marriage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tx1"/>
                </a:solidFill>
              </a:rPr>
              <a:t>Sexual dysfunction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tx1"/>
                </a:solidFill>
              </a:rPr>
              <a:t>Anosmia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910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316579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General medical history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1</a:t>
            </a:r>
            <a:r>
              <a:rPr lang="en-US" sz="3200" dirty="0" smtClean="0">
                <a:solidFill>
                  <a:schemeClr val="tx1"/>
                </a:solidFill>
              </a:rPr>
              <a:t>. STD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2. Mumps </a:t>
            </a:r>
            <a:r>
              <a:rPr lang="en-US" sz="3200" dirty="0" err="1" smtClean="0">
                <a:solidFill>
                  <a:schemeClr val="tx1"/>
                </a:solidFill>
              </a:rPr>
              <a:t>orchitis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</a:rPr>
              <a:t>Diabetis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4. Recurrent chest infection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5. Bronchiectasis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6. </a:t>
            </a:r>
            <a:r>
              <a:rPr lang="en-US" sz="3200" dirty="0" err="1" smtClean="0">
                <a:solidFill>
                  <a:schemeClr val="tx1"/>
                </a:solidFill>
              </a:rPr>
              <a:t>Herniorrhaphy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7. Operation on testis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8. Sexual history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9. Erectile dysfunction</a:t>
            </a:r>
          </a:p>
          <a:p>
            <a:pPr marL="0" indent="0">
              <a:buNone/>
            </a:pP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636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Examination: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 smtClean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Thorough physical examination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BMI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Hair, growth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Gynacomastia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Inspection &amp; palpation of genitalia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Testicular volume should be at least 20 ml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Varicocele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1728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6"/>
                </a:solidFill>
              </a:rPr>
              <a:t>INVESTIGATION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Urine RME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Post prandial blood sugar (PPBS)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Semen analysis</a:t>
            </a:r>
            <a:endParaRPr lang="en-US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472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865" y="0"/>
            <a:ext cx="8534400" cy="6858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Semen analysis (WHO -2010)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Volume                       2.0 ml or more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PH                                  7.2- 7.8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Viscosity                        &lt;3 (scale 0-4)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Sperm concentration  20 million/ml (15 million/ml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Total sperm count        &gt;40 million/ejaculate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Motility                           &gt;50% progressive =32%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Morphology                  &gt;14% normal (4%)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Viability                          75% or more living (58%)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Leucocyte                    &lt;1 million/ml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070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Further investigation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1. </a:t>
            </a:r>
            <a:r>
              <a:rPr lang="en-US" sz="2800" dirty="0" err="1" smtClean="0">
                <a:solidFill>
                  <a:schemeClr val="tx1"/>
                </a:solidFill>
              </a:rPr>
              <a:t>Azoospermia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2. </a:t>
            </a:r>
            <a:r>
              <a:rPr lang="en-US" sz="2800" dirty="0" err="1" smtClean="0">
                <a:solidFill>
                  <a:schemeClr val="tx1"/>
                </a:solidFill>
              </a:rPr>
              <a:t>Oligospermia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3. Low volume of ejaculate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4. Impotence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807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Aspermia</a:t>
            </a:r>
            <a:r>
              <a:rPr lang="en-US" sz="2800" dirty="0" smtClean="0">
                <a:solidFill>
                  <a:schemeClr val="tx1"/>
                </a:solidFill>
              </a:rPr>
              <a:t> : Failure of emission of semen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Hypospermia</a:t>
            </a:r>
            <a:r>
              <a:rPr lang="en-US" sz="2800" dirty="0" smtClean="0">
                <a:solidFill>
                  <a:schemeClr val="tx1"/>
                </a:solidFill>
              </a:rPr>
              <a:t>: Low semen volume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Oligospermia</a:t>
            </a:r>
            <a:r>
              <a:rPr lang="en-US" sz="2800" dirty="0" smtClean="0">
                <a:solidFill>
                  <a:schemeClr val="tx1"/>
                </a:solidFill>
              </a:rPr>
              <a:t>: &lt; 15 million/ml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Polyzoospermia</a:t>
            </a:r>
            <a:r>
              <a:rPr lang="en-US" sz="2800" dirty="0" smtClean="0">
                <a:solidFill>
                  <a:schemeClr val="tx1"/>
                </a:solidFill>
              </a:rPr>
              <a:t> : &gt; 350 million/ml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Azoospermia</a:t>
            </a:r>
            <a:r>
              <a:rPr lang="en-US" sz="2800" dirty="0" smtClean="0">
                <a:solidFill>
                  <a:schemeClr val="tx1"/>
                </a:solidFill>
              </a:rPr>
              <a:t>: No spermatozoa in semen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Asthenozoospermia</a:t>
            </a:r>
            <a:r>
              <a:rPr lang="en-US" sz="2800" dirty="0" smtClean="0">
                <a:solidFill>
                  <a:schemeClr val="tx1"/>
                </a:solidFill>
              </a:rPr>
              <a:t> : Reduced motility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Necrozospermia</a:t>
            </a:r>
            <a:r>
              <a:rPr lang="en-US" sz="2800" dirty="0" smtClean="0">
                <a:solidFill>
                  <a:schemeClr val="tx1"/>
                </a:solidFill>
              </a:rPr>
              <a:t>: Dead or immotile spermatozoa.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Teratozoospermia</a:t>
            </a:r>
            <a:r>
              <a:rPr lang="en-US" sz="2800" dirty="0" smtClean="0">
                <a:solidFill>
                  <a:schemeClr val="tx1"/>
                </a:solidFill>
              </a:rPr>
              <a:t>: &gt; 70% abnormal morphology.</a:t>
            </a:r>
          </a:p>
          <a:p>
            <a:r>
              <a:rPr lang="en-US" sz="2800" smtClean="0">
                <a:solidFill>
                  <a:schemeClr val="tx1"/>
                </a:solidFill>
              </a:rPr>
              <a:t>OATS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8301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FURTHER INVESTIGATION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1.S.FSH,LH, Testosterone, Prolactin and TSH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2.Fructose content in seminal fluid- </a:t>
            </a:r>
            <a:r>
              <a:rPr lang="en-US" sz="2800" dirty="0" smtClean="0">
                <a:solidFill>
                  <a:schemeClr val="tx1"/>
                </a:solidFill>
              </a:rPr>
              <a:t>Absence suggest congenital absence of seminal vesicle or portion of ductal system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3. Testicular biopsy- </a:t>
            </a:r>
            <a:r>
              <a:rPr lang="en-US" sz="2800" dirty="0" smtClean="0">
                <a:solidFill>
                  <a:schemeClr val="tx1"/>
                </a:solidFill>
              </a:rPr>
              <a:t>To differentiate primary testicular failure from obstruction in </a:t>
            </a:r>
            <a:r>
              <a:rPr lang="en-US" sz="2800" dirty="0" err="1" smtClean="0">
                <a:solidFill>
                  <a:schemeClr val="tx1"/>
                </a:solidFill>
              </a:rPr>
              <a:t>Azoospermia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60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304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</a:rPr>
              <a:t>Transrectal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 ultrasound- 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       To </a:t>
            </a:r>
            <a:r>
              <a:rPr lang="en-US" sz="2800" dirty="0">
                <a:solidFill>
                  <a:schemeClr val="tx1"/>
                </a:solidFill>
              </a:rPr>
              <a:t>visualize seminal vesicle, prostate &amp; ejaculatory duct obstruction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   </a:t>
            </a:r>
            <a:r>
              <a:rPr lang="en-US" sz="2800" b="1" dirty="0">
                <a:solidFill>
                  <a:schemeClr val="accent6"/>
                </a:solidFill>
              </a:rPr>
              <a:t>INDICATION 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</a:rPr>
              <a:t>            </a:t>
            </a:r>
            <a:r>
              <a:rPr lang="en-US" sz="2800" dirty="0">
                <a:solidFill>
                  <a:schemeClr val="bg1"/>
                </a:solidFill>
              </a:rPr>
              <a:t>1. </a:t>
            </a:r>
            <a:r>
              <a:rPr lang="en-US" sz="2800" dirty="0" err="1">
                <a:solidFill>
                  <a:schemeClr val="bg1"/>
                </a:solidFill>
              </a:rPr>
              <a:t>Azoospermia</a:t>
            </a:r>
            <a:r>
              <a:rPr lang="en-US" sz="2800" dirty="0">
                <a:solidFill>
                  <a:schemeClr val="bg1"/>
                </a:solidFill>
              </a:rPr>
              <a:t> or severe </a:t>
            </a:r>
            <a:r>
              <a:rPr lang="en-US" sz="2800" dirty="0" err="1">
                <a:solidFill>
                  <a:schemeClr val="bg1"/>
                </a:solidFill>
              </a:rPr>
              <a:t>oligospermia</a:t>
            </a:r>
            <a:r>
              <a:rPr lang="en-US" sz="2800" dirty="0">
                <a:solidFill>
                  <a:schemeClr val="bg1"/>
                </a:solidFill>
              </a:rPr>
              <a:t> with normal testicular volume.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            2 Abnormal digital rectal examination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            3. Ejaculatory duct abnormalities.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            4. Genital abnormalities ( </a:t>
            </a:r>
            <a:r>
              <a:rPr lang="en-US" sz="2800" dirty="0" err="1">
                <a:solidFill>
                  <a:schemeClr val="bg1"/>
                </a:solidFill>
              </a:rPr>
              <a:t>Hypospadius</a:t>
            </a:r>
            <a:r>
              <a:rPr lang="en-US" sz="2800" dirty="0">
                <a:solidFill>
                  <a:schemeClr val="bg1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3114100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96253"/>
            <a:ext cx="8534400" cy="6761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5.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Vasogram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US" sz="2800" dirty="0" smtClean="0">
                <a:solidFill>
                  <a:schemeClr val="accent6"/>
                </a:solidFill>
              </a:rPr>
              <a:t>To evaluate the ejaculatory duct obstruction</a:t>
            </a:r>
            <a:endParaRPr lang="en-US" sz="2800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6. Karyotype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analysis- 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accent6"/>
                </a:solidFill>
              </a:rPr>
              <a:t>  </a:t>
            </a:r>
            <a:r>
              <a:rPr lang="en-US" sz="2800" dirty="0" err="1" smtClean="0">
                <a:solidFill>
                  <a:schemeClr val="accent6"/>
                </a:solidFill>
              </a:rPr>
              <a:t>Azoospermia</a:t>
            </a:r>
            <a:r>
              <a:rPr lang="en-US" sz="2800" dirty="0" smtClean="0">
                <a:solidFill>
                  <a:schemeClr val="accent6"/>
                </a:solidFill>
              </a:rPr>
              <a:t>, severe </a:t>
            </a:r>
            <a:r>
              <a:rPr lang="en-US" sz="2800" dirty="0" err="1" smtClean="0">
                <a:solidFill>
                  <a:schemeClr val="accent6"/>
                </a:solidFill>
              </a:rPr>
              <a:t>oligospermia</a:t>
            </a:r>
            <a:r>
              <a:rPr lang="en-US" sz="2800" dirty="0" smtClean="0">
                <a:solidFill>
                  <a:schemeClr val="accent6"/>
                </a:solidFill>
              </a:rPr>
              <a:t>, raised FSH.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7. </a:t>
            </a:r>
            <a:r>
              <a:rPr lang="en-U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Immunological test </a:t>
            </a:r>
            <a:r>
              <a:rPr lang="en-US" sz="2800" dirty="0" smtClean="0">
                <a:solidFill>
                  <a:schemeClr val="accent6"/>
                </a:solidFill>
              </a:rPr>
              <a:t>–sperm agglutinating  &amp; sperm immobilizing antibodies.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 smtClean="0">
                <a:solidFill>
                  <a:schemeClr val="accent6"/>
                </a:solidFill>
              </a:rPr>
              <a:t>       Cause –</a:t>
            </a:r>
            <a:r>
              <a:rPr lang="en-US" sz="2800" dirty="0" err="1" smtClean="0">
                <a:solidFill>
                  <a:schemeClr val="accent6"/>
                </a:solidFill>
              </a:rPr>
              <a:t>Orchitis</a:t>
            </a:r>
            <a:r>
              <a:rPr lang="en-US" sz="2800" dirty="0" smtClean="0">
                <a:solidFill>
                  <a:schemeClr val="accent6"/>
                </a:solidFill>
              </a:rPr>
              <a:t>, trauma, vasectomy</a:t>
            </a:r>
          </a:p>
          <a:p>
            <a:pPr marL="0" indent="0">
              <a:buNone/>
            </a:pPr>
            <a:endParaRPr lang="en-US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47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625598"/>
            <a:ext cx="8534400" cy="3615267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Factors essential for conception: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1. Healthy spermatozoa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2. There should be ovulation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3. Fallopian tube should be patent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4. Endometrium should receptive for implantation.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5. Corpus </a:t>
            </a:r>
            <a:r>
              <a:rPr lang="en-US" sz="2800" dirty="0" err="1" smtClean="0">
                <a:solidFill>
                  <a:schemeClr val="tx1"/>
                </a:solidFill>
              </a:rPr>
              <a:t>luteum</a:t>
            </a:r>
            <a:r>
              <a:rPr lang="en-US" sz="2800" dirty="0" smtClean="0">
                <a:solidFill>
                  <a:schemeClr val="tx1"/>
                </a:solidFill>
              </a:rPr>
              <a:t> should function adequately.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9104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EVALUATION OF FEMALE FACTOR: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6"/>
                </a:solidFill>
              </a:rPr>
              <a:t>   History 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– 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Age, duration of marriage, H/O previous marriage with proven fertility.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3200" dirty="0" smtClean="0">
                <a:solidFill>
                  <a:schemeClr val="accent6"/>
                </a:solidFill>
              </a:rPr>
              <a:t>General medical history 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Tuberculosis, STD, </a:t>
            </a:r>
            <a:r>
              <a:rPr lang="en-US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diabetes,PID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</a:t>
            </a:r>
            <a:r>
              <a:rPr lang="en-US" sz="2800" dirty="0" smtClean="0">
                <a:solidFill>
                  <a:schemeClr val="accent6"/>
                </a:solidFill>
              </a:rPr>
              <a:t>Surgical history 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–Abdominal or pelvic surgery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</a:t>
            </a:r>
            <a:r>
              <a:rPr lang="en-US" sz="2800" dirty="0" smtClean="0">
                <a:solidFill>
                  <a:schemeClr val="accent6"/>
                </a:solidFill>
              </a:rPr>
              <a:t>Menstrual history- </a:t>
            </a:r>
            <a:r>
              <a:rPr lang="en-US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Hypomenorrhoea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oligomenorrhoea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amenorrhoea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are associated with disturbed HPO axis.</a:t>
            </a:r>
          </a:p>
          <a:p>
            <a:pPr marL="0" indent="0">
              <a:buNone/>
            </a:pPr>
            <a:endParaRPr lang="en-US" sz="3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3468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466" y="433137"/>
            <a:ext cx="8534400" cy="6424863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Previous obstetric history: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 smtClean="0">
                <a:solidFill>
                  <a:schemeClr val="accent6"/>
                </a:solidFill>
              </a:rPr>
              <a:t>      </a:t>
            </a:r>
            <a:r>
              <a:rPr lang="en-US" sz="2800" dirty="0" smtClean="0">
                <a:solidFill>
                  <a:schemeClr val="accent1"/>
                </a:solidFill>
              </a:rPr>
              <a:t>No</a:t>
            </a:r>
            <a:r>
              <a:rPr lang="en-US" sz="3200" dirty="0" smtClean="0">
                <a:solidFill>
                  <a:schemeClr val="accent1"/>
                </a:solidFill>
              </a:rPr>
              <a:t> </a:t>
            </a:r>
            <a:r>
              <a:rPr lang="en-US" sz="2800" dirty="0" smtClean="0">
                <a:solidFill>
                  <a:schemeClr val="accent1"/>
                </a:solidFill>
              </a:rPr>
              <a:t>of pregnancy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smtClean="0">
                <a:solidFill>
                  <a:schemeClr val="accent1"/>
                </a:solidFill>
              </a:rPr>
              <a:t>       Interval between pregnancy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smtClean="0">
                <a:solidFill>
                  <a:schemeClr val="accent1"/>
                </a:solidFill>
              </a:rPr>
              <a:t>       Pregnancy related complication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smtClean="0">
                <a:solidFill>
                  <a:schemeClr val="accent1"/>
                </a:solidFill>
              </a:rPr>
              <a:t>       H/O puerperal sepsis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6"/>
                </a:solidFill>
              </a:rPr>
              <a:t>Contraceptive practice :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 smtClean="0">
                <a:solidFill>
                  <a:schemeClr val="accent1"/>
                </a:solidFill>
              </a:rPr>
              <a:t>       IUCD may cause PID</a:t>
            </a:r>
            <a:endParaRPr 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5768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</a:rPr>
              <a:t>Sexual problem: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Dyspareunia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Loss of libido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02267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307" y="0"/>
            <a:ext cx="8534400" cy="676174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EXAMINATION</a:t>
            </a:r>
          </a:p>
          <a:p>
            <a:r>
              <a:rPr lang="en-US" sz="3200" b="1" dirty="0" smtClean="0">
                <a:solidFill>
                  <a:schemeClr val="accent6"/>
                </a:solidFill>
              </a:rPr>
              <a:t>General examination: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</a:t>
            </a:r>
            <a:r>
              <a:rPr lang="en-US" sz="3000" dirty="0" smtClean="0"/>
              <a:t>Obesity</a:t>
            </a:r>
          </a:p>
          <a:p>
            <a:pPr marL="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 Marked reduction of weight</a:t>
            </a:r>
          </a:p>
          <a:p>
            <a:pPr marL="0" indent="0">
              <a:buNone/>
            </a:pPr>
            <a:r>
              <a:rPr lang="en-US" sz="3000" dirty="0" smtClean="0"/>
              <a:t>     </a:t>
            </a:r>
            <a:r>
              <a:rPr lang="en-US" sz="3000" dirty="0" err="1" smtClean="0"/>
              <a:t>Hirsutism</a:t>
            </a:r>
            <a:r>
              <a:rPr lang="en-US" sz="3000" dirty="0" smtClean="0"/>
              <a:t> , Acne , </a:t>
            </a:r>
            <a:r>
              <a:rPr lang="en-US" sz="3000" dirty="0" err="1" smtClean="0"/>
              <a:t>Acanthosis</a:t>
            </a:r>
            <a:r>
              <a:rPr lang="en-US" sz="3000" dirty="0" smtClean="0"/>
              <a:t> </a:t>
            </a:r>
            <a:r>
              <a:rPr lang="en-US" sz="3000" dirty="0" err="1" smtClean="0"/>
              <a:t>nigricans</a:t>
            </a:r>
            <a:endParaRPr lang="en-US" sz="3000" dirty="0" smtClean="0"/>
          </a:p>
          <a:p>
            <a:pPr marL="0" indent="0">
              <a:buNone/>
            </a:pPr>
            <a:r>
              <a:rPr lang="en-US" sz="3000" dirty="0" smtClean="0"/>
              <a:t>     Underdevelopment of sec. sexual characteristic.</a:t>
            </a:r>
          </a:p>
          <a:p>
            <a:pPr marL="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 </a:t>
            </a:r>
            <a:r>
              <a:rPr lang="en-US" sz="3000" dirty="0" err="1" smtClean="0"/>
              <a:t>Galactorrhoea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6937930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306" y="0"/>
            <a:ext cx="8534400" cy="650908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Systemic examination 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</a:t>
            </a:r>
            <a:r>
              <a:rPr lang="en-US" sz="2800" dirty="0" smtClean="0"/>
              <a:t>Hypertension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Organic heart disease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Chronic renal disease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Thyroid dysfunction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Other </a:t>
            </a:r>
            <a:r>
              <a:rPr lang="en-US" sz="2800" dirty="0" err="1" smtClean="0"/>
              <a:t>endocrinopathies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52624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accent6"/>
                </a:solidFill>
              </a:rPr>
              <a:t>Gynaecological</a:t>
            </a:r>
            <a:r>
              <a:rPr lang="en-US" sz="3200" b="1" dirty="0" smtClean="0">
                <a:solidFill>
                  <a:schemeClr val="accent6"/>
                </a:solidFill>
              </a:rPr>
              <a:t> examination: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</a:t>
            </a:r>
            <a:r>
              <a:rPr lang="en-US" sz="2800" dirty="0" smtClean="0"/>
              <a:t>Adequacy of </a:t>
            </a:r>
            <a:r>
              <a:rPr lang="en-US" sz="2800" dirty="0" err="1" smtClean="0"/>
              <a:t>hymenal</a:t>
            </a:r>
            <a:r>
              <a:rPr lang="en-US" sz="2800" dirty="0" smtClean="0"/>
              <a:t> opening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Vaginal infection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Cervical tear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Chronic infection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Elongation of cervix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Uterine size, position, mobility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Unilateral or bilateral mass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Tenderness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Nodules in POD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62827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Speculum examination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</a:t>
            </a:r>
            <a:r>
              <a:rPr lang="en-US" sz="2800" dirty="0" smtClean="0"/>
              <a:t>Abnormal cervical discharge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dirty="0" err="1" smtClean="0"/>
              <a:t>Gm</a:t>
            </a:r>
            <a:r>
              <a:rPr lang="en-US" sz="2800" dirty="0" smtClean="0"/>
              <a:t> stain &amp; culture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Cervical smear for screening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706781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Couple counseling</a:t>
            </a:r>
          </a:p>
          <a:p>
            <a:pPr marL="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 Couple informed about need of evaluation of both partner</a:t>
            </a:r>
          </a:p>
          <a:p>
            <a:pPr marL="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 Diagnostic test</a:t>
            </a:r>
          </a:p>
          <a:p>
            <a:pPr marL="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 Time</a:t>
            </a:r>
          </a:p>
          <a:p>
            <a:pPr marL="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 Needed the cost of treatment</a:t>
            </a:r>
          </a:p>
          <a:p>
            <a:pPr marL="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 Probable outcome.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4327136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275" y="0"/>
            <a:ext cx="8534400" cy="7230979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Diagnosis of ovulation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</a:t>
            </a:r>
            <a:r>
              <a:rPr lang="en-US" sz="2800" dirty="0" smtClean="0"/>
              <a:t>Indirect 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err="1" smtClean="0"/>
              <a:t>i</a:t>
            </a:r>
            <a:r>
              <a:rPr lang="en-US" sz="2800" dirty="0" smtClean="0"/>
              <a:t>. Menstrual history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ii. Evaluation of peripheral or </a:t>
            </a:r>
            <a:r>
              <a:rPr lang="en-US" sz="2800" dirty="0" err="1" smtClean="0"/>
              <a:t>endorgan</a:t>
            </a:r>
            <a:r>
              <a:rPr lang="en-US" sz="2800" dirty="0" smtClean="0"/>
              <a:t> changes.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BBT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Cervical mucus study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Vaginal cytology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Hormone estimation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- S. Progesterone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- S. LH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- S. Estradiol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- Urine LH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116643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Endometrial biopsy</a:t>
            </a:r>
          </a:p>
          <a:p>
            <a:pPr marL="0" indent="0">
              <a:buNone/>
            </a:pPr>
            <a:r>
              <a:rPr lang="en-US" sz="2800" dirty="0" err="1" smtClean="0"/>
              <a:t>Sonoghaphy</a:t>
            </a:r>
            <a:r>
              <a:rPr lang="en-US" sz="2800" dirty="0" smtClean="0"/>
              <a:t> (TVS)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6"/>
                </a:solidFill>
              </a:rPr>
              <a:t>Direct 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Laparoscopy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6"/>
                </a:solidFill>
              </a:rPr>
              <a:t>Conclusive: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Pregnancy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933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5326" y="673768"/>
            <a:ext cx="1112921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Causes of infertility: </a:t>
            </a:r>
          </a:p>
          <a:p>
            <a:endParaRPr lang="en-US" sz="2800" dirty="0"/>
          </a:p>
          <a:p>
            <a:r>
              <a:rPr lang="en-US" sz="2800" dirty="0" smtClean="0"/>
              <a:t>Male factor : 30-40%</a:t>
            </a:r>
          </a:p>
          <a:p>
            <a:endParaRPr lang="en-US" sz="2800" dirty="0"/>
          </a:p>
          <a:p>
            <a:r>
              <a:rPr lang="en-US" sz="2800" dirty="0" smtClean="0"/>
              <a:t>Female factor: 40-55%</a:t>
            </a:r>
          </a:p>
          <a:p>
            <a:endParaRPr lang="en-US" sz="2800" dirty="0"/>
          </a:p>
          <a:p>
            <a:r>
              <a:rPr lang="en-US" sz="2800" dirty="0" smtClean="0"/>
              <a:t>Both : 10% </a:t>
            </a:r>
          </a:p>
          <a:p>
            <a:endParaRPr lang="en-US" sz="2800" dirty="0"/>
          </a:p>
          <a:p>
            <a:r>
              <a:rPr lang="en-US" sz="2800" dirty="0" smtClean="0"/>
              <a:t>Unexplained: 10%</a:t>
            </a:r>
          </a:p>
          <a:p>
            <a:r>
              <a:rPr lang="en-US" sz="2800" dirty="0" smtClean="0"/>
              <a:t>4 out of 10 patients of unexplained category become pregnant within 3 years without any specific treatment.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72383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Investigation for female partner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</a:t>
            </a:r>
            <a:r>
              <a:rPr lang="en-US" sz="2800" dirty="0" smtClean="0"/>
              <a:t>1. Diagnosis of ovulation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2. Diagnosis of tubal &amp; peritoneal factor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3. Diagnosis of uterine pathology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4. Diagnosis of cervical pathology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061842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-1961147"/>
            <a:ext cx="8534400" cy="8819147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Indirect evidence of ovulation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</a:t>
            </a:r>
            <a:r>
              <a:rPr lang="en-US" sz="3200" b="1" dirty="0" smtClean="0"/>
              <a:t>Menstrual history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1. Regular normal menstrual loss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2. </a:t>
            </a:r>
            <a:r>
              <a:rPr lang="en-US" sz="3200" dirty="0" err="1" smtClean="0"/>
              <a:t>Midmenstrual</a:t>
            </a:r>
            <a:r>
              <a:rPr lang="en-US" sz="3200" dirty="0" smtClean="0"/>
              <a:t> spotting or pain or excessive </a:t>
            </a:r>
            <a:r>
              <a:rPr lang="en-US" sz="3200" dirty="0" err="1" smtClean="0"/>
              <a:t>mucoid</a:t>
            </a:r>
            <a:r>
              <a:rPr lang="en-US" sz="3200" dirty="0" smtClean="0"/>
              <a:t> discharge.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3. Premenstrual syndrome or primary </a:t>
            </a:r>
            <a:r>
              <a:rPr lang="en-US" sz="3200" dirty="0" err="1" smtClean="0"/>
              <a:t>dysmenorrhoea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950733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Evaluation of peripheral changes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BBT :  Body temperature raised to 0.5-1 degree F Following ovulation due to progesterone which is </a:t>
            </a:r>
            <a:r>
              <a:rPr lang="en-US" sz="2800" dirty="0" err="1" smtClean="0"/>
              <a:t>thermogenic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Cervical mucus study : Disappearance of fern pattern beyond 22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day of cycle is suggestive of ovulation.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Persistence of fern pattern suggests anovulation.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706043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97969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Principle :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Progesterone causes dissolution of sodium chloride crystals.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Following ovulation there is loss of </a:t>
            </a:r>
            <a:r>
              <a:rPr lang="en-US" sz="3200" dirty="0" err="1" smtClean="0"/>
              <a:t>stretchability</a:t>
            </a:r>
            <a:r>
              <a:rPr lang="en-US" sz="3200" dirty="0" smtClean="0"/>
              <a:t>, which was present in the </a:t>
            </a:r>
            <a:r>
              <a:rPr lang="en-US" sz="3200" dirty="0" err="1" smtClean="0"/>
              <a:t>midcycle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38402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591" y="-1876926"/>
            <a:ext cx="8534400" cy="8572277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Vaginal cytology : </a:t>
            </a:r>
            <a:r>
              <a:rPr lang="en-US" sz="3200" dirty="0" smtClean="0">
                <a:solidFill>
                  <a:schemeClr val="accent1"/>
                </a:solidFill>
              </a:rPr>
              <a:t>Maturation index shifts to the left from </a:t>
            </a:r>
            <a:r>
              <a:rPr lang="en-US" sz="3200" dirty="0" err="1" smtClean="0">
                <a:solidFill>
                  <a:schemeClr val="accent1"/>
                </a:solidFill>
              </a:rPr>
              <a:t>midcycle</a:t>
            </a:r>
            <a:r>
              <a:rPr lang="en-US" sz="3200" dirty="0" smtClean="0">
                <a:solidFill>
                  <a:schemeClr val="accent1"/>
                </a:solidFill>
              </a:rPr>
              <a:t> to mid second half of cycle..</a:t>
            </a:r>
          </a:p>
          <a:p>
            <a:r>
              <a:rPr lang="en-US" sz="3200" b="1" dirty="0" smtClean="0">
                <a:solidFill>
                  <a:schemeClr val="accent1"/>
                </a:solidFill>
              </a:rPr>
              <a:t>Hormone estimation :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smtClean="0">
                <a:solidFill>
                  <a:schemeClr val="accent1"/>
                </a:solidFill>
              </a:rPr>
              <a:t>     </a:t>
            </a:r>
            <a:r>
              <a:rPr lang="en-US" sz="3200" dirty="0" smtClean="0">
                <a:solidFill>
                  <a:schemeClr val="accent1"/>
                </a:solidFill>
              </a:rPr>
              <a:t>S. progesterone estimation done at D8 &amp; D21 of cycle.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smtClean="0">
                <a:solidFill>
                  <a:schemeClr val="accent1"/>
                </a:solidFill>
              </a:rPr>
              <a:t>     </a:t>
            </a:r>
            <a:r>
              <a:rPr lang="en-US" sz="3200" dirty="0" smtClean="0">
                <a:solidFill>
                  <a:schemeClr val="accent1"/>
                </a:solidFill>
              </a:rPr>
              <a:t>An increase in value from less than 1ng/ml  to more than 6 </a:t>
            </a:r>
            <a:r>
              <a:rPr lang="en-US" sz="3200" dirty="0" err="1" smtClean="0">
                <a:solidFill>
                  <a:schemeClr val="accent1"/>
                </a:solidFill>
              </a:rPr>
              <a:t>ng</a:t>
            </a:r>
            <a:r>
              <a:rPr lang="en-US" sz="3200" dirty="0" smtClean="0">
                <a:solidFill>
                  <a:schemeClr val="accent1"/>
                </a:solidFill>
              </a:rPr>
              <a:t>/ml suggests ovulation.</a:t>
            </a:r>
            <a:endParaRPr lang="en-US" sz="32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866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S. LH : </a:t>
            </a:r>
            <a:r>
              <a:rPr lang="en-US" sz="3200" dirty="0" smtClean="0"/>
              <a:t>daily estimation of LH at </a:t>
            </a:r>
            <a:r>
              <a:rPr lang="en-US" sz="3200" dirty="0" err="1" smtClean="0"/>
              <a:t>midcycle</a:t>
            </a:r>
            <a:r>
              <a:rPr lang="en-US" sz="3200" dirty="0" smtClean="0"/>
              <a:t> can detect LH surge. Ovulation occurs 34-36 hours after beginning of LH surge.</a:t>
            </a:r>
          </a:p>
          <a:p>
            <a:r>
              <a:rPr lang="en-US" sz="3200" b="1" dirty="0" smtClean="0">
                <a:solidFill>
                  <a:schemeClr val="accent6"/>
                </a:solidFill>
              </a:rPr>
              <a:t>S. Estradiol </a:t>
            </a:r>
            <a:r>
              <a:rPr lang="en-US" sz="3200" dirty="0" smtClean="0"/>
              <a:t>: Peak rise 24 hours prior to LH surge &amp; about 24-36 hours prior to ovulation.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Used in vitro fertilization.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604042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 </a:t>
            </a:r>
            <a:r>
              <a:rPr lang="en-US" sz="3200" b="1" dirty="0" smtClean="0">
                <a:solidFill>
                  <a:schemeClr val="accent6"/>
                </a:solidFill>
              </a:rPr>
              <a:t>Urinary LH :</a:t>
            </a:r>
            <a:r>
              <a:rPr lang="en-US" sz="3200" dirty="0" smtClean="0"/>
              <a:t> Detect mid cycle LH surge.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Ovulation usually occurs within 14-26 hours of detection of urine LH surge &amp; almost always within 48 hours.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Endometrial biopsy </a:t>
            </a:r>
            <a:r>
              <a:rPr lang="en-US" sz="3200" b="1" dirty="0" smtClean="0"/>
              <a:t>: </a:t>
            </a:r>
            <a:r>
              <a:rPr lang="en-US" sz="3200" dirty="0" smtClean="0"/>
              <a:t>Detect ovulation, endometrial tuberculosis.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774744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When to do </a:t>
            </a:r>
            <a:r>
              <a:rPr lang="en-US" sz="3200" dirty="0" smtClean="0">
                <a:solidFill>
                  <a:schemeClr val="bg1"/>
                </a:solidFill>
              </a:rPr>
              <a:t>? 21</a:t>
            </a:r>
            <a:r>
              <a:rPr lang="en-US" sz="3200" baseline="30000" dirty="0" smtClean="0">
                <a:solidFill>
                  <a:schemeClr val="bg1"/>
                </a:solidFill>
              </a:rPr>
              <a:t>st</a:t>
            </a:r>
            <a:r>
              <a:rPr lang="en-US" sz="3200" dirty="0" smtClean="0">
                <a:solidFill>
                  <a:schemeClr val="bg1"/>
                </a:solidFill>
              </a:rPr>
              <a:t>-23</a:t>
            </a:r>
            <a:r>
              <a:rPr lang="en-US" sz="3200" baseline="30000" dirty="0" smtClean="0">
                <a:solidFill>
                  <a:schemeClr val="bg1"/>
                </a:solidFill>
              </a:rPr>
              <a:t>rd</a:t>
            </a:r>
            <a:r>
              <a:rPr lang="en-US" sz="3200" dirty="0" smtClean="0">
                <a:solidFill>
                  <a:schemeClr val="bg1"/>
                </a:solidFill>
              </a:rPr>
              <a:t> day of cycle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Finding :</a:t>
            </a:r>
            <a:r>
              <a:rPr lang="en-US" sz="3200" dirty="0" smtClean="0">
                <a:solidFill>
                  <a:schemeClr val="bg1"/>
                </a:solidFill>
              </a:rPr>
              <a:t> Evidence of secretory activity of endometrial gland in the second half of cycle.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TVS :</a:t>
            </a:r>
            <a:r>
              <a:rPr lang="en-US" sz="3200" dirty="0" smtClean="0">
                <a:solidFill>
                  <a:schemeClr val="bg1"/>
                </a:solidFill>
              </a:rPr>
              <a:t> During </a:t>
            </a:r>
            <a:r>
              <a:rPr lang="en-US" sz="3200" dirty="0" err="1" smtClean="0">
                <a:solidFill>
                  <a:schemeClr val="bg1"/>
                </a:solidFill>
              </a:rPr>
              <a:t>midcycle</a:t>
            </a:r>
            <a:r>
              <a:rPr lang="en-US" sz="3200" dirty="0" smtClean="0">
                <a:solidFill>
                  <a:schemeClr val="bg1"/>
                </a:solidFill>
              </a:rPr>
              <a:t> measure </a:t>
            </a:r>
            <a:r>
              <a:rPr lang="en-US" sz="3200" dirty="0" err="1" smtClean="0">
                <a:solidFill>
                  <a:schemeClr val="bg1"/>
                </a:solidFill>
              </a:rPr>
              <a:t>grafian</a:t>
            </a:r>
            <a:r>
              <a:rPr lang="en-US" sz="3200" dirty="0" smtClean="0">
                <a:solidFill>
                  <a:schemeClr val="bg1"/>
                </a:solidFill>
              </a:rPr>
              <a:t> follicle just prior to ovulation (18-20 mm)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7668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593976"/>
            <a:ext cx="8534400" cy="40042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Features of recent ovulation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    -Collapsed follicle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    - Fluid in the POD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    - Thick endometrium ( thickness &gt;8 mm is </a:t>
            </a:r>
            <a:r>
              <a:rPr lang="en-US" sz="3200" dirty="0" err="1" smtClean="0">
                <a:solidFill>
                  <a:schemeClr val="bg1"/>
                </a:solidFill>
              </a:rPr>
              <a:t>favourable</a:t>
            </a:r>
            <a:r>
              <a:rPr lang="en-US" sz="3200" dirty="0" smtClean="0">
                <a:solidFill>
                  <a:schemeClr val="bg1"/>
                </a:solidFill>
              </a:rPr>
              <a:t>  for implantation.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9309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Direct evidence </a:t>
            </a:r>
            <a:r>
              <a:rPr lang="en-US" sz="3200" dirty="0" smtClean="0">
                <a:solidFill>
                  <a:schemeClr val="accent6"/>
                </a:solidFill>
              </a:rPr>
              <a:t>: </a:t>
            </a:r>
            <a:r>
              <a:rPr lang="en-US" sz="3200" dirty="0" smtClean="0">
                <a:solidFill>
                  <a:schemeClr val="bg1"/>
                </a:solidFill>
              </a:rPr>
              <a:t>Laparoscopic visualization of recent corpus </a:t>
            </a:r>
            <a:r>
              <a:rPr lang="en-US" sz="3200" dirty="0" err="1" smtClean="0">
                <a:solidFill>
                  <a:schemeClr val="bg1"/>
                </a:solidFill>
              </a:rPr>
              <a:t>luteum</a:t>
            </a:r>
            <a:r>
              <a:rPr lang="en-US" sz="3200" dirty="0" smtClean="0">
                <a:solidFill>
                  <a:schemeClr val="bg1"/>
                </a:solidFill>
              </a:rPr>
              <a:t> or detection of ovum from aspirated peritoneal fluid from POD is the direct evidence of ovulation.</a:t>
            </a:r>
          </a:p>
          <a:p>
            <a:r>
              <a:rPr lang="en-US" sz="3200" b="1" dirty="0" smtClean="0">
                <a:solidFill>
                  <a:schemeClr val="accent6"/>
                </a:solidFill>
              </a:rPr>
              <a:t>Conclusive: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Pregnancy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40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Fault in male: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1. Defective spermatogenesis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2. Obstruction of efferent duct system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3. Failure to </a:t>
            </a:r>
            <a:r>
              <a:rPr lang="en-US" sz="2800" dirty="0" err="1" smtClean="0">
                <a:solidFill>
                  <a:schemeClr val="tx1"/>
                </a:solidFill>
              </a:rPr>
              <a:t>deposite</a:t>
            </a:r>
            <a:r>
              <a:rPr lang="en-US" sz="2800" dirty="0" smtClean="0">
                <a:solidFill>
                  <a:schemeClr val="tx1"/>
                </a:solidFill>
              </a:rPr>
              <a:t> sperm high in vagina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4. Errors in </a:t>
            </a:r>
            <a:r>
              <a:rPr lang="en-US" sz="2800" smtClean="0">
                <a:solidFill>
                  <a:schemeClr val="tx1"/>
                </a:solidFill>
              </a:rPr>
              <a:t>seminal fluid.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95474" y="19611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9660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9322" y="-215150"/>
            <a:ext cx="8534400" cy="61722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Tubal factor :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1. Insufflation test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2. </a:t>
            </a:r>
            <a:r>
              <a:rPr lang="en-US" sz="3200" dirty="0" err="1" smtClean="0">
                <a:solidFill>
                  <a:schemeClr val="bg1"/>
                </a:solidFill>
              </a:rPr>
              <a:t>Hysterosalpingography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3. Laparoscopy &amp; </a:t>
            </a:r>
            <a:r>
              <a:rPr lang="en-US" sz="3200" dirty="0" err="1" smtClean="0">
                <a:solidFill>
                  <a:schemeClr val="bg1"/>
                </a:solidFill>
              </a:rPr>
              <a:t>chromopertubation</a:t>
            </a:r>
            <a:r>
              <a:rPr lang="en-US" sz="32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4. </a:t>
            </a:r>
            <a:r>
              <a:rPr lang="en-US" sz="3200" dirty="0" err="1" smtClean="0">
                <a:solidFill>
                  <a:schemeClr val="bg1"/>
                </a:solidFill>
              </a:rPr>
              <a:t>Sonohysterosalpingography</a:t>
            </a:r>
            <a:r>
              <a:rPr lang="en-US" sz="32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5. </a:t>
            </a:r>
            <a:r>
              <a:rPr lang="en-US" sz="3200" dirty="0" err="1" smtClean="0">
                <a:solidFill>
                  <a:schemeClr val="bg1"/>
                </a:solidFill>
              </a:rPr>
              <a:t>Falloposcopy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6. </a:t>
            </a:r>
            <a:r>
              <a:rPr lang="en-US" sz="3200" dirty="0" err="1" smtClean="0">
                <a:solidFill>
                  <a:schemeClr val="bg1"/>
                </a:solidFill>
              </a:rPr>
              <a:t>Salpingoscopy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2285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Uterine factor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</a:t>
            </a:r>
            <a:r>
              <a:rPr lang="en-US" sz="3200" dirty="0" err="1" smtClean="0">
                <a:solidFill>
                  <a:schemeClr val="bg1"/>
                </a:solidFill>
              </a:rPr>
              <a:t>Submucous</a:t>
            </a:r>
            <a:r>
              <a:rPr lang="en-US" sz="3200" dirty="0" smtClean="0">
                <a:solidFill>
                  <a:schemeClr val="bg1"/>
                </a:solidFill>
              </a:rPr>
              <a:t> fibroid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Congenital malformation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Intrauterine adhesion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USG, HSG, Hysteroscopy and laparoscopy are needed for evaluation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586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684212" y="5994400"/>
            <a:ext cx="85344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Hysteroscopy  is the gold standard for visualizing the uterine cavity and tubal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ostia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sz="3200" b="1" dirty="0" smtClean="0">
                <a:solidFill>
                  <a:schemeClr val="accent6"/>
                </a:solidFill>
              </a:rPr>
              <a:t>Therapeutic benefit : 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1.Polypectomy,2.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Submucous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resection of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myoma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3.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Hysteroscopic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adhesiolysis</a:t>
            </a:r>
            <a:r>
              <a:rPr 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4. Resection  of uterine septum.</a:t>
            </a:r>
            <a:endParaRPr lang="en-US" sz="3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9376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Unexplained Infertility : Is defined when no obvious cause for infertility has been detected following all standard investigation.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Incidence : 10-20%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60% of couples will conceive within a period of 3 years.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IVF &amp; ET is the treatment option.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683" y="121023"/>
            <a:ext cx="8534400" cy="699247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Treatment of infertility 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Couple instructions 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  1.Assurance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2. Correction of body weight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3. Smoking &amp; alcohol consumption is to be avoided.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4. Coital problem should be corrected.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6728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Treatment of male infertility :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INDICATION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1. Extreme </a:t>
            </a:r>
            <a:r>
              <a:rPr lang="en-US" sz="3200" dirty="0" err="1" smtClean="0">
                <a:solidFill>
                  <a:schemeClr val="bg1"/>
                </a:solidFill>
              </a:rPr>
              <a:t>oligospermia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2. </a:t>
            </a:r>
            <a:r>
              <a:rPr lang="en-US" sz="3200" dirty="0" err="1" smtClean="0">
                <a:solidFill>
                  <a:schemeClr val="bg1"/>
                </a:solidFill>
              </a:rPr>
              <a:t>Azoospermia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3. Low volume ejaculate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4. Impotency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Management is difficult &amp; unsatisfactory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6204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General care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Medication that </a:t>
            </a:r>
            <a:r>
              <a:rPr lang="en-US" sz="3200" dirty="0" err="1" smtClean="0">
                <a:solidFill>
                  <a:schemeClr val="bg1"/>
                </a:solidFill>
              </a:rPr>
              <a:t>interfare</a:t>
            </a:r>
            <a:r>
              <a:rPr lang="en-US" sz="3200" dirty="0" smtClean="0">
                <a:solidFill>
                  <a:schemeClr val="bg1"/>
                </a:solidFill>
              </a:rPr>
              <a:t> spermatogenesis should be avoided.</a:t>
            </a:r>
          </a:p>
          <a:p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Hypogonadotrophic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hypogonadism</a:t>
            </a:r>
            <a:r>
              <a:rPr lang="en-US" sz="3200" b="1" dirty="0" smtClean="0">
                <a:solidFill>
                  <a:schemeClr val="bg1"/>
                </a:solidFill>
              </a:rPr>
              <a:t> –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1. HCG 5000 IU I/M once or twice weekly to stimulate endogenous testosterone production.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2. HMG or pure FSH 75 -150 IU is added to HCG if no sperm in ejaculate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3. Dopamine agonist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6911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0"/>
            <a:ext cx="8534400" cy="7342094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Pulsatile </a:t>
            </a:r>
            <a:r>
              <a:rPr lang="en-US" sz="3200" dirty="0" err="1" smtClean="0">
                <a:solidFill>
                  <a:schemeClr val="bg1"/>
                </a:solidFill>
              </a:rPr>
              <a:t>GnRH</a:t>
            </a:r>
            <a:r>
              <a:rPr lang="en-US" sz="3200" dirty="0" smtClean="0">
                <a:solidFill>
                  <a:schemeClr val="bg1"/>
                </a:solidFill>
              </a:rPr>
              <a:t> therapy in </a:t>
            </a:r>
            <a:r>
              <a:rPr lang="en-US" sz="3200" dirty="0" err="1" smtClean="0">
                <a:solidFill>
                  <a:schemeClr val="bg1"/>
                </a:solidFill>
              </a:rPr>
              <a:t>Kallmann’s</a:t>
            </a:r>
            <a:r>
              <a:rPr lang="en-US" sz="3200" dirty="0" smtClean="0">
                <a:solidFill>
                  <a:schemeClr val="bg1"/>
                </a:solidFill>
              </a:rPr>
              <a:t> syndrome.</a:t>
            </a:r>
          </a:p>
          <a:p>
            <a:r>
              <a:rPr lang="en-US" sz="3200" b="1" dirty="0" err="1" smtClean="0">
                <a:solidFill>
                  <a:schemeClr val="bg1"/>
                </a:solidFill>
              </a:rPr>
              <a:t>Hypergonadotrophic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hypogonadism</a:t>
            </a:r>
            <a:r>
              <a:rPr lang="en-US" sz="3200" b="1" dirty="0" smtClean="0">
                <a:solidFill>
                  <a:schemeClr val="bg1"/>
                </a:solidFill>
              </a:rPr>
              <a:t> :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1. Donor sperm or adoption if no sperm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2.IVF with ICSI in severe </a:t>
            </a:r>
            <a:r>
              <a:rPr lang="en-US" sz="3200" dirty="0" err="1" smtClean="0">
                <a:solidFill>
                  <a:schemeClr val="bg1"/>
                </a:solidFill>
              </a:rPr>
              <a:t>oligospermia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3. Clomiphene citrate 25 mg daily for 3 months will increase serum level of FSH, LH, testosterone.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4048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1722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IUI in </a:t>
            </a:r>
            <a:r>
              <a:rPr lang="en-US" sz="3200" dirty="0" err="1" smtClean="0">
                <a:solidFill>
                  <a:schemeClr val="bg1"/>
                </a:solidFill>
              </a:rPr>
              <a:t>antisperm</a:t>
            </a:r>
            <a:r>
              <a:rPr lang="en-US" sz="3200" dirty="0" smtClean="0">
                <a:solidFill>
                  <a:schemeClr val="bg1"/>
                </a:solidFill>
              </a:rPr>
              <a:t> antibody.</a:t>
            </a:r>
          </a:p>
          <a:p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Leukocytospermia</a:t>
            </a:r>
            <a:r>
              <a:rPr lang="en-US" sz="3200" dirty="0" smtClean="0">
                <a:solidFill>
                  <a:schemeClr val="bg1"/>
                </a:solidFill>
              </a:rPr>
              <a:t> – Doxycycline or </a:t>
            </a:r>
            <a:r>
              <a:rPr lang="en-US" sz="3200" dirty="0" err="1" smtClean="0">
                <a:solidFill>
                  <a:schemeClr val="bg1"/>
                </a:solidFill>
              </a:rPr>
              <a:t>Erythromycine</a:t>
            </a:r>
            <a:r>
              <a:rPr lang="en-US" sz="3200" dirty="0" smtClean="0">
                <a:solidFill>
                  <a:schemeClr val="bg1"/>
                </a:solidFill>
              </a:rPr>
              <a:t> 4-6 weeks.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Retrograde ejaculation: Phenylephrine (@ adrenergic agonist) improve the tone of internal urethral sphincter.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Sperm may be recovered from neutralized urine.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6976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Teratospermia</a:t>
            </a:r>
            <a:r>
              <a:rPr lang="en-US" sz="3200" dirty="0" smtClean="0">
                <a:solidFill>
                  <a:schemeClr val="bg1"/>
                </a:solidFill>
              </a:rPr>
              <a:t> &amp; </a:t>
            </a:r>
            <a:r>
              <a:rPr lang="en-US" sz="3200" dirty="0" err="1" smtClean="0">
                <a:solidFill>
                  <a:schemeClr val="bg1"/>
                </a:solidFill>
              </a:rPr>
              <a:t>asthenozoospermia</a:t>
            </a:r>
            <a:r>
              <a:rPr lang="en-US" sz="3200" dirty="0" smtClean="0">
                <a:solidFill>
                  <a:schemeClr val="bg1"/>
                </a:solidFill>
              </a:rPr>
              <a:t> : IUI or AID is the option.</a:t>
            </a:r>
          </a:p>
          <a:p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Genetic abnormality : AID.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81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89685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Defective spermatogenesis: Effective spermatogenesis depends on following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1. FSH  - Which stimulate basal cells of seminiferous tubule.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     Controls </a:t>
            </a:r>
            <a:r>
              <a:rPr lang="en-US" sz="2800" dirty="0" err="1" smtClean="0">
                <a:solidFill>
                  <a:schemeClr val="tx1"/>
                </a:solidFill>
              </a:rPr>
              <a:t>Sartoli</a:t>
            </a:r>
            <a:r>
              <a:rPr lang="en-US" sz="2800" dirty="0" smtClean="0">
                <a:solidFill>
                  <a:schemeClr val="tx1"/>
                </a:solidFill>
              </a:rPr>
              <a:t> cell function which envelop the germ cell &amp; support spermatogenesis.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        Stimulate </a:t>
            </a:r>
            <a:r>
              <a:rPr lang="en-US" sz="2800" dirty="0" err="1" smtClean="0">
                <a:solidFill>
                  <a:schemeClr val="tx1"/>
                </a:solidFill>
              </a:rPr>
              <a:t>sertoli</a:t>
            </a:r>
            <a:r>
              <a:rPr lang="en-US" sz="2800" dirty="0" smtClean="0">
                <a:solidFill>
                  <a:schemeClr val="tx1"/>
                </a:solidFill>
              </a:rPr>
              <a:t> cell to produce ABP &amp; </a:t>
            </a:r>
            <a:r>
              <a:rPr lang="en-US" sz="2800" dirty="0" err="1" smtClean="0">
                <a:solidFill>
                  <a:schemeClr val="tx1"/>
                </a:solidFill>
              </a:rPr>
              <a:t>Inhibin</a:t>
            </a:r>
            <a:r>
              <a:rPr lang="en-US" sz="2800" dirty="0" smtClean="0">
                <a:solidFill>
                  <a:schemeClr val="tx1"/>
                </a:solidFill>
              </a:rPr>
              <a:t> B.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7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SURGICAL :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1. </a:t>
            </a:r>
            <a:r>
              <a:rPr lang="en-US" sz="3200" dirty="0" err="1" smtClean="0">
                <a:solidFill>
                  <a:schemeClr val="bg1"/>
                </a:solidFill>
              </a:rPr>
              <a:t>Vaso-epididimostomy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2. </a:t>
            </a:r>
            <a:r>
              <a:rPr lang="en-US" sz="3200" dirty="0" err="1" smtClean="0">
                <a:solidFill>
                  <a:schemeClr val="bg1"/>
                </a:solidFill>
              </a:rPr>
              <a:t>Vaso-vasostomy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3. </a:t>
            </a:r>
            <a:r>
              <a:rPr lang="en-US" sz="3200" dirty="0" err="1" smtClean="0">
                <a:solidFill>
                  <a:schemeClr val="bg1"/>
                </a:solidFill>
              </a:rPr>
              <a:t>Orchidopexy</a:t>
            </a:r>
            <a:r>
              <a:rPr lang="en-US" sz="3200" dirty="0" smtClean="0">
                <a:solidFill>
                  <a:schemeClr val="bg1"/>
                </a:solidFill>
              </a:rPr>
              <a:t> in undescended testis between 2-3 years of age.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0175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256421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IMPOTENCY :</a:t>
            </a:r>
          </a:p>
          <a:p>
            <a:pPr marL="0" indent="0">
              <a:buNone/>
            </a:pPr>
            <a:r>
              <a:rPr lang="en-US" sz="3200" dirty="0" smtClean="0"/>
              <a:t>   </a:t>
            </a:r>
            <a:r>
              <a:rPr lang="en-US" sz="3200" dirty="0" smtClean="0">
                <a:solidFill>
                  <a:schemeClr val="bg1"/>
                </a:solidFill>
              </a:rPr>
              <a:t>1. Psychosexual treatment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2. </a:t>
            </a:r>
            <a:r>
              <a:rPr lang="en-US" sz="3200" dirty="0" err="1" smtClean="0">
                <a:solidFill>
                  <a:schemeClr val="bg1"/>
                </a:solidFill>
              </a:rPr>
              <a:t>Hyperprolactinaemia</a:t>
            </a:r>
            <a:r>
              <a:rPr lang="en-US" sz="3200" dirty="0" smtClean="0">
                <a:solidFill>
                  <a:schemeClr val="bg1"/>
                </a:solidFill>
              </a:rPr>
              <a:t> needs further </a:t>
            </a:r>
            <a:r>
              <a:rPr lang="en-US" sz="3200" dirty="0" err="1" smtClean="0">
                <a:solidFill>
                  <a:schemeClr val="bg1"/>
                </a:solidFill>
              </a:rPr>
              <a:t>inv</a:t>
            </a:r>
            <a:r>
              <a:rPr lang="en-US" sz="3200" dirty="0" smtClean="0">
                <a:solidFill>
                  <a:schemeClr val="bg1"/>
                </a:solidFill>
              </a:rPr>
              <a:t> and treatment.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3. Erectile dysfunction : Sildenafil , </a:t>
            </a:r>
            <a:r>
              <a:rPr lang="en-US" sz="3200" dirty="0" err="1" smtClean="0">
                <a:solidFill>
                  <a:schemeClr val="bg1"/>
                </a:solidFill>
              </a:rPr>
              <a:t>Tadalafil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4. Artificial insemination if unresponsive.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ART  for male infertility – IUI, TESE, PESA,MESA, ICSI are available for infertile male.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8966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328611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FEMALE INFERTILITY </a:t>
            </a:r>
          </a:p>
          <a:p>
            <a:r>
              <a:rPr lang="en-US" sz="3200" dirty="0"/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Ovulatory dysfunction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1. Psychotherapy to improve emotional cause if any.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2. Weight reduction in PCOS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3. Ovulation induction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       Clomiphene citrate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       </a:t>
            </a:r>
            <a:r>
              <a:rPr lang="en-US" sz="3200" dirty="0" err="1" smtClean="0">
                <a:solidFill>
                  <a:schemeClr val="bg1"/>
                </a:solidFill>
              </a:rPr>
              <a:t>Letrozole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       </a:t>
            </a:r>
            <a:r>
              <a:rPr lang="en-US" sz="3200" dirty="0" err="1" smtClean="0">
                <a:solidFill>
                  <a:schemeClr val="bg1"/>
                </a:solidFill>
              </a:rPr>
              <a:t>Hmg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       FSH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3364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023" y="0"/>
            <a:ext cx="85344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</a:t>
            </a:r>
            <a:r>
              <a:rPr lang="en-US" sz="3200" dirty="0" err="1" smtClean="0">
                <a:solidFill>
                  <a:schemeClr val="bg1"/>
                </a:solidFill>
              </a:rPr>
              <a:t>Hcg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</a:t>
            </a:r>
            <a:r>
              <a:rPr lang="en-US" sz="3200" dirty="0" err="1" smtClean="0">
                <a:solidFill>
                  <a:schemeClr val="bg1"/>
                </a:solidFill>
              </a:rPr>
              <a:t>GnRH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</a:t>
            </a:r>
            <a:r>
              <a:rPr lang="en-US" sz="3200" dirty="0" err="1" smtClean="0">
                <a:solidFill>
                  <a:schemeClr val="bg1"/>
                </a:solidFill>
              </a:rPr>
              <a:t>GnRH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analouges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Metformin for </a:t>
            </a:r>
            <a:r>
              <a:rPr lang="en-US" sz="3200" dirty="0" err="1" smtClean="0">
                <a:solidFill>
                  <a:schemeClr val="bg1"/>
                </a:solidFill>
              </a:rPr>
              <a:t>hyperinsulinaemia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</a:t>
            </a:r>
            <a:r>
              <a:rPr lang="en-US" sz="3200" dirty="0" err="1" smtClean="0">
                <a:solidFill>
                  <a:schemeClr val="bg1"/>
                </a:solidFill>
              </a:rPr>
              <a:t>Bromocriptin</a:t>
            </a:r>
            <a:r>
              <a:rPr lang="en-US" sz="3200" dirty="0" smtClean="0">
                <a:solidFill>
                  <a:schemeClr val="bg1"/>
                </a:solidFill>
              </a:rPr>
              <a:t> for </a:t>
            </a:r>
            <a:r>
              <a:rPr lang="en-US" sz="3200" dirty="0" err="1" smtClean="0">
                <a:solidFill>
                  <a:schemeClr val="bg1"/>
                </a:solidFill>
              </a:rPr>
              <a:t>hyperprolactinaemia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79824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306" y="204537"/>
            <a:ext cx="8534400" cy="644892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Surgery 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</a:t>
            </a:r>
            <a:r>
              <a:rPr lang="en-US" sz="3200" dirty="0" smtClean="0">
                <a:solidFill>
                  <a:schemeClr val="bg1"/>
                </a:solidFill>
              </a:rPr>
              <a:t>1. Laparoscopic ovarian drilling or laser vaporization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2. Surgery for pituitary </a:t>
            </a:r>
            <a:r>
              <a:rPr lang="en-US" sz="3200" dirty="0" err="1" smtClean="0">
                <a:solidFill>
                  <a:schemeClr val="bg1"/>
                </a:solidFill>
              </a:rPr>
              <a:t>prolactinoma</a:t>
            </a:r>
            <a:r>
              <a:rPr lang="en-US" sz="32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3. surgical removal of functioning ovarian tumor or adrenal tumor.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4. Utero-vaginal surgery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5. Bariatric surgery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0064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338" y="252663"/>
            <a:ext cx="8534400" cy="684596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000" b="1" dirty="0" smtClean="0">
                <a:solidFill>
                  <a:schemeClr val="accent6"/>
                </a:solidFill>
              </a:rPr>
              <a:t>TUBAL &amp; PERITONEAL FACTOR</a:t>
            </a:r>
          </a:p>
          <a:p>
            <a:pPr marL="457200" lvl="1" indent="0">
              <a:buNone/>
            </a:pPr>
            <a:r>
              <a:rPr lang="en-US" sz="3000" dirty="0" err="1" smtClean="0">
                <a:solidFill>
                  <a:schemeClr val="bg1"/>
                </a:solidFill>
              </a:rPr>
              <a:t>Salpingo</a:t>
            </a:r>
            <a:r>
              <a:rPr lang="en-US" sz="3000" dirty="0" smtClean="0">
                <a:solidFill>
                  <a:schemeClr val="bg1"/>
                </a:solidFill>
              </a:rPr>
              <a:t> - </a:t>
            </a:r>
            <a:r>
              <a:rPr lang="en-US" sz="3000" dirty="0" err="1" smtClean="0">
                <a:solidFill>
                  <a:schemeClr val="bg1"/>
                </a:solidFill>
              </a:rPr>
              <a:t>ovariolysis</a:t>
            </a:r>
            <a:r>
              <a:rPr lang="en-US" sz="3000" dirty="0" smtClean="0">
                <a:solidFill>
                  <a:schemeClr val="bg1"/>
                </a:solidFill>
              </a:rPr>
              <a:t> either laparoscopy or laparotomy.</a:t>
            </a:r>
          </a:p>
          <a:p>
            <a:pPr marL="457200" lvl="1" indent="0">
              <a:buNone/>
            </a:pPr>
            <a:r>
              <a:rPr lang="en-US" sz="3000" dirty="0" err="1" smtClean="0">
                <a:solidFill>
                  <a:schemeClr val="bg1"/>
                </a:solidFill>
              </a:rPr>
              <a:t>Fimbrioplasty</a:t>
            </a:r>
            <a:r>
              <a:rPr lang="en-US" sz="3000" dirty="0" smtClean="0">
                <a:solidFill>
                  <a:schemeClr val="bg1"/>
                </a:solidFill>
              </a:rPr>
              <a:t> / </a:t>
            </a:r>
            <a:r>
              <a:rPr lang="en-US" sz="3000" dirty="0" err="1" smtClean="0">
                <a:solidFill>
                  <a:schemeClr val="bg1"/>
                </a:solidFill>
              </a:rPr>
              <a:t>fimbriolysis</a:t>
            </a:r>
            <a:endParaRPr lang="en-US" sz="3000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US" sz="3000" dirty="0" err="1" smtClean="0">
                <a:solidFill>
                  <a:schemeClr val="bg1"/>
                </a:solidFill>
              </a:rPr>
              <a:t>Neosalpingostomy</a:t>
            </a:r>
            <a:r>
              <a:rPr lang="en-US" sz="3000" dirty="0" smtClean="0">
                <a:solidFill>
                  <a:schemeClr val="bg1"/>
                </a:solidFill>
              </a:rPr>
              <a:t>.</a:t>
            </a:r>
          </a:p>
          <a:p>
            <a:pPr marL="457200" lvl="1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1225362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-276726"/>
            <a:ext cx="8534400" cy="713472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6"/>
                </a:solidFill>
              </a:rPr>
              <a:t>UNEXPLAINED INFERTILITY: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ovulation induction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IUI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   ART.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14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0"/>
            <a:ext cx="8534400" cy="4926709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2. LH  - Synthesis of testosterone from </a:t>
            </a:r>
            <a:r>
              <a:rPr lang="en-US" sz="2800" dirty="0" err="1" smtClean="0">
                <a:solidFill>
                  <a:schemeClr val="tx1"/>
                </a:solidFill>
              </a:rPr>
              <a:t>Leydig</a:t>
            </a:r>
            <a:r>
              <a:rPr lang="en-US" sz="2800" dirty="0" smtClean="0">
                <a:solidFill>
                  <a:schemeClr val="tx1"/>
                </a:solidFill>
              </a:rPr>
              <a:t> cells.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3. Scrotal temperature  - 1-2 degree F less than the body temperature.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4. High local androgenic environment.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Duration – Approximately 74 days. Additional 12-20  days are needed for spermatozoa to travel epididymis.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94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Causes of male infertility: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1. </a:t>
            </a:r>
            <a:r>
              <a:rPr lang="en-US" sz="2800" dirty="0" err="1" smtClean="0">
                <a:solidFill>
                  <a:schemeClr val="tx1"/>
                </a:solidFill>
              </a:rPr>
              <a:t>Hypothalamo</a:t>
            </a:r>
            <a:r>
              <a:rPr lang="en-US" sz="2800" dirty="0" smtClean="0">
                <a:solidFill>
                  <a:schemeClr val="tx1"/>
                </a:solidFill>
              </a:rPr>
              <a:t>-pituitary disorder (1-2%)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2. Primary gonadal disorder (30-40%)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3. Disorder of sperm transport (10-20%)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4. Idiopathic (40-50%)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18969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1176</TotalTime>
  <Words>2668</Words>
  <Application>Microsoft Office PowerPoint</Application>
  <PresentationFormat>Widescreen</PresentationFormat>
  <Paragraphs>433</Paragraphs>
  <Slides>76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9" baseType="lpstr">
      <vt:lpstr>Century Gothic</vt:lpstr>
      <vt:lpstr>Wingdings 3</vt:lpstr>
      <vt:lpstr>Slice</vt:lpstr>
      <vt:lpstr>            infertility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infertility</dc:title>
  <dc:creator>FATEMA Begum</dc:creator>
  <cp:lastModifiedBy>FATEMA Begum</cp:lastModifiedBy>
  <cp:revision>138</cp:revision>
  <dcterms:created xsi:type="dcterms:W3CDTF">2019-11-30T17:18:47Z</dcterms:created>
  <dcterms:modified xsi:type="dcterms:W3CDTF">2020-01-27T18:23:15Z</dcterms:modified>
</cp:coreProperties>
</file>