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7850" y="1265349"/>
            <a:ext cx="8915399" cy="2262781"/>
          </a:xfrm>
        </p:spPr>
        <p:txBody>
          <a:bodyPr/>
          <a:lstStyle/>
          <a:p>
            <a:r>
              <a:rPr lang="en-US" dirty="0" smtClean="0"/>
              <a:t>Safe Motherhood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6340" y="3915178"/>
            <a:ext cx="8915399" cy="220228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DR.FATEMA BEGUM</a:t>
            </a:r>
          </a:p>
          <a:p>
            <a:r>
              <a:rPr lang="en-US" sz="2800" dirty="0" smtClean="0"/>
              <a:t>ASSISTANT PROFESSOR</a:t>
            </a:r>
          </a:p>
          <a:p>
            <a:r>
              <a:rPr lang="en-US" sz="2800" dirty="0" smtClean="0"/>
              <a:t>Dept. of OBST. &amp; GYNAE</a:t>
            </a:r>
          </a:p>
          <a:p>
            <a:r>
              <a:rPr lang="en-US" sz="2800" dirty="0" smtClean="0"/>
              <a:t>           KYAMCH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7795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Definition:</a:t>
            </a:r>
            <a:r>
              <a:rPr lang="en-US" sz="2800" dirty="0" smtClean="0"/>
              <a:t> Total number of woman dying due to complication of pregnancy per 1000 live birth in an area during a given year.</a:t>
            </a:r>
          </a:p>
          <a:p>
            <a:r>
              <a:rPr lang="en-US" sz="2800" dirty="0" smtClean="0"/>
              <a:t>MMR in Bangladesh is 1.7/1000 live birth.</a:t>
            </a:r>
          </a:p>
          <a:p>
            <a:r>
              <a:rPr lang="en-US" sz="2800" dirty="0" smtClean="0"/>
              <a:t>MDG target was 1.43/1000 live birth.</a:t>
            </a:r>
          </a:p>
          <a:p>
            <a:r>
              <a:rPr lang="en-US" sz="2800" dirty="0" smtClean="0"/>
              <a:t>In developed country 10-15/100000 live birth.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1837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maternal death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Direct or obstetric (70-80%) </a:t>
            </a:r>
            <a:r>
              <a:rPr lang="en-US" sz="2800" dirty="0" smtClean="0"/>
              <a:t>: Resulting from complication of pregnancy, delivery &amp; </a:t>
            </a:r>
            <a:r>
              <a:rPr lang="en-US" sz="2800" dirty="0" err="1" smtClean="0"/>
              <a:t>puerperium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Haemorrhage (31%).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2.</a:t>
            </a:r>
            <a:r>
              <a:rPr lang="en-US" sz="2800" dirty="0" smtClean="0"/>
              <a:t>Eclampsia (20%).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Obstructed labor/prolonged labor (7%).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4.</a:t>
            </a:r>
            <a:r>
              <a:rPr lang="en-US" sz="2800" dirty="0" smtClean="0"/>
              <a:t>Abortion (1%)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96246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Indirect cause (35%) </a:t>
            </a:r>
            <a:r>
              <a:rPr lang="en-US" sz="2800" dirty="0" smtClean="0"/>
              <a:t>: Includes medical disorder complicating pregnancy ,like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Anaemia.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2</a:t>
            </a:r>
            <a:r>
              <a:rPr lang="en-US" sz="2800" dirty="0" smtClean="0"/>
              <a:t>.Heart disease.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3</a:t>
            </a:r>
            <a:r>
              <a:rPr lang="en-US" sz="2800" dirty="0" smtClean="0"/>
              <a:t>.Diabetes.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4.</a:t>
            </a:r>
            <a:r>
              <a:rPr lang="en-US" sz="2800" dirty="0" smtClean="0"/>
              <a:t>viral hepatitis.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65874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Other direct cause (5%)</a:t>
            </a:r>
          </a:p>
          <a:p>
            <a:r>
              <a:rPr lang="en-US" sz="2800" dirty="0" smtClean="0"/>
              <a:t>Undetermined (1%)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35684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Contributory factor for maternal death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Female illiteracy.</a:t>
            </a:r>
          </a:p>
          <a:p>
            <a:r>
              <a:rPr lang="en-US" sz="2800" dirty="0" smtClean="0"/>
              <a:t>Low socioeconomic condition.</a:t>
            </a:r>
          </a:p>
          <a:p>
            <a:r>
              <a:rPr lang="en-US" sz="2800" dirty="0" smtClean="0"/>
              <a:t>Inadequate antenatal,  </a:t>
            </a:r>
            <a:r>
              <a:rPr lang="en-US" sz="2800" dirty="0" err="1" smtClean="0"/>
              <a:t>intranatal</a:t>
            </a:r>
            <a:r>
              <a:rPr lang="en-US" sz="2800" dirty="0" smtClean="0"/>
              <a:t> &amp; postnatal care.</a:t>
            </a:r>
          </a:p>
          <a:p>
            <a:r>
              <a:rPr lang="en-US" sz="2800" dirty="0" smtClean="0"/>
              <a:t>Limited or no access to family planning method.</a:t>
            </a:r>
          </a:p>
          <a:p>
            <a:r>
              <a:rPr lang="en-US" sz="2800" dirty="0" smtClean="0"/>
              <a:t>Poverty &amp; poor nutrition results in poor pregnancy outcome.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0673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Lack of proper transport facilities contributes to delay in emergencies like HGE, obstructed labor  ,  </a:t>
            </a:r>
            <a:r>
              <a:rPr lang="en-US" sz="2800" dirty="0" err="1" smtClean="0"/>
              <a:t>eclampsia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Inadequate manpower distribution.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0050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obstetric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It comprises of life saving interventions for obstetric complications that can performed at various level of health system.</a:t>
            </a:r>
          </a:p>
          <a:p>
            <a:r>
              <a:rPr lang="en-US" sz="2800" dirty="0" smtClean="0"/>
              <a:t>ELEMENTS OF EOC: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1</a:t>
            </a:r>
            <a:r>
              <a:rPr lang="en-US" sz="2800" dirty="0" smtClean="0"/>
              <a:t>.Obstetric first aid.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2</a:t>
            </a:r>
            <a:r>
              <a:rPr lang="en-US" sz="2800" dirty="0" smtClean="0"/>
              <a:t>.Basic EOC.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Comprehensive EOC.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57757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Obstetric first aid: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1.</a:t>
            </a:r>
            <a:r>
              <a:rPr lang="en-US" sz="2800" dirty="0" smtClean="0"/>
              <a:t>Administer oxytocin to control PPH.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2</a:t>
            </a:r>
            <a:r>
              <a:rPr lang="en-US" sz="2800" dirty="0" smtClean="0"/>
              <a:t>.Administer </a:t>
            </a:r>
            <a:r>
              <a:rPr lang="en-US" sz="2800" dirty="0" smtClean="0"/>
              <a:t>parenteral </a:t>
            </a:r>
            <a:r>
              <a:rPr lang="en-US" sz="2800" dirty="0" smtClean="0"/>
              <a:t>antibiotic to prevent infection.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b="1" dirty="0" smtClean="0"/>
              <a:t>3.</a:t>
            </a:r>
            <a:r>
              <a:rPr lang="en-US" sz="2800" dirty="0" smtClean="0"/>
              <a:t>Administer parenteral sedative to control </a:t>
            </a:r>
            <a:r>
              <a:rPr lang="en-US" sz="2800" dirty="0" err="1" smtClean="0"/>
              <a:t>eclampsia</a:t>
            </a:r>
            <a:r>
              <a:rPr lang="en-US" sz="2800" dirty="0" smtClean="0"/>
              <a:t>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33204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EOC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All functions included in obstetric first aid.</a:t>
            </a:r>
          </a:p>
          <a:p>
            <a:r>
              <a:rPr lang="en-US" sz="2800" dirty="0" smtClean="0"/>
              <a:t>Manual removal of placenta.</a:t>
            </a:r>
          </a:p>
          <a:p>
            <a:r>
              <a:rPr lang="en-US" sz="2800" dirty="0" smtClean="0"/>
              <a:t>Perform assisted vaginal delivery ( vacuum extraction , forceps.)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13596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Comprehensive EOC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All of those included in basic EOC.</a:t>
            </a:r>
          </a:p>
          <a:p>
            <a:r>
              <a:rPr lang="en-US" sz="2800" dirty="0" smtClean="0"/>
              <a:t>Surgery (caesarean section, curettage)</a:t>
            </a:r>
          </a:p>
          <a:p>
            <a:r>
              <a:rPr lang="en-US" sz="2800" dirty="0" smtClean="0"/>
              <a:t>Blood transfusion.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9990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Definition:</a:t>
            </a:r>
            <a:r>
              <a:rPr lang="en-US" sz="2800" dirty="0" smtClean="0"/>
              <a:t> Safe motherhood means creating the circumstances within which a woman is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b="1" dirty="0" smtClean="0"/>
              <a:t>1.</a:t>
            </a:r>
            <a:r>
              <a:rPr lang="en-US" sz="2800" dirty="0" smtClean="0"/>
              <a:t>Enable to choose whether she will become pregnant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b="1" dirty="0" smtClean="0"/>
              <a:t>2.</a:t>
            </a:r>
            <a:r>
              <a:rPr lang="en-US" sz="2800" dirty="0" smtClean="0"/>
              <a:t>And if she does, ensuring that-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    a.</a:t>
            </a:r>
            <a:r>
              <a:rPr lang="en-US" sz="2800" dirty="0" smtClean="0"/>
              <a:t> She receives care for prevention &amp; treatment of pregnancy complications.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79292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delay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Phase I – Decide to seek care.</a:t>
            </a:r>
          </a:p>
          <a:p>
            <a:r>
              <a:rPr lang="en-US" sz="2800" dirty="0" smtClean="0"/>
              <a:t>Phase II –Delay to reach medical </a:t>
            </a:r>
            <a:r>
              <a:rPr lang="en-US" sz="2800" dirty="0" err="1" smtClean="0"/>
              <a:t>fascility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Phase III- Delay to receive adequate treatment.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79363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Sustainable development goal (SDG)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Reduction of maternal mortality rate to less than 70/lac live birth by the year 2030 developing country.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42009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  </a:t>
            </a:r>
            <a:r>
              <a:rPr lang="en-US" sz="2800" b="1" dirty="0" smtClean="0"/>
              <a:t>b.</a:t>
            </a:r>
            <a:r>
              <a:rPr lang="en-US" sz="2800" dirty="0" smtClean="0"/>
              <a:t> Has access to trained birth assistance.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b="1" dirty="0" smtClean="0"/>
              <a:t>c.</a:t>
            </a:r>
            <a:r>
              <a:rPr lang="en-US" sz="2800" dirty="0" smtClean="0"/>
              <a:t> Has access to emergency obstetric care if she needs.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b="1" dirty="0" smtClean="0"/>
              <a:t>d.</a:t>
            </a:r>
            <a:r>
              <a:rPr lang="en-US" sz="2800" dirty="0" smtClean="0"/>
              <a:t> Receives care after birth.</a:t>
            </a:r>
          </a:p>
          <a:p>
            <a:pPr marL="0" indent="0" algn="just">
              <a:buNone/>
            </a:pPr>
            <a:r>
              <a:rPr lang="en-US" sz="2800" dirty="0" smtClean="0"/>
              <a:t>So that she can avoid death or disability from complication of pregnancy and childbirth.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0675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PILLARS OF SAFE MOTHERHOOD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Family planning.</a:t>
            </a:r>
          </a:p>
          <a:p>
            <a:r>
              <a:rPr lang="en-US" sz="2800" dirty="0" smtClean="0"/>
              <a:t>Antenatal care.</a:t>
            </a:r>
          </a:p>
          <a:p>
            <a:r>
              <a:rPr lang="en-US" sz="2800" dirty="0" smtClean="0"/>
              <a:t>Safe delivery.</a:t>
            </a:r>
          </a:p>
          <a:p>
            <a:r>
              <a:rPr lang="en-US" sz="2800" dirty="0" smtClean="0"/>
              <a:t>Emergency obstetric care.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5137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 ensure that individuals &amp; couples have the information and services to plan the timing , number &amp; spacing of pregnancies.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2129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Antenatal care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 prevent complications where possible &amp; ensure that complications of pregnancy are detected early &amp; treated appropriately.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8924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Clean/safe delivery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 ensure that all birth attendants have the knowledge , skills &amp; </a:t>
            </a:r>
            <a:r>
              <a:rPr lang="en-US" sz="2800" dirty="0" err="1" smtClean="0"/>
              <a:t>equipments</a:t>
            </a:r>
            <a:r>
              <a:rPr lang="en-US" sz="2800" dirty="0" smtClean="0"/>
              <a:t> to perform clean and safe delivery and provide postpartum care to mother and baby.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3809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obstetric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 ensure that essential care for high risk pregnancies complications is made available to all women who need it.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75036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Maternal death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</a:t>
            </a:r>
            <a:r>
              <a:rPr lang="en-US" sz="2800" dirty="0" smtClean="0"/>
              <a:t>: The death of woman while pregnant, or within 42 days of termination of pregnancy , irrespective of duration or site of pregnancy, from any cause related to aggravated by pregnancy or its management but not from accidental  or incidental cause, is maternal death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915043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180</TotalTime>
  <Words>621</Words>
  <Application>Microsoft Office PowerPoint</Application>
  <PresentationFormat>Widescreen</PresentationFormat>
  <Paragraphs>78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Wisp</vt:lpstr>
      <vt:lpstr>Safe Motherhood</vt:lpstr>
      <vt:lpstr>PowerPoint Presentation</vt:lpstr>
      <vt:lpstr>PowerPoint Presentation</vt:lpstr>
      <vt:lpstr>FOUR PILLARS OF SAFE MOTHERHOOD</vt:lpstr>
      <vt:lpstr>Family planning</vt:lpstr>
      <vt:lpstr>Antenatal care </vt:lpstr>
      <vt:lpstr>Clean/safe delivery</vt:lpstr>
      <vt:lpstr>Emergency obstetric care</vt:lpstr>
      <vt:lpstr>Maternal death</vt:lpstr>
      <vt:lpstr>MMR</vt:lpstr>
      <vt:lpstr>Causes of maternal death</vt:lpstr>
      <vt:lpstr>PowerPoint Presentation</vt:lpstr>
      <vt:lpstr>PowerPoint Presentation</vt:lpstr>
      <vt:lpstr>Contributory factor for maternal death</vt:lpstr>
      <vt:lpstr>PowerPoint Presentation</vt:lpstr>
      <vt:lpstr>Emergency obstetric care</vt:lpstr>
      <vt:lpstr>PowerPoint Presentation</vt:lpstr>
      <vt:lpstr>Basic EOC</vt:lpstr>
      <vt:lpstr>Comprehensive EOC</vt:lpstr>
      <vt:lpstr>Three delay model</vt:lpstr>
      <vt:lpstr>Sustainable development goal (SDG)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 Motherhood</dc:title>
  <dc:creator>ASUS</dc:creator>
  <cp:lastModifiedBy>ASUS</cp:lastModifiedBy>
  <cp:revision>40</cp:revision>
  <dcterms:created xsi:type="dcterms:W3CDTF">2016-05-21T12:08:46Z</dcterms:created>
  <dcterms:modified xsi:type="dcterms:W3CDTF">2017-05-02T16:02:15Z</dcterms:modified>
</cp:coreProperties>
</file>