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08" r:id="rId44"/>
    <p:sldId id="309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DISEASE OF NEWBORN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4205" y="4050836"/>
            <a:ext cx="9478612" cy="2807167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DR. FATEMA BEGUM</a:t>
            </a:r>
          </a:p>
          <a:p>
            <a:pPr algn="just"/>
            <a:r>
              <a:rPr lang="en-US" sz="2800" smtClean="0"/>
              <a:t>ASSOCIATE </a:t>
            </a:r>
            <a:r>
              <a:rPr lang="en-US" sz="2800" dirty="0" smtClean="0"/>
              <a:t>PROFESSOR</a:t>
            </a:r>
          </a:p>
          <a:p>
            <a:pPr algn="just"/>
            <a:r>
              <a:rPr lang="en-US" sz="2800" dirty="0" smtClean="0"/>
              <a:t>Dept. of OBST. &amp; GYNAE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KYAMCH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639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Total score = 10.</a:t>
            </a:r>
          </a:p>
          <a:p>
            <a:r>
              <a:rPr lang="en-US" sz="2800" dirty="0" smtClean="0"/>
              <a:t>No depression =7-10</a:t>
            </a:r>
          </a:p>
          <a:p>
            <a:r>
              <a:rPr lang="en-US" sz="2800" dirty="0" smtClean="0"/>
              <a:t>Mild depression = 4-6</a:t>
            </a:r>
          </a:p>
          <a:p>
            <a:r>
              <a:rPr lang="en-US" sz="2800" dirty="0" smtClean="0"/>
              <a:t>Severe depression =0-3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579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APGAR score alone should not taken as evidence of neurological damage.</a:t>
            </a:r>
          </a:p>
          <a:p>
            <a:pPr>
              <a:buFontTx/>
              <a:buChar char="-"/>
            </a:pPr>
            <a:r>
              <a:rPr lang="en-US" sz="2800" dirty="0" smtClean="0"/>
              <a:t>Cord blood PH is better to assess fetal oxygenation.</a:t>
            </a:r>
          </a:p>
          <a:p>
            <a:pPr marL="0" indent="0">
              <a:buNone/>
            </a:pPr>
            <a:r>
              <a:rPr lang="en-US" sz="2800" dirty="0" smtClean="0"/>
              <a:t>Normal range of arterial blood gas values for term newborn: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Pa O2 50-80 mm Hg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079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Pa CO2 35-45 mm Hg.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HCO3  24-26 </a:t>
            </a:r>
            <a:r>
              <a:rPr lang="en-US" sz="2800" dirty="0" err="1" smtClean="0"/>
              <a:t>mEq</a:t>
            </a:r>
            <a:r>
              <a:rPr lang="en-US" sz="2800" dirty="0" smtClean="0"/>
              <a:t>/L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PH 7.35-7.45.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Clinical </a:t>
            </a:r>
            <a:r>
              <a:rPr lang="en-US" sz="2800" b="1" dirty="0" err="1" smtClean="0"/>
              <a:t>sequelae</a:t>
            </a:r>
            <a:r>
              <a:rPr lang="en-US" sz="2800" b="1" dirty="0" smtClean="0"/>
              <a:t> of birth asphyxia:</a:t>
            </a:r>
          </a:p>
          <a:p>
            <a:pPr marL="0" indent="0">
              <a:buNone/>
            </a:pPr>
            <a:r>
              <a:rPr lang="en-US" sz="2800" dirty="0" err="1" smtClean="0"/>
              <a:t>Hyperapnoea</a:t>
            </a:r>
            <a:r>
              <a:rPr lang="en-US" sz="2800" dirty="0" smtClean="0"/>
              <a:t> &amp; hypertension &gt; Primary </a:t>
            </a:r>
            <a:r>
              <a:rPr lang="en-US" sz="2800" dirty="0" err="1" smtClean="0"/>
              <a:t>apnoea</a:t>
            </a:r>
            <a:r>
              <a:rPr lang="en-US" sz="2800" dirty="0" smtClean="0"/>
              <a:t> &gt; gasping attempt to breath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898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</a:t>
            </a:r>
            <a:r>
              <a:rPr lang="en-US" dirty="0" err="1" smtClean="0"/>
              <a:t>sequelae</a:t>
            </a:r>
            <a:r>
              <a:rPr lang="en-US" dirty="0" smtClean="0"/>
              <a:t> of birth asphyxia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Hyperapnoea</a:t>
            </a:r>
            <a:r>
              <a:rPr lang="en-US" sz="2800" dirty="0" smtClean="0"/>
              <a:t> &amp; hypertension &gt; primary </a:t>
            </a:r>
            <a:r>
              <a:rPr lang="en-US" sz="2800" dirty="0" err="1" smtClean="0"/>
              <a:t>apnoea</a:t>
            </a:r>
            <a:r>
              <a:rPr lang="en-US" sz="2800" dirty="0" smtClean="0"/>
              <a:t>&gt; gasping attempt to breath &gt;(if unresolved) &gt;secondary </a:t>
            </a:r>
            <a:r>
              <a:rPr lang="en-US" sz="2800" dirty="0" err="1" smtClean="0"/>
              <a:t>apnoea</a:t>
            </a:r>
            <a:r>
              <a:rPr lang="en-US" sz="2800" dirty="0" smtClean="0"/>
              <a:t> &gt; bradycardia &amp; shock &gt; diminished cerebral blood flow &gt; cerebral HE &gt; hypoxic </a:t>
            </a:r>
            <a:r>
              <a:rPr lang="en-US" sz="2800" dirty="0" err="1" smtClean="0"/>
              <a:t>ischaemic</a:t>
            </a:r>
            <a:r>
              <a:rPr lang="en-US" sz="2800" dirty="0" smtClean="0"/>
              <a:t> encephalopathy &gt;if severe &gt;death or disability if survive.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65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EEG to detect severity of injury.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CT scan to detect cortical neuronal injury.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3.USG </a:t>
            </a:r>
            <a:r>
              <a:rPr lang="en-US" sz="2800" dirty="0" smtClean="0"/>
              <a:t>to detect IVH, necrosis of basal ganglia &amp; thalamus.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MRI to detect hypoxic brain injury within 24 hours.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56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PROPHYLACTIC :</a:t>
            </a:r>
          </a:p>
          <a:p>
            <a:pPr marL="0" indent="0">
              <a:buNone/>
            </a:pPr>
            <a:r>
              <a:rPr lang="en-US" sz="2800" dirty="0" smtClean="0"/>
              <a:t>     1.Antenatal detection of high risk patients</a:t>
            </a:r>
          </a:p>
          <a:p>
            <a:pPr marL="0" indent="0">
              <a:buNone/>
            </a:pPr>
            <a:r>
              <a:rPr lang="en-US" sz="2800" dirty="0" smtClean="0"/>
              <a:t>     2.Fetal monitoring &amp; early detection of fetal   distress &amp; timely delivery.</a:t>
            </a:r>
          </a:p>
          <a:p>
            <a:pPr marL="0" indent="0">
              <a:buNone/>
            </a:pPr>
            <a:r>
              <a:rPr lang="en-US" sz="2800" dirty="0" smtClean="0"/>
              <a:t>     3.Intrapartum use of electronic fetal monitoring &amp; scalp blood PH detection.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Scalp blood PH &lt; 7.0 is evidence of prolonged intrauterine asphyxia.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0161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4.Judicious administration of </a:t>
            </a:r>
            <a:r>
              <a:rPr lang="en-US" sz="2800" dirty="0" err="1" smtClean="0"/>
              <a:t>anaesthetic</a:t>
            </a:r>
            <a:r>
              <a:rPr lang="en-US" sz="2800" dirty="0" smtClean="0"/>
              <a:t> agent &amp; sedative during labor.</a:t>
            </a:r>
          </a:p>
          <a:p>
            <a:pPr marL="0" indent="0">
              <a:buNone/>
            </a:pPr>
            <a:r>
              <a:rPr lang="en-US" sz="2800" dirty="0" smtClean="0"/>
              <a:t>5.Co-operation between obstetric &amp; </a:t>
            </a:r>
            <a:r>
              <a:rPr lang="en-US" sz="2800" dirty="0" err="1" smtClean="0"/>
              <a:t>paediatric</a:t>
            </a:r>
            <a:r>
              <a:rPr lang="en-US" sz="2800" dirty="0" smtClean="0"/>
              <a:t> staff since delivery.</a:t>
            </a:r>
          </a:p>
          <a:p>
            <a:pPr marL="0" indent="0">
              <a:buNone/>
            </a:pPr>
            <a:r>
              <a:rPr lang="en-US" sz="2800" dirty="0" smtClean="0"/>
              <a:t>6.Avoidane of difficult or traumatic delivery.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526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Definitive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4" y="2147889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APGAR score 7-10 </a:t>
            </a:r>
            <a:r>
              <a:rPr lang="en-US" sz="2800" b="1" dirty="0" smtClean="0">
                <a:sym typeface="Wingdings" panose="05000000000000000000" pitchFamily="2" charset="2"/>
              </a:rPr>
              <a:t>(pink, regular breathing, HR &gt;100/min) :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-oropharynx &amp; nasopharyngeal suction.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-Dry the baby &amp; place under radiant warmer.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-Oxygen if required.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-Reassess after 5 </a:t>
            </a:r>
            <a:r>
              <a:rPr lang="en-US" sz="2800" dirty="0" err="1" smtClean="0">
                <a:sym typeface="Wingdings" panose="05000000000000000000" pitchFamily="2" charset="2"/>
              </a:rPr>
              <a:t>mins</a:t>
            </a:r>
            <a:r>
              <a:rPr lang="en-US" sz="2800" dirty="0" smtClean="0">
                <a:sym typeface="Wingdings" panose="05000000000000000000" pitchFamily="2" charset="2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127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APGAR score 4-6:</a:t>
            </a:r>
            <a:r>
              <a:rPr lang="en-US" sz="2800" b="1" dirty="0" smtClean="0">
                <a:sym typeface="Wingdings" panose="05000000000000000000" pitchFamily="2" charset="2"/>
              </a:rPr>
              <a:t>(peripheral cyanosis, breathing irregular ,HR &lt; 100 B/min.)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-Place under radiant warmer ,dry the baby.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-baby put flat or slightly head down position.</a:t>
            </a:r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-Immediate suction of oropharynx &amp; </a:t>
            </a:r>
            <a:r>
              <a:rPr lang="en-US" sz="2800" dirty="0" err="1" smtClean="0">
                <a:sym typeface="Wingdings" panose="05000000000000000000" pitchFamily="2" charset="2"/>
              </a:rPr>
              <a:t>nasopharynx</a:t>
            </a:r>
            <a:r>
              <a:rPr lang="en-US" sz="2800" dirty="0" smtClean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-Gentle rubbing to back &amp; sole.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-Oxygen (100%) inhalation @ 5 lit/min.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5527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 -Intermittent positive pressure ventilation if necessary.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-APGAR score done at 5 minutes if satisfactory baby is returned to mother.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-If above measure failed oral suction followed by tracheal intubation.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-Oxygen @ 5-8 lit/min.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-IPPV @ 40-60 /min.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46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ASPHYXIA NEONATORUM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DEFINITION: </a:t>
            </a:r>
            <a:r>
              <a:rPr lang="en-US" sz="2800" dirty="0" smtClean="0"/>
              <a:t>Non-establishment of satisfactory respiration at birth.</a:t>
            </a:r>
          </a:p>
          <a:p>
            <a:pPr marL="0" indent="0">
              <a:buNone/>
            </a:pPr>
            <a:r>
              <a:rPr lang="en-US" sz="2800" dirty="0" smtClean="0"/>
              <a:t>Perinatal asphyxia is significant cause of perinatal death.</a:t>
            </a:r>
          </a:p>
          <a:p>
            <a:pPr marL="0" indent="0">
              <a:buNone/>
            </a:pPr>
            <a:r>
              <a:rPr lang="en-US" sz="2800" b="1" dirty="0" smtClean="0"/>
              <a:t>Diagnosis of perinatal asphyxia:</a:t>
            </a:r>
          </a:p>
          <a:p>
            <a:pPr marL="0" indent="0">
              <a:buNone/>
            </a:pPr>
            <a:r>
              <a:rPr lang="en-US" sz="2800" b="1" dirty="0" smtClean="0"/>
              <a:t>1.</a:t>
            </a:r>
            <a:r>
              <a:rPr lang="en-US" sz="2800" dirty="0" smtClean="0"/>
              <a:t>Profound </a:t>
            </a:r>
            <a:r>
              <a:rPr lang="en-US" sz="2800" dirty="0" err="1" smtClean="0"/>
              <a:t>acidaemia</a:t>
            </a:r>
            <a:r>
              <a:rPr lang="en-US" sz="2800" dirty="0" smtClean="0"/>
              <a:t> (pH &lt;7.0) on umbilical cord arterial blood sample.</a:t>
            </a:r>
          </a:p>
          <a:p>
            <a:pPr marL="0" indent="0">
              <a:buNone/>
            </a:pPr>
            <a:r>
              <a:rPr lang="en-US" sz="2800" b="1" dirty="0" smtClean="0"/>
              <a:t>2.</a:t>
            </a:r>
            <a:r>
              <a:rPr lang="en-US" sz="2800" dirty="0" smtClean="0"/>
              <a:t>Persistence of APGAR score 0-3 for &gt;5 </a:t>
            </a:r>
            <a:r>
              <a:rPr lang="en-US" sz="2800" dirty="0" err="1" smtClean="0"/>
              <a:t>mins</a:t>
            </a:r>
            <a:r>
              <a:rPr lang="en-US" sz="2800" dirty="0" smtClean="0"/>
              <a:t>.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6246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-Gentle cardiac massage if HR &lt;60 breath/min.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-Inj. Naloxone hydrochloride 100mgm/kg if </a:t>
            </a:r>
            <a:r>
              <a:rPr lang="en-US" sz="2800" dirty="0" err="1" smtClean="0"/>
              <a:t>pathedine</a:t>
            </a:r>
            <a:r>
              <a:rPr lang="en-US" sz="2800" dirty="0" smtClean="0"/>
              <a:t>  given to mother within 3 hours of delivery.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APGAR Score &lt;4 :(central cyanosis, no breathing, HR &lt;100).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-Tracheal intubation &amp; IPPV must be started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345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immediately .</a:t>
            </a:r>
          </a:p>
          <a:p>
            <a:pPr marL="0" indent="0">
              <a:buNone/>
            </a:pPr>
            <a:r>
              <a:rPr lang="en-US" sz="2800" dirty="0" smtClean="0"/>
              <a:t> -Cardiac massage if HR &lt;60 bpm.</a:t>
            </a:r>
          </a:p>
          <a:p>
            <a:pPr marL="0" indent="0">
              <a:buNone/>
            </a:pPr>
            <a:r>
              <a:rPr lang="en-US" sz="2800" dirty="0" smtClean="0"/>
              <a:t>-Medication :Adrenalin.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</a:t>
            </a:r>
            <a:r>
              <a:rPr lang="en-US" sz="2800" dirty="0" err="1" smtClean="0"/>
              <a:t>Refd</a:t>
            </a:r>
            <a:r>
              <a:rPr lang="en-US" sz="2800" dirty="0" smtClean="0"/>
              <a:t>. To NICU.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7067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Depends on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1. Maturity of the baby.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2.Duration &amp; intensity of hypoxia.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3.Detection &amp; treatment of fetal distress.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4.Facilities for immediate &amp; competent management.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72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Immediate:</a:t>
            </a:r>
          </a:p>
          <a:p>
            <a:pPr marL="0" indent="0">
              <a:buNone/>
            </a:pPr>
            <a:r>
              <a:rPr lang="en-US" sz="2800" dirty="0" smtClean="0"/>
              <a:t> a. Cardiovascular-Hypotension, cardiac failure.</a:t>
            </a:r>
          </a:p>
          <a:p>
            <a:pPr marL="0" indent="0">
              <a:buNone/>
            </a:pPr>
            <a:r>
              <a:rPr lang="en-US" sz="2800" dirty="0" smtClean="0"/>
              <a:t> b. Renal-Acute cortical necrosis ,renal failure.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c. Liver function –compromised.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d. GIT- Ulcer, necrotizing </a:t>
            </a:r>
            <a:r>
              <a:rPr lang="en-US" sz="2800" dirty="0" err="1" smtClean="0"/>
              <a:t>enterocolitis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e. Lung –Persistent pulmonary HTN.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f. Brain –cerebral </a:t>
            </a:r>
            <a:r>
              <a:rPr lang="en-US" sz="2800" dirty="0" err="1" smtClean="0"/>
              <a:t>oedeme,seizure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955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Delayed: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a. Retarded physical &amp; mental growth.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b. Epilepsy.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c. Minimal brain dysfunction.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28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Idiopathic respiratory distress syndrome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Preterm neonate.</a:t>
            </a:r>
          </a:p>
          <a:p>
            <a:r>
              <a:rPr lang="en-US" sz="2800" dirty="0" smtClean="0"/>
              <a:t>Babies of diabetic mothers.</a:t>
            </a:r>
          </a:p>
          <a:p>
            <a:r>
              <a:rPr lang="en-US" sz="2800" dirty="0" smtClean="0"/>
              <a:t>Caesarean section .</a:t>
            </a:r>
          </a:p>
          <a:p>
            <a:r>
              <a:rPr lang="en-US" sz="2800" dirty="0" smtClean="0"/>
              <a:t>Breech delivery.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84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Inadequate pulmonary surfactant.</a:t>
            </a:r>
          </a:p>
          <a:p>
            <a:r>
              <a:rPr lang="en-US" sz="2800" dirty="0" smtClean="0"/>
              <a:t>Increase alveolar surface tension.</a:t>
            </a:r>
          </a:p>
          <a:p>
            <a:r>
              <a:rPr lang="en-US" sz="2800" dirty="0" smtClean="0"/>
              <a:t>Poor lung compliance.</a:t>
            </a:r>
          </a:p>
          <a:p>
            <a:r>
              <a:rPr lang="en-US" sz="2800" dirty="0" smtClean="0"/>
              <a:t>Reduction in ventilation perfusion ratio.</a:t>
            </a:r>
          </a:p>
          <a:p>
            <a:r>
              <a:rPr lang="en-US" sz="2800" dirty="0" smtClean="0"/>
              <a:t>Progressive atelectasis.</a:t>
            </a:r>
          </a:p>
          <a:p>
            <a:r>
              <a:rPr lang="en-US" sz="2800" dirty="0" smtClean="0"/>
              <a:t>Homogenous </a:t>
            </a:r>
            <a:r>
              <a:rPr lang="en-US" sz="2800" dirty="0" err="1" smtClean="0"/>
              <a:t>eosinophilic</a:t>
            </a:r>
            <a:r>
              <a:rPr lang="en-US" sz="2800" dirty="0" smtClean="0"/>
              <a:t> membrane plastering the alveolar duct &amp; terminal bronchiole.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0500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Respiratory rate &gt;60/min.</a:t>
            </a:r>
          </a:p>
          <a:p>
            <a:r>
              <a:rPr lang="en-US" sz="2800" dirty="0" smtClean="0"/>
              <a:t>Nasal flaring.</a:t>
            </a:r>
          </a:p>
          <a:p>
            <a:r>
              <a:rPr lang="en-US" sz="2800" dirty="0" smtClean="0"/>
              <a:t>Rib retraction.</a:t>
            </a:r>
          </a:p>
          <a:p>
            <a:r>
              <a:rPr lang="en-US" sz="2800" dirty="0" smtClean="0"/>
              <a:t>Expiratory grant.</a:t>
            </a:r>
          </a:p>
          <a:p>
            <a:r>
              <a:rPr lang="en-US" sz="2800" dirty="0" smtClean="0"/>
              <a:t>Cyanosis.</a:t>
            </a:r>
          </a:p>
          <a:p>
            <a:r>
              <a:rPr lang="en-US" sz="2800" dirty="0" smtClean="0"/>
              <a:t>CXR shows ground glass mottling.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4259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Baby placed in NICU in a warm incubator with high humidity.</a:t>
            </a:r>
          </a:p>
          <a:p>
            <a:r>
              <a:rPr lang="en-US" sz="2800" dirty="0" smtClean="0"/>
              <a:t>Thorough endotracheal suction.</a:t>
            </a:r>
          </a:p>
          <a:p>
            <a:r>
              <a:rPr lang="en-US" sz="2800" dirty="0" smtClean="0"/>
              <a:t>O2 therapy 35-40% through endotracheal intubation.</a:t>
            </a:r>
          </a:p>
          <a:p>
            <a:r>
              <a:rPr lang="en-US" sz="2800" dirty="0" smtClean="0"/>
              <a:t>Correction of </a:t>
            </a:r>
            <a:r>
              <a:rPr lang="en-US" sz="2800" dirty="0" err="1" smtClean="0"/>
              <a:t>hypovolaemia</a:t>
            </a:r>
            <a:r>
              <a:rPr lang="en-US" sz="2800" dirty="0" smtClean="0"/>
              <a:t> with albumin or colloid solution.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574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Correction of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, electrolyte imbalance if any &amp; prevention of infection.</a:t>
            </a:r>
          </a:p>
          <a:p>
            <a:r>
              <a:rPr lang="en-US" sz="2800" dirty="0" smtClean="0"/>
              <a:t>Frequent monitoring of arterial PO2, PCO2, </a:t>
            </a:r>
            <a:r>
              <a:rPr lang="en-US" sz="2800" dirty="0" err="1" smtClean="0"/>
              <a:t>Ph</a:t>
            </a:r>
            <a:endParaRPr lang="en-US" sz="2800" dirty="0" smtClean="0"/>
          </a:p>
          <a:p>
            <a:r>
              <a:rPr lang="en-US" sz="2800" dirty="0" smtClean="0"/>
              <a:t>I/V sodium bicarbonate for acidosis.</a:t>
            </a:r>
          </a:p>
          <a:p>
            <a:r>
              <a:rPr lang="en-US" sz="2800" dirty="0" smtClean="0"/>
              <a:t>Surfactant replacement therapy.</a:t>
            </a:r>
          </a:p>
          <a:p>
            <a:r>
              <a:rPr lang="en-US" sz="2800" dirty="0" smtClean="0"/>
              <a:t>Mechanical ventilation.</a:t>
            </a:r>
          </a:p>
          <a:p>
            <a:r>
              <a:rPr lang="en-US" sz="2800" dirty="0" smtClean="0"/>
              <a:t>Fluid &amp; nutrition.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653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/>
              <a:t>  </a:t>
            </a:r>
            <a:r>
              <a:rPr lang="en-US" sz="2800" b="1" dirty="0" smtClean="0"/>
              <a:t>3.</a:t>
            </a:r>
            <a:r>
              <a:rPr lang="en-US" sz="2800" dirty="0" smtClean="0"/>
              <a:t>Neurological manifestation (</a:t>
            </a:r>
            <a:r>
              <a:rPr lang="en-US" sz="2800" dirty="0" err="1" smtClean="0"/>
              <a:t>hypotonia</a:t>
            </a:r>
            <a:r>
              <a:rPr lang="en-US" sz="2800" dirty="0" smtClean="0"/>
              <a:t>, coma, seizure) in the immediate neonatal period.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</a:t>
            </a:r>
            <a:r>
              <a:rPr lang="en-US" sz="2800" dirty="0" smtClean="0"/>
              <a:t>.Evidence of multi organ system dysfunction.</a:t>
            </a:r>
          </a:p>
          <a:p>
            <a:pPr marL="0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57326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Administration of steroid before 34 weeks. Cortisol stimulate type II </a:t>
            </a:r>
            <a:r>
              <a:rPr lang="en-US" sz="2800" dirty="0" err="1" smtClean="0"/>
              <a:t>pneumocyte</a:t>
            </a:r>
            <a:r>
              <a:rPr lang="en-US" sz="2800" dirty="0" smtClean="0"/>
              <a:t> to stimulate phospholipid synthesis. Benefit obtain after 24 hours &amp; continue for 7 days.</a:t>
            </a:r>
          </a:p>
          <a:p>
            <a:r>
              <a:rPr lang="en-US" sz="2800" dirty="0" smtClean="0"/>
              <a:t>Assessment of lung maturity before premature induction of labor &amp; delay induction.</a:t>
            </a:r>
          </a:p>
          <a:p>
            <a:r>
              <a:rPr lang="en-US" sz="2800" dirty="0" smtClean="0"/>
              <a:t>Prevent fetal hypoxia in diabetic mother.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4244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NEONATAL JAUNDICE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Yellow </a:t>
            </a:r>
            <a:r>
              <a:rPr lang="en-US" sz="2800" dirty="0" err="1" smtClean="0"/>
              <a:t>colouration</a:t>
            </a:r>
            <a:r>
              <a:rPr lang="en-US" sz="2800" dirty="0" smtClean="0"/>
              <a:t> of skin &amp; mucosa is caused by accumulation of excess of bilirubin in the tissue &amp; plasma.</a:t>
            </a:r>
          </a:p>
          <a:p>
            <a:r>
              <a:rPr lang="en-US" sz="2800" dirty="0" smtClean="0"/>
              <a:t>Serum bilirubin &gt;7 mg/dl.</a:t>
            </a:r>
          </a:p>
          <a:p>
            <a:r>
              <a:rPr lang="en-US" sz="2800" dirty="0" smtClean="0"/>
              <a:t>A value &gt; 15 mg/dl is severe.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2323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 OF NEONATAL JAUNDICE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Physiological: Usually appears on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and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day &amp; disappear by 7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-10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day ,a little latter in premature infant.</a:t>
            </a:r>
          </a:p>
          <a:p>
            <a:r>
              <a:rPr lang="en-US" sz="2800" dirty="0" smtClean="0"/>
              <a:t>A rise of serum bilirubin to 12 mg/dl is in the physiological range.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1785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No specific treatment.</a:t>
            </a:r>
          </a:p>
          <a:p>
            <a:r>
              <a:rPr lang="en-US" sz="2800" dirty="0" smtClean="0"/>
              <a:t>More frequent feeds.</a:t>
            </a:r>
          </a:p>
          <a:p>
            <a:r>
              <a:rPr lang="en-US" sz="2800" dirty="0" smtClean="0"/>
              <a:t>Careful observation.</a:t>
            </a:r>
          </a:p>
          <a:p>
            <a:r>
              <a:rPr lang="en-US" sz="2800" dirty="0" err="1" smtClean="0"/>
              <a:t>Phenobarbitone</a:t>
            </a:r>
            <a:r>
              <a:rPr lang="en-US" sz="2800" dirty="0" smtClean="0"/>
              <a:t>, phototherapy if rising  bilirubin to critical level.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7744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PATHOLOGICAL JAUNDICE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Haemolytic</a:t>
            </a:r>
            <a:r>
              <a:rPr lang="en-US" sz="2800" dirty="0" smtClean="0"/>
              <a:t> disease of newborn.</a:t>
            </a:r>
          </a:p>
          <a:p>
            <a:r>
              <a:rPr lang="en-US" sz="2800" dirty="0" smtClean="0"/>
              <a:t>Sepsis.</a:t>
            </a:r>
          </a:p>
          <a:p>
            <a:r>
              <a:rPr lang="en-US" sz="2800" dirty="0" smtClean="0"/>
              <a:t>Blood extravasation: </a:t>
            </a:r>
            <a:r>
              <a:rPr lang="en-US" sz="2800" dirty="0" err="1" smtClean="0"/>
              <a:t>cephalhaematoma</a:t>
            </a:r>
            <a:r>
              <a:rPr lang="en-US" sz="2800" dirty="0" smtClean="0"/>
              <a:t>, IVH.</a:t>
            </a:r>
          </a:p>
          <a:p>
            <a:r>
              <a:rPr lang="en-US" sz="2800" dirty="0" smtClean="0"/>
              <a:t>Congenital deficiency of </a:t>
            </a:r>
            <a:r>
              <a:rPr lang="en-US" sz="2800" dirty="0" err="1" smtClean="0"/>
              <a:t>glucoronyl</a:t>
            </a:r>
            <a:r>
              <a:rPr lang="en-US" sz="2800" dirty="0" smtClean="0"/>
              <a:t>  </a:t>
            </a:r>
            <a:r>
              <a:rPr lang="en-US" sz="2800" dirty="0" err="1" smtClean="0"/>
              <a:t>transferase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Breast milk jaundice.</a:t>
            </a:r>
          </a:p>
          <a:p>
            <a:r>
              <a:rPr lang="en-US" sz="2800" dirty="0" smtClean="0"/>
              <a:t>Metabolic &amp; endocrine disorder.</a:t>
            </a:r>
          </a:p>
          <a:p>
            <a:r>
              <a:rPr lang="en-US" sz="2800" dirty="0" smtClean="0"/>
              <a:t>Duodenal atresia, pyloric stenosis.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2783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Serum bilirubin &gt; 12 mg/dl require further inv.</a:t>
            </a:r>
          </a:p>
          <a:p>
            <a:r>
              <a:rPr lang="en-US" sz="2800" dirty="0" smtClean="0"/>
              <a:t>Total conjugated &amp; unconjugated bilirubin.</a:t>
            </a:r>
          </a:p>
          <a:p>
            <a:r>
              <a:rPr lang="en-US" sz="2800" dirty="0" smtClean="0"/>
              <a:t>Complete </a:t>
            </a:r>
            <a:r>
              <a:rPr lang="en-US" sz="2800" dirty="0" err="1" smtClean="0"/>
              <a:t>haemogram</a:t>
            </a:r>
            <a:r>
              <a:rPr lang="en-US" sz="2800" dirty="0" smtClean="0"/>
              <a:t> including reticulocyte count.</a:t>
            </a:r>
          </a:p>
          <a:p>
            <a:r>
              <a:rPr lang="en-US" sz="2800" dirty="0" smtClean="0"/>
              <a:t>Blood grouping &amp; </a:t>
            </a:r>
            <a:r>
              <a:rPr lang="en-US" sz="2800" dirty="0"/>
              <a:t>R</a:t>
            </a:r>
            <a:r>
              <a:rPr lang="en-US" sz="2800" dirty="0" smtClean="0"/>
              <a:t>h typing.</a:t>
            </a:r>
          </a:p>
          <a:p>
            <a:r>
              <a:rPr lang="en-US" sz="2800" dirty="0" smtClean="0"/>
              <a:t>Direct </a:t>
            </a:r>
            <a:r>
              <a:rPr lang="en-US" sz="2800" dirty="0" err="1" smtClean="0"/>
              <a:t>coomb’s</a:t>
            </a:r>
            <a:r>
              <a:rPr lang="en-US" sz="2800" dirty="0" smtClean="0"/>
              <a:t> test.</a:t>
            </a:r>
          </a:p>
          <a:p>
            <a:r>
              <a:rPr lang="en-US" sz="2800" dirty="0" smtClean="0"/>
              <a:t>Serum albumin.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40108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Urine for reducing substance ,&amp; C/S.</a:t>
            </a:r>
          </a:p>
          <a:p>
            <a:r>
              <a:rPr lang="en-US" sz="2800" dirty="0" err="1" smtClean="0"/>
              <a:t>Hb</a:t>
            </a:r>
            <a:r>
              <a:rPr lang="en-US" sz="2800" dirty="0" smtClean="0"/>
              <a:t>  electrophoresis.</a:t>
            </a:r>
          </a:p>
          <a:p>
            <a:r>
              <a:rPr lang="en-US" sz="2800" dirty="0" smtClean="0"/>
              <a:t>TFT, LFT</a:t>
            </a:r>
          </a:p>
          <a:p>
            <a:r>
              <a:rPr lang="en-US" sz="2800" dirty="0" smtClean="0"/>
              <a:t>Radiology &amp; USG to detect intestinal obstruction, IVH, tumor.</a:t>
            </a:r>
          </a:p>
          <a:p>
            <a:r>
              <a:rPr lang="en-US" sz="2800" dirty="0" smtClean="0"/>
              <a:t>COMPLICATION: Kernicterus.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73354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KERNICTERUS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It is a pathological condition characterized by yellow staining of brain by unconjugated bilirubin resulting in neonatal injury.</a:t>
            </a:r>
          </a:p>
          <a:p>
            <a:r>
              <a:rPr lang="en-US" sz="2800" dirty="0" smtClean="0"/>
              <a:t>Critical level is 20 mg/dl.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4113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Lethergy</a:t>
            </a:r>
            <a:endParaRPr lang="en-US" sz="2800" dirty="0" smtClean="0"/>
          </a:p>
          <a:p>
            <a:r>
              <a:rPr lang="en-US" sz="2800" dirty="0" err="1" smtClean="0"/>
              <a:t>Hypotonia</a:t>
            </a:r>
            <a:endParaRPr lang="en-US" sz="2800" dirty="0" smtClean="0"/>
          </a:p>
          <a:p>
            <a:r>
              <a:rPr lang="en-US" sz="2800" dirty="0" smtClean="0"/>
              <a:t>Poor feeding</a:t>
            </a:r>
          </a:p>
          <a:p>
            <a:r>
              <a:rPr lang="en-US" sz="2800" dirty="0" smtClean="0"/>
              <a:t>Loss of neonatal reflex</a:t>
            </a:r>
          </a:p>
          <a:p>
            <a:r>
              <a:rPr lang="en-US" sz="2800" dirty="0" smtClean="0"/>
              <a:t>Hypertonia</a:t>
            </a:r>
          </a:p>
          <a:p>
            <a:r>
              <a:rPr lang="en-US" sz="2800" dirty="0" smtClean="0"/>
              <a:t>Respiratory distress</a:t>
            </a:r>
          </a:p>
          <a:p>
            <a:r>
              <a:rPr lang="en-US" sz="2800" dirty="0" smtClean="0"/>
              <a:t>Hyperpyrexia, </a:t>
            </a:r>
            <a:r>
              <a:rPr lang="en-US" sz="2800" dirty="0" err="1" smtClean="0"/>
              <a:t>convulsion,hepatospleenomegaly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2656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neonatal jaundice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Regular &amp; periodic estimation of </a:t>
            </a:r>
            <a:r>
              <a:rPr lang="en-US" sz="2800" dirty="0" err="1" smtClean="0"/>
              <a:t>s.bilirubin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Double surface phototherapy. </a:t>
            </a:r>
          </a:p>
          <a:p>
            <a:r>
              <a:rPr lang="en-US" sz="2800" dirty="0" err="1" smtClean="0"/>
              <a:t>Phenobarbitone</a:t>
            </a:r>
            <a:r>
              <a:rPr lang="en-US" sz="2800" dirty="0" smtClean="0"/>
              <a:t> therapy.</a:t>
            </a:r>
          </a:p>
          <a:p>
            <a:r>
              <a:rPr lang="en-US" sz="2800" dirty="0" smtClean="0"/>
              <a:t>Exchange transfusion.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499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ETIOPATHOLOGY OF PERINATAL ASPHYXIA.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1.Placental insufficiency: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-Hypertensive disorder in pregnancy.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</a:t>
            </a:r>
            <a:r>
              <a:rPr lang="en-US" sz="2800" dirty="0" err="1" smtClean="0"/>
              <a:t>Abruptio</a:t>
            </a:r>
            <a:r>
              <a:rPr lang="en-US" sz="2800" dirty="0" smtClean="0"/>
              <a:t> placenta.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</a:t>
            </a:r>
            <a:r>
              <a:rPr lang="en-US" sz="2800" dirty="0" err="1" smtClean="0"/>
              <a:t>Circumvallete</a:t>
            </a:r>
            <a:r>
              <a:rPr lang="en-US" sz="2800" dirty="0" smtClean="0"/>
              <a:t> placenta.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-Abnormal labor.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-Cord compression.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-Vascular abnormalities of cord.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2839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injuries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CEPHALHAEMATOMA:</a:t>
            </a:r>
            <a:r>
              <a:rPr lang="en-US" sz="2800" dirty="0" smtClean="0"/>
              <a:t> It is a collection of blood in between </a:t>
            </a:r>
            <a:r>
              <a:rPr lang="en-US" sz="2800" dirty="0" err="1" smtClean="0"/>
              <a:t>pericranium</a:t>
            </a:r>
            <a:r>
              <a:rPr lang="en-US" sz="2800" dirty="0" smtClean="0"/>
              <a:t> &amp; flat bone of the skull, usually unilateral &amp; over a parietal bone.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Cause:</a:t>
            </a:r>
            <a:r>
              <a:rPr lang="en-US" sz="2800" dirty="0" smtClean="0"/>
              <a:t> Rupture of a small emissary vein from the skull &amp; may associated with fracture of skull bone .</a:t>
            </a:r>
          </a:p>
          <a:p>
            <a:pPr marL="0" indent="0">
              <a:buNone/>
            </a:pPr>
            <a:r>
              <a:rPr lang="en-US" sz="2800" dirty="0" smtClean="0"/>
              <a:t>Forceps delivery ,may occur in normal labor.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747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 is never present at birth.</a:t>
            </a:r>
          </a:p>
          <a:p>
            <a:r>
              <a:rPr lang="en-US" sz="2800" dirty="0" smtClean="0"/>
              <a:t>Gradually develops after 12-24 hours.</a:t>
            </a:r>
          </a:p>
          <a:p>
            <a:r>
              <a:rPr lang="en-US" sz="2800" dirty="0" smtClean="0"/>
              <a:t>Swelling is limited by the suture line of the skull.</a:t>
            </a:r>
          </a:p>
          <a:p>
            <a:r>
              <a:rPr lang="en-US" sz="2800" dirty="0" smtClean="0"/>
              <a:t>It is circumscribed ,soft, </a:t>
            </a:r>
            <a:r>
              <a:rPr lang="en-US" sz="2800" dirty="0" err="1" smtClean="0"/>
              <a:t>flactuant</a:t>
            </a:r>
            <a:r>
              <a:rPr lang="en-US" sz="2800" dirty="0" smtClean="0"/>
              <a:t> &amp; incompressible.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D/D : Caput succedaneum, </a:t>
            </a:r>
            <a:r>
              <a:rPr lang="en-US" sz="2800" dirty="0" err="1" smtClean="0"/>
              <a:t>meningocele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4826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No active treatment.</a:t>
            </a:r>
          </a:p>
          <a:p>
            <a:r>
              <a:rPr lang="en-US" sz="2800" dirty="0" smtClean="0"/>
              <a:t>Avoidance of trauma &amp; prevention of infection.</a:t>
            </a:r>
          </a:p>
          <a:p>
            <a:r>
              <a:rPr lang="en-US" sz="2800" dirty="0" smtClean="0"/>
              <a:t>Blood is absorbed within 6-8 weeks of time.</a:t>
            </a:r>
          </a:p>
          <a:p>
            <a:r>
              <a:rPr lang="en-US" sz="2800" dirty="0" smtClean="0"/>
              <a:t>Prognosis good.</a:t>
            </a:r>
          </a:p>
          <a:p>
            <a:r>
              <a:rPr lang="en-US" sz="2800" dirty="0" smtClean="0"/>
              <a:t>CT scan if neurological symptom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0061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injuries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Intracranial </a:t>
            </a:r>
            <a:r>
              <a:rPr lang="en-US" sz="2800" dirty="0" err="1" smtClean="0"/>
              <a:t>haemorrhage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Sternocleidomastoid injury.</a:t>
            </a:r>
          </a:p>
          <a:p>
            <a:r>
              <a:rPr lang="en-US" sz="2800" dirty="0" err="1" smtClean="0"/>
              <a:t>Sternomastoid</a:t>
            </a:r>
            <a:r>
              <a:rPr lang="en-US" sz="2800" dirty="0" smtClean="0"/>
              <a:t>  hematoma.</a:t>
            </a:r>
          </a:p>
          <a:p>
            <a:r>
              <a:rPr lang="en-US" sz="2800" dirty="0" smtClean="0"/>
              <a:t>Facial palsy.</a:t>
            </a:r>
          </a:p>
          <a:p>
            <a:r>
              <a:rPr lang="en-US" sz="2800" dirty="0" smtClean="0"/>
              <a:t>Brachial palsy.</a:t>
            </a:r>
          </a:p>
          <a:p>
            <a:r>
              <a:rPr lang="en-US" sz="2800" dirty="0" err="1" smtClean="0"/>
              <a:t>Erb’s</a:t>
            </a:r>
            <a:r>
              <a:rPr lang="en-US" sz="2800" dirty="0" smtClean="0"/>
              <a:t> palsy.</a:t>
            </a:r>
          </a:p>
          <a:p>
            <a:r>
              <a:rPr lang="en-US" sz="2800" dirty="0" err="1" smtClean="0"/>
              <a:t>Klumpkes</a:t>
            </a:r>
            <a:r>
              <a:rPr lang="en-US" sz="2800" dirty="0" smtClean="0"/>
              <a:t> palsy.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35333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Brachial plexus injury.</a:t>
            </a:r>
          </a:p>
          <a:p>
            <a:r>
              <a:rPr lang="en-US" sz="2800" dirty="0" smtClean="0"/>
              <a:t>Fracture spine, skull bone, long bone.</a:t>
            </a:r>
          </a:p>
          <a:p>
            <a:r>
              <a:rPr lang="en-US" sz="2800" dirty="0" smtClean="0"/>
              <a:t>Joint dislocation.</a:t>
            </a:r>
          </a:p>
          <a:p>
            <a:r>
              <a:rPr lang="en-US" sz="2800" smtClean="0"/>
              <a:t>Visceral injury.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185312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Neonatal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Infection is one of leading cause of neonatal death.</a:t>
            </a:r>
          </a:p>
          <a:p>
            <a:r>
              <a:rPr lang="en-US" sz="2800" dirty="0" smtClean="0"/>
              <a:t>Neonates are deficient in natural immunity &amp; acquired immunity.</a:t>
            </a:r>
          </a:p>
          <a:p>
            <a:r>
              <a:rPr lang="en-US" sz="2800" dirty="0" smtClean="0"/>
              <a:t>Preterm infants are at high risk of infection.</a:t>
            </a:r>
          </a:p>
          <a:p>
            <a:r>
              <a:rPr lang="en-US" sz="2800" dirty="0" smtClean="0"/>
              <a:t>Severe neurological &amp; parenchymal lung disease occur in </a:t>
            </a:r>
            <a:r>
              <a:rPr lang="en-US" sz="2800" dirty="0" err="1" smtClean="0"/>
              <a:t>survivour</a:t>
            </a:r>
            <a:r>
              <a:rPr lang="en-US" sz="2800" dirty="0" smtClean="0"/>
              <a:t>  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43364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Rupture membrane &gt;18 hours.</a:t>
            </a:r>
          </a:p>
          <a:p>
            <a:r>
              <a:rPr lang="en-US" sz="2800" dirty="0" smtClean="0"/>
              <a:t>Maternal </a:t>
            </a:r>
            <a:r>
              <a:rPr lang="en-US" sz="2800" dirty="0" err="1" smtClean="0"/>
              <a:t>intrapartum</a:t>
            </a:r>
            <a:r>
              <a:rPr lang="en-US" sz="2800" dirty="0" smtClean="0"/>
              <a:t> fever &gt;100.4.</a:t>
            </a:r>
          </a:p>
          <a:p>
            <a:r>
              <a:rPr lang="en-US" sz="2800" dirty="0" smtClean="0"/>
              <a:t>Low birth weight (&lt;2.5 kg)</a:t>
            </a:r>
          </a:p>
          <a:p>
            <a:r>
              <a:rPr lang="en-US" sz="2800" dirty="0" smtClean="0"/>
              <a:t>Prematurity (&lt;37 weeks).</a:t>
            </a:r>
          </a:p>
          <a:p>
            <a:r>
              <a:rPr lang="en-US" sz="2800" dirty="0" err="1" smtClean="0"/>
              <a:t>Chorioamnionitis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Mother with GBS infection.</a:t>
            </a:r>
          </a:p>
          <a:p>
            <a:r>
              <a:rPr lang="en-US" sz="2800" dirty="0" smtClean="0"/>
              <a:t>Repeated vaginal examination during labor.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1093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Antenatal: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 </a:t>
            </a:r>
            <a:r>
              <a:rPr lang="en-US" sz="2800" dirty="0" err="1" smtClean="0"/>
              <a:t>Transplacental</a:t>
            </a:r>
            <a:r>
              <a:rPr lang="en-US" sz="2800" dirty="0" smtClean="0"/>
              <a:t>: Rubella ,CMV, Herpes, HIV, Chicken pox, Hepatitis B virus, Syphilis , Toxoplasmosis, TB.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</a:t>
            </a:r>
            <a:r>
              <a:rPr lang="en-US" sz="2800" dirty="0" err="1" smtClean="0"/>
              <a:t>Amnionitis</a:t>
            </a:r>
            <a:r>
              <a:rPr lang="en-US" sz="2800" dirty="0"/>
              <a:t> </a:t>
            </a:r>
            <a:r>
              <a:rPr lang="en-US" sz="2800" dirty="0" smtClean="0"/>
              <a:t>by aspiration or ingestion of amniotic </a:t>
            </a:r>
            <a:r>
              <a:rPr lang="en-US" sz="2800" dirty="0" err="1" smtClean="0"/>
              <a:t>fliud</a:t>
            </a:r>
            <a:r>
              <a:rPr lang="en-US" sz="28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728178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Intranatal</a:t>
            </a:r>
            <a:r>
              <a:rPr lang="en-US" sz="3600" dirty="0" smtClean="0"/>
              <a:t>: 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- </a:t>
            </a:r>
            <a:r>
              <a:rPr lang="en-US" sz="2800" dirty="0" smtClean="0"/>
              <a:t>Aspiration of infected liquor or meconium or repeated P/V/E.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 </a:t>
            </a:r>
            <a:r>
              <a:rPr lang="en-US" sz="2800" dirty="0" err="1" smtClean="0"/>
              <a:t>Ophthalmia</a:t>
            </a:r>
            <a:r>
              <a:rPr lang="en-US" sz="2800" dirty="0" smtClean="0"/>
              <a:t> </a:t>
            </a:r>
            <a:r>
              <a:rPr lang="en-US" sz="2800" dirty="0" err="1" smtClean="0"/>
              <a:t>neonatorum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-Oral thrush with candida </a:t>
            </a:r>
            <a:r>
              <a:rPr lang="en-US" sz="2800" dirty="0" err="1" smtClean="0"/>
              <a:t>albicans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-Improper asepsis while caring for umbilicus.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73698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Postnatal: 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</a:t>
            </a:r>
            <a:r>
              <a:rPr lang="en-US" sz="2800" dirty="0" smtClean="0"/>
              <a:t>Nosocomial infection: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 Infected </a:t>
            </a:r>
            <a:r>
              <a:rPr lang="en-US" sz="2800" dirty="0" err="1" smtClean="0"/>
              <a:t>mother,relativs,staff</a:t>
            </a:r>
            <a:r>
              <a:rPr lang="en-US" sz="2800" dirty="0" smtClean="0"/>
              <a:t> of nursery.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 Cross infection from infected baby of nursery.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-Through feeding ,bathing , clothing, airborne.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-NICU or invasive monitoring.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0382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Maternal hypoxic state: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</a:t>
            </a:r>
            <a:r>
              <a:rPr lang="en-US" sz="2800" dirty="0" err="1" smtClean="0"/>
              <a:t>Anaemia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-Cyanotic heart disease.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</a:t>
            </a:r>
            <a:r>
              <a:rPr lang="en-US" sz="2800" dirty="0" err="1" smtClean="0"/>
              <a:t>Eclampsia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-Status </a:t>
            </a:r>
            <a:r>
              <a:rPr lang="en-US" sz="2800" dirty="0" err="1" smtClean="0"/>
              <a:t>asthmaticus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-Dehydration.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-Hypotension.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15739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 is abrupt.</a:t>
            </a:r>
          </a:p>
          <a:p>
            <a:r>
              <a:rPr lang="en-US" sz="2800" dirty="0" smtClean="0"/>
              <a:t>90% become symptomatic in 24 hours.</a:t>
            </a:r>
          </a:p>
          <a:p>
            <a:r>
              <a:rPr lang="en-US" sz="2800" dirty="0" err="1" smtClean="0"/>
              <a:t>Tachypnoea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Grunting .</a:t>
            </a:r>
          </a:p>
          <a:p>
            <a:r>
              <a:rPr lang="en-US" sz="2800" dirty="0" err="1" smtClean="0"/>
              <a:t>Lethergy</a:t>
            </a:r>
            <a:r>
              <a:rPr lang="en-US" sz="2800" dirty="0" smtClean="0"/>
              <a:t> .</a:t>
            </a:r>
          </a:p>
          <a:p>
            <a:r>
              <a:rPr lang="en-US" sz="2800" dirty="0" smtClean="0"/>
              <a:t>Hypotension.</a:t>
            </a:r>
          </a:p>
          <a:p>
            <a:r>
              <a:rPr lang="en-US" sz="2800" dirty="0" smtClean="0"/>
              <a:t>Poor perfusion &amp; RDS.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72949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Other less common presentation: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-DIC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-Meningitis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-Persistent pulmonary HTN.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51786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GBS.</a:t>
            </a:r>
          </a:p>
          <a:p>
            <a:r>
              <a:rPr lang="en-US" sz="2800" dirty="0" smtClean="0"/>
              <a:t>Staphylococcus </a:t>
            </a:r>
            <a:r>
              <a:rPr lang="en-US" sz="2800" dirty="0" err="1" smtClean="0"/>
              <a:t>aureus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E.coli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Klebsiella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Pseudomonas.</a:t>
            </a:r>
          </a:p>
          <a:p>
            <a:r>
              <a:rPr lang="en-US" sz="2800" dirty="0" smtClean="0"/>
              <a:t>Fungus.</a:t>
            </a:r>
          </a:p>
          <a:p>
            <a:r>
              <a:rPr lang="en-US" sz="2800" dirty="0" smtClean="0"/>
              <a:t>Anaerobes.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90800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CBC with </a:t>
            </a:r>
            <a:r>
              <a:rPr lang="en-US" sz="2800" dirty="0" err="1" smtClean="0"/>
              <a:t>platelete</a:t>
            </a:r>
            <a:r>
              <a:rPr lang="en-US" sz="2800" dirty="0" smtClean="0"/>
              <a:t> count.</a:t>
            </a:r>
          </a:p>
          <a:p>
            <a:r>
              <a:rPr lang="en-US" sz="2800" dirty="0" smtClean="0"/>
              <a:t>Blood culture.</a:t>
            </a:r>
          </a:p>
          <a:p>
            <a:r>
              <a:rPr lang="en-US" sz="2800" dirty="0" smtClean="0"/>
              <a:t>Urine culture.</a:t>
            </a:r>
          </a:p>
          <a:p>
            <a:r>
              <a:rPr lang="en-US" sz="2800" dirty="0" smtClean="0"/>
              <a:t>C reactive protein</a:t>
            </a:r>
          </a:p>
          <a:p>
            <a:r>
              <a:rPr lang="en-US" sz="2800" dirty="0" smtClean="0"/>
              <a:t>X-ray chest.</a:t>
            </a:r>
          </a:p>
          <a:p>
            <a:r>
              <a:rPr lang="en-US" sz="2800" dirty="0" smtClean="0"/>
              <a:t>Renal USG.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30327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Antibiotic therapy – Broad spectrum to cover </a:t>
            </a:r>
            <a:r>
              <a:rPr lang="en-US" sz="2800" dirty="0" err="1" smtClean="0"/>
              <a:t>gm</a:t>
            </a:r>
            <a:r>
              <a:rPr lang="en-US" sz="2800" dirty="0" smtClean="0"/>
              <a:t> positive, </a:t>
            </a:r>
            <a:r>
              <a:rPr lang="en-US" sz="2800" dirty="0" err="1" smtClean="0"/>
              <a:t>gm</a:t>
            </a:r>
            <a:r>
              <a:rPr lang="en-US" sz="2800" smtClean="0"/>
              <a:t>  negative, anaerobes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Supportive therapy.</a:t>
            </a:r>
          </a:p>
          <a:p>
            <a:r>
              <a:rPr lang="en-US" sz="2800" dirty="0" smtClean="0"/>
              <a:t>Management of complication.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937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2.Prenatal or </a:t>
            </a:r>
            <a:r>
              <a:rPr lang="en-US" sz="2800" b="1" dirty="0" err="1" smtClean="0"/>
              <a:t>intrnatal</a:t>
            </a:r>
            <a:r>
              <a:rPr lang="en-US" sz="2800" b="1" dirty="0" smtClean="0"/>
              <a:t> medication to mother: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</a:t>
            </a:r>
            <a:r>
              <a:rPr lang="en-US" sz="2800" dirty="0" err="1" smtClean="0"/>
              <a:t>Morphin</a:t>
            </a:r>
            <a:r>
              <a:rPr lang="en-US" sz="2800" dirty="0" smtClean="0"/>
              <a:t> 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</a:t>
            </a:r>
            <a:r>
              <a:rPr lang="en-US" sz="2800" dirty="0" err="1" smtClean="0"/>
              <a:t>Pethedine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</a:t>
            </a:r>
            <a:r>
              <a:rPr lang="en-US" sz="2800" dirty="0" err="1" smtClean="0"/>
              <a:t>Anaesthetic</a:t>
            </a:r>
            <a:r>
              <a:rPr lang="en-US" sz="2800" dirty="0" smtClean="0"/>
              <a:t> agent.</a:t>
            </a:r>
          </a:p>
          <a:p>
            <a:pPr marL="0" indent="0">
              <a:buNone/>
            </a:pPr>
            <a:r>
              <a:rPr lang="en-US" sz="2800" b="1" dirty="0" smtClean="0"/>
              <a:t>3.Birth trauma to neonate: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-</a:t>
            </a:r>
            <a:r>
              <a:rPr lang="en-US" sz="2800" dirty="0" err="1" smtClean="0"/>
              <a:t>Malpresentation</a:t>
            </a:r>
            <a:r>
              <a:rPr lang="en-US" sz="2800" dirty="0" smtClean="0"/>
              <a:t> such as breech, oblique lie, operative vaginal delivery.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643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  -Prolonged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stage of labor in contracted pelvis. </a:t>
            </a:r>
          </a:p>
          <a:p>
            <a:pPr marL="0" indent="0">
              <a:buNone/>
            </a:pPr>
            <a:r>
              <a:rPr lang="en-US" sz="2800" dirty="0" smtClean="0"/>
              <a:t>Increased intracranial tension lead to cerebral </a:t>
            </a:r>
            <a:r>
              <a:rPr lang="en-US" sz="2800" dirty="0" err="1" smtClean="0"/>
              <a:t>oedema</a:t>
            </a:r>
            <a:r>
              <a:rPr lang="en-US" sz="2800" dirty="0" smtClean="0"/>
              <a:t> &amp; congestion  increased intracranial pressure   asphyxia.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4.Postnatal factor: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-pulmonary ,cardiovascular &amp; neurological abnormalities of neonate.</a:t>
            </a:r>
          </a:p>
        </p:txBody>
      </p:sp>
    </p:spTree>
    <p:extLst>
      <p:ext uri="{BB962C8B-B14F-4D97-AF65-F5344CB8AC3E}">
        <p14:creationId xmlns:p14="http://schemas.microsoft.com/office/powerpoint/2010/main" val="252686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Clinical feature depends upon the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-etiology.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-Duration &amp; intensity of oxygen lack.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-Plasma carbon dioxide excess.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-Subsequent acidosis.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330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6017"/>
          </a:xfrm>
        </p:spPr>
        <p:txBody>
          <a:bodyPr/>
          <a:lstStyle/>
          <a:p>
            <a:r>
              <a:rPr lang="en-US" dirty="0" smtClean="0"/>
              <a:t>                    APGAR SCORE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490857"/>
              </p:ext>
            </p:extLst>
          </p:nvPr>
        </p:nvGraphicFramePr>
        <p:xfrm>
          <a:off x="677334" y="1635617"/>
          <a:ext cx="8670344" cy="4812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7586"/>
                <a:gridCol w="2167586"/>
                <a:gridCol w="2167586"/>
                <a:gridCol w="2167586"/>
              </a:tblGrid>
              <a:tr h="5776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Signs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</a:tr>
              <a:tr h="5776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Respiratory effort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absent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Slow ,irregular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Good crying</a:t>
                      </a:r>
                      <a:endParaRPr lang="en-US" sz="2400" dirty="0"/>
                    </a:p>
                  </a:txBody>
                  <a:tcPr/>
                </a:tc>
              </a:tr>
              <a:tr h="5776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Heart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absent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&lt;100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&gt;100</a:t>
                      </a:r>
                      <a:endParaRPr lang="en-US" sz="2400" dirty="0"/>
                    </a:p>
                  </a:txBody>
                  <a:tcPr/>
                </a:tc>
              </a:tr>
              <a:tr h="5776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Muscle tone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Flaccid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Flexion of extremities.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Active body movement</a:t>
                      </a:r>
                      <a:endParaRPr lang="en-US" sz="2400" dirty="0"/>
                    </a:p>
                  </a:txBody>
                  <a:tcPr/>
                </a:tc>
              </a:tr>
              <a:tr h="5776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Reflex irritability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response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Grimace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Cry</a:t>
                      </a:r>
                      <a:endParaRPr lang="en-US" sz="2400" dirty="0"/>
                    </a:p>
                  </a:txBody>
                  <a:tcPr/>
                </a:tc>
              </a:tr>
              <a:tr h="5776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color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Blue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Body pink, extremities</a:t>
                      </a:r>
                      <a:r>
                        <a:rPr lang="en-US" sz="2400" baseline="0" dirty="0" smtClean="0"/>
                        <a:t> blue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Complete pink.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8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623</TotalTime>
  <Words>1874</Words>
  <Application>Microsoft Office PowerPoint</Application>
  <PresentationFormat>Widescreen</PresentationFormat>
  <Paragraphs>314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Arial</vt:lpstr>
      <vt:lpstr>Trebuchet MS</vt:lpstr>
      <vt:lpstr>Wingdings</vt:lpstr>
      <vt:lpstr>Wingdings 3</vt:lpstr>
      <vt:lpstr>Facet</vt:lpstr>
      <vt:lpstr>DISEASE OF NEWBORN</vt:lpstr>
      <vt:lpstr>              ASPHYXIA NEONATORUM</vt:lpstr>
      <vt:lpstr>PowerPoint Presentation</vt:lpstr>
      <vt:lpstr>ETIOPATHOLOGY OF PERINATAL ASPHYXIA.</vt:lpstr>
      <vt:lpstr>PowerPoint Presentation</vt:lpstr>
      <vt:lpstr>PowerPoint Presentation</vt:lpstr>
      <vt:lpstr>PowerPoint Presentation</vt:lpstr>
      <vt:lpstr>                  CLINICAL FEATURE</vt:lpstr>
      <vt:lpstr>                    APGAR SCORE</vt:lpstr>
      <vt:lpstr>PowerPoint Presentation</vt:lpstr>
      <vt:lpstr>PowerPoint Presentation</vt:lpstr>
      <vt:lpstr>PowerPoint Presentation</vt:lpstr>
      <vt:lpstr>Clinical sequelae of birth asphyxia</vt:lpstr>
      <vt:lpstr>                       DIAGNOSIS</vt:lpstr>
      <vt:lpstr>                     Management</vt:lpstr>
      <vt:lpstr>PowerPoint Presentation</vt:lpstr>
      <vt:lpstr>                        Definitive</vt:lpstr>
      <vt:lpstr>PowerPoint Presentation</vt:lpstr>
      <vt:lpstr>PowerPoint Presentation</vt:lpstr>
      <vt:lpstr>PowerPoint Presentation</vt:lpstr>
      <vt:lpstr>PowerPoint Presentation</vt:lpstr>
      <vt:lpstr>                        PROGNOSIS</vt:lpstr>
      <vt:lpstr>               COMPLICATION</vt:lpstr>
      <vt:lpstr>PowerPoint Presentation</vt:lpstr>
      <vt:lpstr>Idiopathic respiratory distress syndrome</vt:lpstr>
      <vt:lpstr>Pathogenesis</vt:lpstr>
      <vt:lpstr>Clinical feature</vt:lpstr>
      <vt:lpstr>Treatment</vt:lpstr>
      <vt:lpstr>PowerPoint Presentation</vt:lpstr>
      <vt:lpstr>PREVENTION</vt:lpstr>
      <vt:lpstr>NEONATAL JAUNDICE</vt:lpstr>
      <vt:lpstr>CAUSE OF NEONATAL JAUNDICE</vt:lpstr>
      <vt:lpstr>Treatment</vt:lpstr>
      <vt:lpstr>PATHOLOGICAL JAUNDICE</vt:lpstr>
      <vt:lpstr>INVESTIGATION</vt:lpstr>
      <vt:lpstr>PowerPoint Presentation</vt:lpstr>
      <vt:lpstr>KERNICTERUS</vt:lpstr>
      <vt:lpstr>CLINICAL FEATURE</vt:lpstr>
      <vt:lpstr>Management of neonatal jaundice</vt:lpstr>
      <vt:lpstr>Birth injuries</vt:lpstr>
      <vt:lpstr>PowerPoint Presentation</vt:lpstr>
      <vt:lpstr>Treatment</vt:lpstr>
      <vt:lpstr>Other injuries</vt:lpstr>
      <vt:lpstr>PowerPoint Presentation</vt:lpstr>
      <vt:lpstr>Neonatal infection</vt:lpstr>
      <vt:lpstr>Risk factor</vt:lpstr>
      <vt:lpstr>Mode of infection</vt:lpstr>
      <vt:lpstr>PowerPoint Presentation</vt:lpstr>
      <vt:lpstr>PowerPoint Presentation</vt:lpstr>
      <vt:lpstr>Clinical feature</vt:lpstr>
      <vt:lpstr>PowerPoint Presentation</vt:lpstr>
      <vt:lpstr>ORGANISM</vt:lpstr>
      <vt:lpstr>INVESTIGATION</vt:lpstr>
      <vt:lpstr>Treatment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DISEASE OF NEWBORN</dc:title>
  <dc:creator>ASUS</dc:creator>
  <cp:lastModifiedBy>FATEMA Begum</cp:lastModifiedBy>
  <cp:revision>121</cp:revision>
  <dcterms:created xsi:type="dcterms:W3CDTF">2016-05-11T14:39:56Z</dcterms:created>
  <dcterms:modified xsi:type="dcterms:W3CDTF">2019-07-14T11:44:44Z</dcterms:modified>
</cp:coreProperties>
</file>