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3" r:id="rId17"/>
    <p:sldId id="274" r:id="rId18"/>
    <p:sldId id="270" r:id="rId19"/>
    <p:sldId id="271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8610" y="582769"/>
            <a:ext cx="8915399" cy="2262781"/>
          </a:xfrm>
        </p:spPr>
        <p:txBody>
          <a:bodyPr/>
          <a:lstStyle/>
          <a:p>
            <a:r>
              <a:rPr lang="en-US" dirty="0" smtClean="0"/>
              <a:t>TERM,PRETERM,LBW INFANT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86753" y="3335629"/>
            <a:ext cx="8915399" cy="226024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DR. FATEMA BEGUM</a:t>
            </a:r>
          </a:p>
          <a:p>
            <a:r>
              <a:rPr lang="en-US" sz="2800" dirty="0" smtClean="0"/>
              <a:t>ASSISTANT PROFESSOR</a:t>
            </a:r>
          </a:p>
          <a:p>
            <a:r>
              <a:rPr lang="en-US" sz="2800" dirty="0" smtClean="0"/>
              <a:t>DEPT. OF OBST &amp; GYNAE</a:t>
            </a:r>
          </a:p>
          <a:p>
            <a:r>
              <a:rPr lang="en-US" sz="2800" dirty="0" smtClean="0"/>
              <a:t>         KYAMCH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90657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Chest </a:t>
            </a:r>
            <a:r>
              <a:rPr lang="en-US" sz="2800" dirty="0" smtClean="0"/>
              <a:t>: </a:t>
            </a:r>
            <a:r>
              <a:rPr lang="en-US" sz="2800" dirty="0" err="1" smtClean="0"/>
              <a:t>Asymetry</a:t>
            </a:r>
            <a:r>
              <a:rPr lang="en-US" sz="2800" dirty="0" smtClean="0"/>
              <a:t> ( tension pneumothorax) ,tachypnea ,grunting, intercostal </a:t>
            </a:r>
            <a:r>
              <a:rPr lang="en-US" sz="2800" dirty="0" err="1" smtClean="0"/>
              <a:t>retraction,breath</a:t>
            </a:r>
            <a:r>
              <a:rPr lang="en-US" sz="2800" dirty="0" smtClean="0"/>
              <a:t> sound ,breast enlargement.</a:t>
            </a:r>
          </a:p>
          <a:p>
            <a:r>
              <a:rPr lang="en-US" sz="2800" b="1" dirty="0" smtClean="0"/>
              <a:t>Heart :</a:t>
            </a:r>
            <a:r>
              <a:rPr lang="en-US" sz="2800" dirty="0" smtClean="0"/>
              <a:t> heart rate (120-160 bpm),rhythm ,quality of heart sound, murmur. Murmur usually associated with ASD, VSD , PDA, </a:t>
            </a:r>
            <a:r>
              <a:rPr lang="en-US" sz="2800" dirty="0" err="1" smtClean="0"/>
              <a:t>Fallot’s</a:t>
            </a:r>
            <a:r>
              <a:rPr lang="en-US" sz="2800" dirty="0" smtClean="0"/>
              <a:t> tetralogy, </a:t>
            </a:r>
            <a:r>
              <a:rPr lang="en-US" sz="2800" dirty="0" err="1" smtClean="0"/>
              <a:t>coarctation</a:t>
            </a:r>
            <a:r>
              <a:rPr lang="en-US" sz="2800" dirty="0" smtClean="0"/>
              <a:t> of aorta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19639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Abdomen</a:t>
            </a:r>
            <a:r>
              <a:rPr lang="en-US" sz="2800" dirty="0" smtClean="0"/>
              <a:t> : Any defect (</a:t>
            </a:r>
            <a:r>
              <a:rPr lang="en-US" sz="2800" dirty="0" err="1" smtClean="0"/>
              <a:t>omphalocele</a:t>
            </a:r>
            <a:r>
              <a:rPr lang="en-US" sz="2800" dirty="0" smtClean="0"/>
              <a:t>), hepatomegaly ( sepsis ) , splenomegaly (CMV, rubella infection),any mass, scaphoid abdomen due to diaphragmatic hernia.</a:t>
            </a:r>
          </a:p>
          <a:p>
            <a:r>
              <a:rPr lang="en-US" sz="2800" b="1" dirty="0" smtClean="0"/>
              <a:t>Umbilicus :</a:t>
            </a:r>
            <a:r>
              <a:rPr lang="en-US" sz="2800" dirty="0" smtClean="0"/>
              <a:t> Discharge, redness, infection ,greenish yellow </a:t>
            </a:r>
            <a:r>
              <a:rPr lang="en-US" sz="2800" dirty="0" err="1" smtClean="0"/>
              <a:t>coloured</a:t>
            </a:r>
            <a:r>
              <a:rPr lang="en-US" sz="2800" dirty="0" smtClean="0"/>
              <a:t> cord due to meconium staining. Single umbilical artery indicate genetic &amp; cong. </a:t>
            </a:r>
            <a:r>
              <a:rPr lang="en-US" sz="2800" dirty="0" err="1" smtClean="0"/>
              <a:t>Anomaly,IUGR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01809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Genitalia :</a:t>
            </a:r>
            <a:r>
              <a:rPr lang="en-US" sz="2800" dirty="0" smtClean="0"/>
              <a:t> Male –penis &gt; 2 cm, testis within scrotum, any hydrocele, </a:t>
            </a:r>
            <a:r>
              <a:rPr lang="en-US" sz="2800" dirty="0" err="1" smtClean="0"/>
              <a:t>hypospadias,prepuce</a:t>
            </a:r>
            <a:r>
              <a:rPr lang="en-US" sz="2800" dirty="0" smtClean="0"/>
              <a:t> is normally long &amp; </a:t>
            </a:r>
            <a:r>
              <a:rPr lang="en-US" sz="2800" dirty="0" err="1" smtClean="0"/>
              <a:t>phimosis</a:t>
            </a:r>
            <a:r>
              <a:rPr lang="en-US" sz="2800" dirty="0" smtClean="0"/>
              <a:t> present.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Female –clitoral enlargement ( maternal drug),fused labia with clitoral enlargement (CAH)</a:t>
            </a:r>
          </a:p>
          <a:p>
            <a:pPr marL="0" indent="0">
              <a:buNone/>
            </a:pPr>
            <a:r>
              <a:rPr lang="en-US" sz="2800" dirty="0" smtClean="0"/>
              <a:t>Blood stained vaginal discharge due to maternal </a:t>
            </a:r>
            <a:r>
              <a:rPr lang="en-US" sz="2800" dirty="0" err="1" smtClean="0"/>
              <a:t>oestrogen</a:t>
            </a:r>
            <a:r>
              <a:rPr lang="en-US" sz="2800" dirty="0" smtClean="0"/>
              <a:t> </a:t>
            </a:r>
            <a:r>
              <a:rPr lang="en-US" sz="2800" dirty="0" smtClean="0"/>
              <a:t>withdrawal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47662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Anus &amp; rectum</a:t>
            </a:r>
            <a:r>
              <a:rPr lang="en-US" sz="2800" dirty="0" smtClean="0"/>
              <a:t>:  </a:t>
            </a:r>
            <a:r>
              <a:rPr lang="en-US" sz="2800" dirty="0" smtClean="0"/>
              <a:t>imperforation</a:t>
            </a:r>
            <a:r>
              <a:rPr lang="en-US" sz="2800" dirty="0" smtClean="0"/>
              <a:t>, meconium should be pass within 48 hours.</a:t>
            </a:r>
          </a:p>
          <a:p>
            <a:r>
              <a:rPr lang="en-US" sz="2800" b="1" dirty="0" smtClean="0"/>
              <a:t>Extremities, spine &amp; joints</a:t>
            </a:r>
            <a:r>
              <a:rPr lang="en-US" sz="2800" dirty="0" smtClean="0"/>
              <a:t>: </a:t>
            </a:r>
            <a:r>
              <a:rPr lang="en-US" sz="2800" dirty="0" err="1" smtClean="0"/>
              <a:t>syndactyly</a:t>
            </a:r>
            <a:r>
              <a:rPr lang="en-US" sz="2800" dirty="0" smtClean="0"/>
              <a:t> (fusion of digits),</a:t>
            </a:r>
            <a:r>
              <a:rPr lang="en-US" sz="2800" dirty="0" err="1" smtClean="0"/>
              <a:t>polydactyly</a:t>
            </a:r>
            <a:r>
              <a:rPr lang="en-US" sz="2800" dirty="0" smtClean="0"/>
              <a:t>, simian crease (down’s syndrome),</a:t>
            </a:r>
            <a:r>
              <a:rPr lang="en-US" sz="2800" dirty="0" err="1" smtClean="0"/>
              <a:t>talepes</a:t>
            </a:r>
            <a:r>
              <a:rPr lang="en-US" sz="2800" dirty="0" smtClean="0"/>
              <a:t> </a:t>
            </a:r>
            <a:r>
              <a:rPr lang="en-US" sz="2800" dirty="0" err="1" smtClean="0"/>
              <a:t>equinovarous</a:t>
            </a:r>
            <a:r>
              <a:rPr lang="en-US" sz="2800" dirty="0" smtClean="0"/>
              <a:t>, hip dislocation.</a:t>
            </a:r>
          </a:p>
          <a:p>
            <a:r>
              <a:rPr lang="en-US" sz="2800" b="1" dirty="0" smtClean="0"/>
              <a:t>Nervous system: </a:t>
            </a:r>
            <a:r>
              <a:rPr lang="en-US" sz="2800" dirty="0" smtClean="0"/>
              <a:t>any </a:t>
            </a:r>
            <a:r>
              <a:rPr lang="en-US" sz="2800" dirty="0" err="1" smtClean="0"/>
              <a:t>irritability,abnormal</a:t>
            </a:r>
            <a:r>
              <a:rPr lang="en-US" sz="2800" dirty="0" smtClean="0"/>
              <a:t> muscle tone, reflexes.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4295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Reflexes: </a:t>
            </a:r>
            <a:r>
              <a:rPr lang="en-US" sz="2800" dirty="0" smtClean="0"/>
              <a:t>Rooting reflexes,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</a:t>
            </a:r>
            <a:r>
              <a:rPr lang="en-US" sz="2800" dirty="0" err="1" smtClean="0"/>
              <a:t>Glabellar</a:t>
            </a:r>
            <a:r>
              <a:rPr lang="en-US" sz="2800" dirty="0" smtClean="0"/>
              <a:t> reflex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Grasp reflex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Moro reflex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Sucking &amp; swallowing reflex.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8380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Rooting reflex</a:t>
            </a:r>
            <a:r>
              <a:rPr lang="en-US" sz="2800" dirty="0" smtClean="0"/>
              <a:t>: Stroke the corner of the cheek with a finger and the infant will turn over that side &amp; open her mouth.</a:t>
            </a:r>
          </a:p>
          <a:p>
            <a:r>
              <a:rPr lang="en-US" sz="2800" b="1" dirty="0" err="1" smtClean="0"/>
              <a:t>Glabellar</a:t>
            </a:r>
            <a:r>
              <a:rPr lang="en-US" sz="2800" b="1" dirty="0" smtClean="0"/>
              <a:t> reflex: </a:t>
            </a:r>
            <a:r>
              <a:rPr lang="en-US" sz="2800" dirty="0" smtClean="0"/>
              <a:t>To tap gently over the forehead &amp; eyes will blink.</a:t>
            </a:r>
          </a:p>
          <a:p>
            <a:r>
              <a:rPr lang="en-US" sz="2800" b="1" dirty="0" smtClean="0"/>
              <a:t>Grasp reflex</a:t>
            </a:r>
            <a:r>
              <a:rPr lang="en-US" sz="2800" dirty="0" smtClean="0"/>
              <a:t>: Place a finger in open palm of the infant’s hand &amp; the infant will grasp the finger.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13397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Moro reflex </a:t>
            </a:r>
            <a:r>
              <a:rPr lang="en-US" sz="2800" dirty="0" smtClean="0"/>
              <a:t>: Place baby in a </a:t>
            </a:r>
            <a:r>
              <a:rPr lang="en-US" sz="2800" dirty="0" err="1" smtClean="0"/>
              <a:t>semiupright</a:t>
            </a:r>
            <a:r>
              <a:rPr lang="en-US" sz="2800" dirty="0" smtClean="0"/>
              <a:t> position. The head is momentarily allowed to fall backward with immediate support by examiner’s hand. The baby will symmetrically abduct ,extend the arms &amp; flex the thumbs. This is followed by flexion &amp; adduction of upper </a:t>
            </a:r>
            <a:r>
              <a:rPr lang="en-US" sz="2800" dirty="0" err="1" smtClean="0"/>
              <a:t>extrimities</a:t>
            </a:r>
            <a:r>
              <a:rPr lang="en-US" sz="2800" dirty="0" smtClean="0"/>
              <a:t>. Asymmetry may signify fractured clavicle, hemiparesis, brachial plexus injury.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52817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Sucking &amp; swallowing reflex: </a:t>
            </a:r>
            <a:r>
              <a:rPr lang="en-US" sz="2800" dirty="0" smtClean="0"/>
              <a:t>A normal infant start sucking when something touches the palate. Baby swallows when the mouth is filled with milk.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9562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IMMEDIATE CARE OF NEWBORN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Care at birth: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1. Soon following delivery baby should be placed over mother’s abdomen.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2.Dry &amp; wrap the baby.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3. Clamping &amp; ligature of cord.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4. Put the baby on radiant warmer.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5.Air passage cleared of mucus &amp; liquor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9385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Care in nursery </a:t>
            </a:r>
            <a:r>
              <a:rPr lang="en-US" sz="2800" dirty="0" smtClean="0"/>
              <a:t>: Indication for admission :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1. Prematurity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2. Respiratory distress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3. Poor perfusion.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4. Presence of pallor or cyanosis.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5. Malformation or need for O2 therapy.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30225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DEFINITION:</a:t>
            </a:r>
            <a:r>
              <a:rPr lang="en-US" sz="2800" dirty="0" smtClean="0"/>
              <a:t> A healthy infant born at term (between 38-42 weeks) should have an average weight for the country  ( usually &gt;2.5 kg), cries immediately following birth, establish independent rhythmic respiration &amp; quickly adapts to the changed environment.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89984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Daily observation &amp; care: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b="1" dirty="0" smtClean="0"/>
              <a:t>1. Rooming in </a:t>
            </a:r>
            <a:r>
              <a:rPr lang="en-US" sz="2800" dirty="0" smtClean="0"/>
              <a:t>: If the mother is fit baby is kept with mother in same bed.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2. </a:t>
            </a:r>
            <a:r>
              <a:rPr lang="en-US" sz="2800" b="1" dirty="0" smtClean="0"/>
              <a:t>Baby bath </a:t>
            </a:r>
            <a:r>
              <a:rPr lang="en-US" sz="2800" dirty="0" smtClean="0"/>
              <a:t>: Routine bathe is delayed until baby is able to maintain the body temperature &amp; has started breast feeding. The excess </a:t>
            </a:r>
            <a:r>
              <a:rPr lang="en-US" sz="2800" dirty="0" err="1" smtClean="0"/>
              <a:t>vernix</a:t>
            </a:r>
            <a:r>
              <a:rPr lang="en-US" sz="2800" dirty="0" smtClean="0"/>
              <a:t> ,blood, meconium are </a:t>
            </a:r>
            <a:r>
              <a:rPr lang="en-US" sz="2800" dirty="0" err="1" smtClean="0"/>
              <a:t>wipped</a:t>
            </a:r>
            <a:r>
              <a:rPr lang="en-US" sz="2800" dirty="0" smtClean="0"/>
              <a:t> off from the skin using sterile moist swab.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047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Umbilical cord care </a:t>
            </a:r>
            <a:r>
              <a:rPr lang="en-US" sz="2800" dirty="0" smtClean="0"/>
              <a:t>: Exposed to air &amp; allowed to dry to promote early detachment. Single application of </a:t>
            </a:r>
            <a:r>
              <a:rPr lang="en-US" sz="2800" dirty="0" err="1" smtClean="0"/>
              <a:t>chlorohexidine</a:t>
            </a:r>
            <a:r>
              <a:rPr lang="en-US" sz="2800" dirty="0" smtClean="0"/>
              <a:t> is recommended now.</a:t>
            </a:r>
          </a:p>
          <a:p>
            <a:r>
              <a:rPr lang="en-US" sz="2800" b="1" dirty="0" smtClean="0"/>
              <a:t>Routine medication</a:t>
            </a:r>
            <a:r>
              <a:rPr lang="en-US" sz="2800" dirty="0" smtClean="0"/>
              <a:t>: Single I/M </a:t>
            </a:r>
            <a:r>
              <a:rPr lang="en-US" sz="2800" dirty="0" err="1" smtClean="0"/>
              <a:t>Vit.K</a:t>
            </a:r>
            <a:r>
              <a:rPr lang="en-US" sz="2800" dirty="0" smtClean="0"/>
              <a:t> .5 to 1 mg is given to all newborn infant within 6 hours of birth.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92535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Care of eyes</a:t>
            </a:r>
          </a:p>
          <a:p>
            <a:r>
              <a:rPr lang="en-US" sz="2800" dirty="0" smtClean="0"/>
              <a:t>Immunization &amp; vaccine.</a:t>
            </a:r>
          </a:p>
          <a:p>
            <a:r>
              <a:rPr lang="en-US" sz="2800" b="1" dirty="0" smtClean="0"/>
              <a:t>Screening of newborn</a:t>
            </a:r>
            <a:r>
              <a:rPr lang="en-US" sz="2800" dirty="0" smtClean="0"/>
              <a:t>: 1.Glucose screening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                       2.Bilirubin screening.</a:t>
            </a:r>
          </a:p>
          <a:p>
            <a:pPr marL="0" indent="0">
              <a:buNone/>
            </a:pPr>
            <a:r>
              <a:rPr lang="en-US" sz="2800" dirty="0" smtClean="0"/>
              <a:t>Assessment of vital signs: R/R, H/R, Temp. every 6-8 hours. Urine &amp; stool out put is recorded. Most of newborn pass urine by 24 </a:t>
            </a:r>
            <a:r>
              <a:rPr lang="en-US" sz="2800" dirty="0" err="1" smtClean="0"/>
              <a:t>hrs</a:t>
            </a:r>
            <a:r>
              <a:rPr lang="en-US" sz="2800" dirty="0" smtClean="0"/>
              <a:t> &amp; meconium 48 hrs.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52977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Feeding:</a:t>
            </a:r>
            <a:r>
              <a:rPr lang="en-US" sz="2800" dirty="0" smtClean="0"/>
              <a:t> Baby should put to breast as soon as possible. Feeding is allowed on demand. Usually 8-12 times per day.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840719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Preterm baby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Definition :</a:t>
            </a:r>
            <a:r>
              <a:rPr lang="en-US" sz="2800" dirty="0" smtClean="0"/>
              <a:t> A baby born before 37 completed weeks of gestation calculating from first day of last menstrual period is defined as preterm baby. Weight usually &lt; 2500 </a:t>
            </a:r>
            <a:r>
              <a:rPr lang="en-US" sz="2800" dirty="0" err="1" smtClean="0"/>
              <a:t>gm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9614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 birth weight baby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Definition:</a:t>
            </a:r>
            <a:r>
              <a:rPr lang="en-US" sz="2800" dirty="0" smtClean="0"/>
              <a:t> LBW infant is defined as one whose birth weight is less than 2500 gm.  Irrespective of gestational age. Very LBW infant weigh 1500 gm. </a:t>
            </a:r>
            <a:r>
              <a:rPr lang="en-US" sz="2800" dirty="0"/>
              <a:t>o</a:t>
            </a:r>
            <a:r>
              <a:rPr lang="en-US" sz="2800" dirty="0" smtClean="0"/>
              <a:t>r less.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1. Preterm baby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2. Small for gestational age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143470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Incidence :  5-40% of live birth</a:t>
            </a:r>
          </a:p>
          <a:p>
            <a:r>
              <a:rPr lang="en-US" sz="2800" b="1" dirty="0" smtClean="0"/>
              <a:t>Factor :</a:t>
            </a:r>
            <a:r>
              <a:rPr lang="en-US" sz="2800" dirty="0" smtClean="0"/>
              <a:t> Preterm birth ,low socio- economic status, nutritional  &amp; intrauterine environment                                                    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484086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Incidence of preterm baby : Constitutes two-third of LBW babies.</a:t>
            </a:r>
          </a:p>
          <a:p>
            <a:r>
              <a:rPr lang="en-US" sz="2800" b="1" dirty="0" smtClean="0"/>
              <a:t>Manifestation 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Weight 2500 gm. or less,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length less than 44 cm, </a:t>
            </a:r>
          </a:p>
          <a:p>
            <a:pPr marL="0" indent="0">
              <a:buNone/>
            </a:pPr>
            <a:r>
              <a:rPr lang="en-US" sz="2800" dirty="0" smtClean="0"/>
              <a:t>     head &amp; abdomen are relatively large,</a:t>
            </a:r>
          </a:p>
          <a:p>
            <a:pPr marL="0" indent="0">
              <a:buNone/>
            </a:pPr>
            <a:r>
              <a:rPr lang="en-US" sz="2800" dirty="0" smtClean="0"/>
              <a:t>     skull bones are soft with wide suture &amp; posterior </a:t>
            </a:r>
            <a:r>
              <a:rPr lang="en-US" sz="2800" dirty="0" err="1" smtClean="0"/>
              <a:t>fontanelle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950420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Head circumference disproportionately exceeds that of chest.</a:t>
            </a:r>
          </a:p>
          <a:p>
            <a:r>
              <a:rPr lang="en-US" sz="2800" dirty="0" err="1" smtClean="0"/>
              <a:t>Pina</a:t>
            </a:r>
            <a:r>
              <a:rPr lang="en-US" sz="2800" dirty="0" smtClean="0"/>
              <a:t> of ears are soft &amp; flat.</a:t>
            </a:r>
          </a:p>
          <a:p>
            <a:r>
              <a:rPr lang="en-US" sz="2800" dirty="0" smtClean="0"/>
              <a:t>Eyes are kept closed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25785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Asphyxia</a:t>
            </a:r>
          </a:p>
          <a:p>
            <a:r>
              <a:rPr lang="en-US" sz="2800" dirty="0" smtClean="0"/>
              <a:t>Hypothermia</a:t>
            </a:r>
          </a:p>
          <a:p>
            <a:r>
              <a:rPr lang="en-US" sz="2800" dirty="0" smtClean="0"/>
              <a:t>Pulmonary syndrome</a:t>
            </a:r>
          </a:p>
          <a:p>
            <a:r>
              <a:rPr lang="en-US" sz="2800" dirty="0" smtClean="0"/>
              <a:t>Cerebral </a:t>
            </a:r>
            <a:r>
              <a:rPr lang="en-US" sz="2800" dirty="0" err="1" smtClean="0"/>
              <a:t>haemorrhage</a:t>
            </a:r>
            <a:endParaRPr lang="en-US" sz="2800" dirty="0" smtClean="0"/>
          </a:p>
          <a:p>
            <a:r>
              <a:rPr lang="en-US" sz="2800" dirty="0" smtClean="0"/>
              <a:t>Fetal shock</a:t>
            </a:r>
          </a:p>
          <a:p>
            <a:r>
              <a:rPr lang="en-US" sz="2800" dirty="0" smtClean="0"/>
              <a:t>Heart failure</a:t>
            </a:r>
          </a:p>
          <a:p>
            <a:r>
              <a:rPr lang="en-US" sz="2800" dirty="0" smtClean="0"/>
              <a:t>Oliguria, anuria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55075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Weight : 2.7-3.1 kg.</a:t>
            </a:r>
          </a:p>
          <a:p>
            <a:r>
              <a:rPr lang="en-US" sz="2800" dirty="0" smtClean="0"/>
              <a:t>Length : 50-52 cm.</a:t>
            </a:r>
          </a:p>
          <a:p>
            <a:r>
              <a:rPr lang="en-US" sz="2800" dirty="0" smtClean="0"/>
              <a:t>OFC : 32-37 cm.</a:t>
            </a:r>
          </a:p>
          <a:p>
            <a:r>
              <a:rPr lang="en-US" sz="2800" dirty="0" smtClean="0"/>
              <a:t>BPD : 9.5 cm.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17498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Infection</a:t>
            </a:r>
          </a:p>
          <a:p>
            <a:r>
              <a:rPr lang="en-US" sz="2800" dirty="0" smtClean="0"/>
              <a:t>Jaundice</a:t>
            </a:r>
          </a:p>
          <a:p>
            <a:r>
              <a:rPr lang="en-US" sz="2800" dirty="0" smtClean="0"/>
              <a:t>Dehydration &amp; </a:t>
            </a:r>
            <a:r>
              <a:rPr lang="en-US" sz="2800" dirty="0" err="1" smtClean="0"/>
              <a:t>acidaemia</a:t>
            </a:r>
            <a:endParaRPr lang="en-US" sz="2800" dirty="0" smtClean="0"/>
          </a:p>
          <a:p>
            <a:r>
              <a:rPr lang="en-US" sz="2800" dirty="0" err="1" smtClean="0"/>
              <a:t>Anaemia</a:t>
            </a:r>
            <a:endParaRPr lang="en-US" sz="2800" dirty="0" smtClean="0"/>
          </a:p>
          <a:p>
            <a:r>
              <a:rPr lang="en-US" sz="2800" dirty="0" smtClean="0"/>
              <a:t>Retinopathy of prematurity.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72948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Must be examined within 24 hours.</a:t>
            </a:r>
          </a:p>
          <a:p>
            <a:r>
              <a:rPr lang="en-US" sz="2800" dirty="0" smtClean="0"/>
              <a:t>Maternal &amp; perinatal history review.</a:t>
            </a:r>
          </a:p>
          <a:p>
            <a:r>
              <a:rPr lang="en-US" sz="2800" dirty="0" smtClean="0"/>
              <a:t>Maternal history : Age , parity ,medical disorder.</a:t>
            </a:r>
          </a:p>
          <a:p>
            <a:r>
              <a:rPr lang="en-US" sz="2800" dirty="0" smtClean="0"/>
              <a:t>Pregnancy problem: drugs, IUD, PE,IUGR ,prematurity .</a:t>
            </a:r>
          </a:p>
          <a:p>
            <a:r>
              <a:rPr lang="en-US" sz="2800" dirty="0" smtClean="0"/>
              <a:t>Labor &amp; delivery history: Duration ,</a:t>
            </a:r>
            <a:r>
              <a:rPr lang="en-US" sz="2800" dirty="0" err="1" smtClean="0"/>
              <a:t>anaesthesia</a:t>
            </a:r>
            <a:r>
              <a:rPr lang="en-US" sz="2800" dirty="0" smtClean="0"/>
              <a:t>, duration of PROM.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96910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Tempetature</a:t>
            </a:r>
            <a:r>
              <a:rPr lang="en-US" sz="2800" dirty="0" smtClean="0"/>
              <a:t> : axilla, oral ,rectal .</a:t>
            </a:r>
          </a:p>
          <a:p>
            <a:r>
              <a:rPr lang="en-US" sz="2800" dirty="0" smtClean="0"/>
              <a:t>Respiration : 30-60 breath/min.</a:t>
            </a:r>
          </a:p>
          <a:p>
            <a:r>
              <a:rPr lang="en-US" sz="2800" dirty="0" smtClean="0"/>
              <a:t>Pulse : 100-160 BPM.</a:t>
            </a:r>
          </a:p>
          <a:p>
            <a:r>
              <a:rPr lang="en-US" sz="2800" b="1" dirty="0" smtClean="0"/>
              <a:t>GENERAL EXAMINATION :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1.Skin color: 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b="1" dirty="0" smtClean="0"/>
              <a:t>     </a:t>
            </a:r>
            <a:r>
              <a:rPr lang="en-US" sz="2800" b="1" dirty="0" err="1" smtClean="0"/>
              <a:t>Palor</a:t>
            </a:r>
            <a:r>
              <a:rPr lang="en-US" sz="2800" b="1" dirty="0" smtClean="0"/>
              <a:t> </a:t>
            </a:r>
            <a:r>
              <a:rPr lang="en-US" sz="2800" dirty="0" smtClean="0"/>
              <a:t>–</a:t>
            </a:r>
            <a:r>
              <a:rPr lang="en-US" sz="2800" dirty="0" err="1" smtClean="0"/>
              <a:t>anaemia</a:t>
            </a:r>
            <a:r>
              <a:rPr lang="en-US" sz="2800" dirty="0" smtClean="0"/>
              <a:t>, birth asphyxia ,shock.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58651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b. </a:t>
            </a:r>
            <a:r>
              <a:rPr lang="en-US" sz="2800" b="1" dirty="0" smtClean="0"/>
              <a:t>Cyanosis </a:t>
            </a:r>
            <a:r>
              <a:rPr lang="en-US" sz="2800" dirty="0" smtClean="0"/>
              <a:t>: central cyanosis due to CHD or lung disease noted in tongue ,lips with bluish skin.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Peripheral cyanosis due to drugs, hereditary. Tongue, lips pink with bluish skin.</a:t>
            </a:r>
          </a:p>
          <a:p>
            <a:pPr marL="0" indent="0">
              <a:buNone/>
            </a:pPr>
            <a:r>
              <a:rPr lang="en-US" sz="2800" b="1" dirty="0" err="1" smtClean="0"/>
              <a:t>Acrocyanosis</a:t>
            </a:r>
            <a:r>
              <a:rPr lang="en-US" sz="2800" b="1" dirty="0" smtClean="0"/>
              <a:t> </a:t>
            </a:r>
            <a:r>
              <a:rPr lang="en-US" sz="2800" dirty="0" smtClean="0"/>
              <a:t>( bluish hands &amp; feet only) : Normal immediately following birth, cold stress.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52406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Plethora:</a:t>
            </a:r>
            <a:r>
              <a:rPr lang="en-US" sz="2800" dirty="0" smtClean="0"/>
              <a:t> polycythemia due to over oxygenated infant.</a:t>
            </a:r>
          </a:p>
          <a:p>
            <a:r>
              <a:rPr lang="en-US" sz="2800" b="1" dirty="0" smtClean="0"/>
              <a:t>Jaundice:</a:t>
            </a:r>
            <a:r>
              <a:rPr lang="en-US" sz="2800" dirty="0" smtClean="0"/>
              <a:t> Bilirubin &gt;5 mg/dl.</a:t>
            </a:r>
          </a:p>
          <a:p>
            <a:r>
              <a:rPr lang="en-US" sz="2800" b="1" dirty="0" smtClean="0"/>
              <a:t>Extensive </a:t>
            </a:r>
            <a:r>
              <a:rPr lang="en-US" sz="2800" b="1" dirty="0" err="1" smtClean="0"/>
              <a:t>bruish</a:t>
            </a:r>
            <a:r>
              <a:rPr lang="en-US" sz="2800" b="1" dirty="0" smtClean="0"/>
              <a:t> </a:t>
            </a:r>
            <a:r>
              <a:rPr lang="en-US" sz="2800" dirty="0" smtClean="0"/>
              <a:t>: difficult or traumatic delivery.</a:t>
            </a:r>
          </a:p>
          <a:p>
            <a:r>
              <a:rPr lang="en-US" sz="2800" b="1" dirty="0" err="1" smtClean="0"/>
              <a:t>Fontanelles</a:t>
            </a:r>
            <a:r>
              <a:rPr lang="en-US" sz="2800" b="1" dirty="0" smtClean="0"/>
              <a:t>:</a:t>
            </a:r>
            <a:r>
              <a:rPr lang="en-US" sz="2800" dirty="0" smtClean="0"/>
              <a:t> large </a:t>
            </a:r>
            <a:r>
              <a:rPr lang="en-US" sz="2800" dirty="0" err="1" smtClean="0"/>
              <a:t>fontanelles</a:t>
            </a:r>
            <a:r>
              <a:rPr lang="en-US" sz="2800" dirty="0" smtClean="0"/>
              <a:t> are associated with hypothyroidism, </a:t>
            </a:r>
            <a:r>
              <a:rPr lang="en-US" sz="2800" dirty="0" err="1" smtClean="0"/>
              <a:t>osteogenesis</a:t>
            </a:r>
            <a:r>
              <a:rPr lang="en-US" sz="2800" dirty="0" smtClean="0"/>
              <a:t> imperfect, chromosomal abnormalities.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66112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 smtClean="0"/>
              <a:t>Bulging </a:t>
            </a:r>
            <a:r>
              <a:rPr lang="en-US" sz="2800" b="1" dirty="0" err="1" smtClean="0"/>
              <a:t>fontanelles</a:t>
            </a:r>
            <a:r>
              <a:rPr lang="en-US" sz="2800" b="1" dirty="0" smtClean="0"/>
              <a:t> </a:t>
            </a:r>
            <a:r>
              <a:rPr lang="en-US" sz="2800" dirty="0" smtClean="0"/>
              <a:t>: </a:t>
            </a:r>
            <a:r>
              <a:rPr lang="en-US" sz="2800" dirty="0" err="1" smtClean="0"/>
              <a:t>Increasd</a:t>
            </a:r>
            <a:r>
              <a:rPr lang="en-US" sz="2800" dirty="0" smtClean="0"/>
              <a:t> intracranial pressure, meningitis, hydrocephalus.</a:t>
            </a:r>
          </a:p>
          <a:p>
            <a:r>
              <a:rPr lang="en-US" sz="2800" b="1" dirty="0" smtClean="0"/>
              <a:t>Depressed </a:t>
            </a:r>
            <a:r>
              <a:rPr lang="en-US" sz="2800" b="1" dirty="0" err="1" smtClean="0"/>
              <a:t>fontanelles</a:t>
            </a:r>
            <a:r>
              <a:rPr lang="en-US" sz="2800" b="1" dirty="0" smtClean="0"/>
              <a:t> : </a:t>
            </a:r>
            <a:r>
              <a:rPr lang="en-US" sz="2800" dirty="0" smtClean="0"/>
              <a:t>Dehydration.</a:t>
            </a:r>
          </a:p>
          <a:p>
            <a:r>
              <a:rPr lang="en-US" sz="2800" dirty="0" smtClean="0"/>
              <a:t>Caput succedaneum.</a:t>
            </a:r>
          </a:p>
          <a:p>
            <a:r>
              <a:rPr lang="en-US" sz="2800" b="1" dirty="0" err="1" smtClean="0"/>
              <a:t>Moulding</a:t>
            </a:r>
            <a:r>
              <a:rPr lang="en-US" sz="2800" dirty="0" smtClean="0"/>
              <a:t> : prolonged labor. Subside within 5 days.</a:t>
            </a:r>
          </a:p>
          <a:p>
            <a:r>
              <a:rPr lang="en-US" sz="2800" b="1" dirty="0" err="1" smtClean="0"/>
              <a:t>Cephalhaematoma</a:t>
            </a:r>
            <a:r>
              <a:rPr lang="en-US" sz="2800" b="1" dirty="0" smtClean="0"/>
              <a:t>:</a:t>
            </a:r>
            <a:r>
              <a:rPr lang="en-US" sz="2800" dirty="0" smtClean="0"/>
              <a:t> </a:t>
            </a:r>
            <a:r>
              <a:rPr lang="en-US" sz="2800" dirty="0" err="1" smtClean="0"/>
              <a:t>subperiosteal</a:t>
            </a:r>
            <a:r>
              <a:rPr lang="en-US" sz="2800" dirty="0" smtClean="0"/>
              <a:t> </a:t>
            </a:r>
            <a:r>
              <a:rPr lang="en-US" sz="2800" dirty="0" err="1" smtClean="0"/>
              <a:t>haemorrhage</a:t>
            </a:r>
            <a:r>
              <a:rPr lang="en-US" sz="2800" dirty="0" smtClean="0"/>
              <a:t> due to traumatic delivery.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1191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Neck :</a:t>
            </a:r>
            <a:r>
              <a:rPr lang="en-US" sz="2800" dirty="0" smtClean="0"/>
              <a:t> goiter, </a:t>
            </a:r>
            <a:r>
              <a:rPr lang="en-US" sz="2800" dirty="0" err="1" smtClean="0"/>
              <a:t>thyroglossal</a:t>
            </a:r>
            <a:r>
              <a:rPr lang="en-US" sz="2800" dirty="0" smtClean="0"/>
              <a:t> cyst, </a:t>
            </a:r>
            <a:r>
              <a:rPr lang="en-US" sz="2800" dirty="0" err="1" smtClean="0"/>
              <a:t>sternomastoid</a:t>
            </a:r>
            <a:r>
              <a:rPr lang="en-US" sz="2800" dirty="0" smtClean="0"/>
              <a:t> </a:t>
            </a:r>
            <a:r>
              <a:rPr lang="en-US" sz="2800" dirty="0" err="1" smtClean="0"/>
              <a:t>haematoma</a:t>
            </a:r>
            <a:r>
              <a:rPr lang="en-US" sz="2800" dirty="0" smtClean="0"/>
              <a:t>, short neck in Turner’s syndrome.</a:t>
            </a:r>
          </a:p>
          <a:p>
            <a:r>
              <a:rPr lang="en-US" sz="2800" b="1" dirty="0" smtClean="0"/>
              <a:t>Face &amp; mouth </a:t>
            </a:r>
            <a:r>
              <a:rPr lang="en-US" sz="2800" dirty="0" smtClean="0"/>
              <a:t>: Widely separated eyes (</a:t>
            </a:r>
            <a:r>
              <a:rPr lang="en-US" sz="2800" dirty="0" err="1" smtClean="0"/>
              <a:t>hypertelorism</a:t>
            </a:r>
            <a:r>
              <a:rPr lang="en-US" sz="2800" dirty="0" smtClean="0"/>
              <a:t>), low set ears, facial nerve </a:t>
            </a:r>
            <a:r>
              <a:rPr lang="en-US" sz="2800" dirty="0" err="1" smtClean="0"/>
              <a:t>injury,cleft</a:t>
            </a:r>
            <a:r>
              <a:rPr lang="en-US" sz="2800" dirty="0" smtClean="0"/>
              <a:t> lip ,cleft palate, oral thrush, </a:t>
            </a:r>
            <a:r>
              <a:rPr lang="en-US" sz="2800" dirty="0" err="1" smtClean="0"/>
              <a:t>macroglosia</a:t>
            </a:r>
            <a:r>
              <a:rPr lang="en-US" sz="2800" dirty="0" smtClean="0"/>
              <a:t>.</a:t>
            </a:r>
          </a:p>
          <a:p>
            <a:r>
              <a:rPr lang="en-US" sz="2800" b="1" dirty="0" smtClean="0"/>
              <a:t>Eyes :</a:t>
            </a:r>
            <a:r>
              <a:rPr lang="en-US" sz="2800" dirty="0" smtClean="0"/>
              <a:t> congenital cataract, </a:t>
            </a:r>
            <a:r>
              <a:rPr lang="en-US" sz="2800" dirty="0" err="1" smtClean="0"/>
              <a:t>subconjunctival</a:t>
            </a:r>
            <a:r>
              <a:rPr lang="en-US" sz="2800" dirty="0" smtClean="0"/>
              <a:t> </a:t>
            </a:r>
            <a:r>
              <a:rPr lang="en-US" sz="2800" dirty="0" err="1" smtClean="0"/>
              <a:t>haemorrhage</a:t>
            </a:r>
            <a:r>
              <a:rPr lang="en-US" sz="2800" dirty="0" smtClean="0"/>
              <a:t>, conjunctivitis.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0874178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1111</TotalTime>
  <Words>1212</Words>
  <Application>Microsoft Office PowerPoint</Application>
  <PresentationFormat>Widescreen</PresentationFormat>
  <Paragraphs>112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Century Gothic</vt:lpstr>
      <vt:lpstr>Wingdings 3</vt:lpstr>
      <vt:lpstr>Wisp</vt:lpstr>
      <vt:lpstr>TERM,PRETERM,LBW INFANT</vt:lpstr>
      <vt:lpstr>PowerPoint Presentation</vt:lpstr>
      <vt:lpstr>PowerPoint Presentation</vt:lpstr>
      <vt:lpstr>PHYSICAL FEATURE</vt:lpstr>
      <vt:lpstr>VITAL SIGNS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IMMEDIATE CARE OF NEWBORN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Preterm baby</vt:lpstr>
      <vt:lpstr>Low birth weight baby</vt:lpstr>
      <vt:lpstr>PowerPoint Presentation</vt:lpstr>
      <vt:lpstr>PowerPoint Presentation</vt:lpstr>
      <vt:lpstr>PowerPoint Presentation</vt:lpstr>
      <vt:lpstr>Complication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TERM,PRETERM,LBW INFANT</dc:title>
  <dc:creator>ASUS</dc:creator>
  <cp:lastModifiedBy>ASUS</cp:lastModifiedBy>
  <cp:revision>52</cp:revision>
  <dcterms:created xsi:type="dcterms:W3CDTF">2016-06-04T15:09:31Z</dcterms:created>
  <dcterms:modified xsi:type="dcterms:W3CDTF">2016-06-13T16:34:57Z</dcterms:modified>
</cp:coreProperties>
</file>