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1" r:id="rId15"/>
    <p:sldId id="282" r:id="rId16"/>
    <p:sldId id="269" r:id="rId17"/>
    <p:sldId id="270" r:id="rId18"/>
    <p:sldId id="283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AB337-1C39-4A0B-EBF9-BE3E9D4E4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6C327-D6CE-129B-A848-36E9194BE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B7C01-4D4B-0DD3-87CA-F6829BB5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843B2-20A6-028D-F7A0-CD52622CD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51C39-9842-9E36-3030-20AA3EED8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666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F3186-F091-3EF5-2B8E-433479FEA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33278E-62AF-23C2-73BB-0E4B6E979B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7E99C-A22A-D455-F6C3-4BA32723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F7ED2-5AA6-DA6F-9CF3-2E543A825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49E88-4F41-22B8-74AD-37B054202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64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31CED5-5F7C-66A8-8B21-1F0D4AB295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3B0C47-6F70-A899-2FF8-B4F6357DE7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0C19C-7A3E-908C-5A2F-4C5108F8E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F5104-E4F7-0965-C6D9-6BE18EE5F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F49FB-674B-D033-3ABD-2D2D878A0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62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77AB6-DFB9-E3AE-CCF9-CCFBED2A4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5670B-BE29-68A0-6F86-629B3FB5C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F98D6-1481-CD12-C357-71FAA52FE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1C571-2948-EA13-DA29-ED007D7D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009B6-B6AC-1791-EF2A-E4AF5C673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417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3DC2E-FCD9-6D22-E52A-81AD44F33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4AC19-C146-BF81-6F7A-EE9831167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166D7-26AD-AA56-7BFE-A16766738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186CB-9ECA-0010-36B4-C39086331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F6963-E646-3996-53FF-04A33FB74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03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7ED50-A689-8A22-6AD9-6AB906954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F2BC8-253B-CA8E-A944-994DD62347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BE2283-FAA6-71C6-24CE-ECEE812EE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872F31-B693-321C-368C-C7035E54B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0488E-5683-DB54-935C-53B3D96EA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3EEDC5-D060-186F-51E7-60C5CE981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605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1C8B0-22CA-496D-1702-FFC88D51B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D37665-D811-9DDC-AF05-0CF1ECD4A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8566B8-C095-3451-3B99-1E72F18C6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9B78A8-93FD-5773-2943-09D89EE0FD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68CE9-B5CF-011E-42A6-EB13C924E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AFD1BD-DE6D-EA50-918C-97B67F067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2B3DCC-C7B2-95B1-9BCD-92F631B97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73CD6-B60D-7169-74D4-C1847A1FA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277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40552-3A02-095E-01C2-A5D0E11DE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80BE46-E927-427B-F78B-327D0FAC4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99F9B9-CA17-11A1-E596-3F1E69F83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EE4497-0798-E615-84D1-B7838034E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23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2D1A03-53D6-1CA3-3F0E-4F6D7C5C0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58CF35-E183-05BC-6EA7-37CB8648E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152F5-1F51-2EEA-107B-1A22C63B2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597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3D98C-0B61-FC0B-4C54-58EC12D8B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5E3FD-F19D-FA3A-32B8-EC1B92C43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8FEFCD-0C55-4430-2FED-4D71E7D93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09E4E8-8AAD-94A4-A01C-C78A2E3C4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91B6C5-0E67-D53C-2BFF-6038C8085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751658-113B-23CF-44D0-C1C5982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91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E721A-9533-A5F2-B008-BD39B583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0A4867-9E22-A983-6E5F-E13D23B867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32B2E5-2476-0CF0-3003-60E557D17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9C33A-6587-ADBE-72B5-89E6D1696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45106-2830-A13A-F5E0-B2CC573DD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AC70F-2DDB-7D74-0907-921FC24B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46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F77C88-6907-1630-66C4-272F5D2FD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091BA3-77A2-4AFB-FA44-F8430D111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7E6E6-4F1F-F1D2-D841-2824334FB2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92A4C-4F21-4D83-9BB5-10D04C9CDC5A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8311A-F47E-054D-D521-F840EC7BA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91457-A9AF-8BEE-9136-4EE9DCDF1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21277-1D22-4A88-814D-986878F7E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46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6E3AF-96C7-9417-603A-37CA6D42F5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INDUCTION OF LABOUR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97F3BC-0E07-4935-F2DF-1E9BEB9E5F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06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A7B7F-C4E3-00C6-6CDA-CBF8F8D95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FETAL DANGERS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3F942-6C4E-2B8F-3627-28F5B3EDF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Iatrogenic prematurity </a:t>
            </a:r>
          </a:p>
          <a:p>
            <a:r>
              <a:rPr lang="en-US" dirty="0"/>
              <a:t>Hypoxia due to uterine dysfunction</a:t>
            </a:r>
          </a:p>
          <a:p>
            <a:r>
              <a:rPr lang="en-US" dirty="0"/>
              <a:t> Prolonged labor </a:t>
            </a:r>
          </a:p>
          <a:p>
            <a:r>
              <a:rPr lang="en-US" dirty="0"/>
              <a:t>Operative interference</a:t>
            </a:r>
          </a:p>
        </p:txBody>
      </p:sp>
    </p:spTree>
    <p:extLst>
      <p:ext uri="{BB962C8B-B14F-4D97-AF65-F5344CB8AC3E}">
        <p14:creationId xmlns:p14="http://schemas.microsoft.com/office/powerpoint/2010/main" val="4195651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649F1-D429-08D4-8958-C2E580050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Maternal </a:t>
            </a:r>
            <a:r>
              <a:rPr lang="en-US" dirty="0" err="1"/>
              <a:t>parametres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7E926-1958-810B-142D-57959BAE0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conf rm the indication for IOL</a:t>
            </a:r>
          </a:p>
          <a:p>
            <a:r>
              <a:rPr lang="en-US" dirty="0"/>
              <a:t> exclude the contraindication of IOL </a:t>
            </a:r>
          </a:p>
          <a:p>
            <a:r>
              <a:rPr lang="en-US" dirty="0"/>
              <a:t>Assess Bishop score (score &gt; 6, favorable)</a:t>
            </a:r>
          </a:p>
          <a:p>
            <a:r>
              <a:rPr lang="en-US" dirty="0"/>
              <a:t> Perform clinical pelvimetry to assess pelvic adequacy</a:t>
            </a:r>
          </a:p>
          <a:p>
            <a:r>
              <a:rPr lang="en-US" dirty="0"/>
              <a:t>Adequate counseling about the risks, benefits and alternatives of IOL with the woman and the family member</a:t>
            </a:r>
          </a:p>
        </p:txBody>
      </p:sp>
    </p:spTree>
    <p:extLst>
      <p:ext uri="{BB962C8B-B14F-4D97-AF65-F5344CB8AC3E}">
        <p14:creationId xmlns:p14="http://schemas.microsoft.com/office/powerpoint/2010/main" val="2351688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B043D-43A0-DDFB-001B-FE0EC59EC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Fetal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73156-B50E-50A2-07A8-80752E573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ensure fetal gestational age</a:t>
            </a:r>
          </a:p>
          <a:p>
            <a:r>
              <a:rPr lang="en-US" dirty="0"/>
              <a:t> to estimate fetal weight </a:t>
            </a:r>
          </a:p>
          <a:p>
            <a:r>
              <a:rPr lang="en-US" dirty="0"/>
              <a:t>Ensure fetal lung maturation status</a:t>
            </a:r>
          </a:p>
          <a:p>
            <a:r>
              <a:rPr lang="en-US" dirty="0"/>
              <a:t>Ensure fetal presentation and lie. </a:t>
            </a:r>
          </a:p>
          <a:p>
            <a:r>
              <a:rPr lang="en-US" dirty="0"/>
              <a:t>Confirm fetal well-being</a:t>
            </a:r>
          </a:p>
        </p:txBody>
      </p:sp>
    </p:spTree>
    <p:extLst>
      <p:ext uri="{BB962C8B-B14F-4D97-AF65-F5344CB8AC3E}">
        <p14:creationId xmlns:p14="http://schemas.microsoft.com/office/powerpoint/2010/main" val="2407264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3EA64-74B9-477D-8A43-5B3AFFECE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04C27-BDCA-8ED7-3CE9-F03379481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METHODS OF INDUCTION OF LABOR </a:t>
            </a:r>
          </a:p>
          <a:p>
            <a:r>
              <a:rPr lang="en-US" dirty="0"/>
              <a:t>Medical </a:t>
            </a:r>
          </a:p>
          <a:p>
            <a:r>
              <a:rPr lang="en-US" dirty="0"/>
              <a:t>Surgical </a:t>
            </a:r>
          </a:p>
          <a:p>
            <a:r>
              <a:rPr lang="en-US" dirty="0"/>
              <a:t>Combined </a:t>
            </a:r>
          </a:p>
          <a:p>
            <a:r>
              <a:rPr lang="en-US" dirty="0"/>
              <a:t>MEDICAL INDUCTION </a:t>
            </a:r>
          </a:p>
          <a:p>
            <a:r>
              <a:rPr lang="en-US" dirty="0"/>
              <a:t>DRUGS USED: Prostaglandins PGE2 , </a:t>
            </a:r>
          </a:p>
          <a:p>
            <a:r>
              <a:rPr lang="en-US" dirty="0"/>
              <a:t>PGE1 </a:t>
            </a:r>
          </a:p>
          <a:p>
            <a:r>
              <a:rPr lang="en-US" dirty="0"/>
              <a:t> Oxytocin </a:t>
            </a:r>
          </a:p>
        </p:txBody>
      </p:sp>
    </p:spTree>
    <p:extLst>
      <p:ext uri="{BB962C8B-B14F-4D97-AF65-F5344CB8AC3E}">
        <p14:creationId xmlns:p14="http://schemas.microsoft.com/office/powerpoint/2010/main" val="572421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A8AD8-023C-5B5A-1746-EA4C6C059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EE247-224E-20A2-3480-1203E96F7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3: Predictive Factors for Successful Induction of Labor </a:t>
            </a:r>
          </a:p>
          <a:p>
            <a:r>
              <a:rPr lang="en-US" dirty="0"/>
              <a:t>Period of gestation Pregnancy nearer the term or post-term—more the success</a:t>
            </a:r>
          </a:p>
          <a:p>
            <a:r>
              <a:rPr lang="en-US" dirty="0"/>
              <a:t> Preinduction score Bishop score ≥ 6 is favorable. Dilatation of the cervix is most important.</a:t>
            </a:r>
          </a:p>
          <a:p>
            <a:r>
              <a:rPr lang="en-US" dirty="0"/>
              <a:t> Sensitivity of the uterus Positive oxytocin sensitivity test is favorable for IOL </a:t>
            </a:r>
          </a:p>
          <a:p>
            <a:r>
              <a:rPr lang="en-US" dirty="0"/>
              <a:t>Cervical ripening</a:t>
            </a:r>
          </a:p>
        </p:txBody>
      </p:sp>
    </p:spTree>
    <p:extLst>
      <p:ext uri="{BB962C8B-B14F-4D97-AF65-F5344CB8AC3E}">
        <p14:creationId xmlns:p14="http://schemas.microsoft.com/office/powerpoint/2010/main" val="2932415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62635-9111-1442-7DF6-73FD704E3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476F5-DC92-374C-55C5-124A6FDDC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Cervical Ripening is a series of complex biochemical changes in the cervix which is mediated by the hormones.</a:t>
            </a:r>
          </a:p>
          <a:p>
            <a:r>
              <a:rPr lang="en-US" dirty="0"/>
              <a:t> There is alteration of both cervical collagen and ground substance. Ultimately, the cervix becomes soft and pliable.</a:t>
            </a:r>
          </a:p>
        </p:txBody>
      </p:sp>
    </p:spTree>
    <p:extLst>
      <p:ext uri="{BB962C8B-B14F-4D97-AF65-F5344CB8AC3E}">
        <p14:creationId xmlns:p14="http://schemas.microsoft.com/office/powerpoint/2010/main" val="1817364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671F0-F161-A370-ECD8-0789F37CB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CEC15-0593-E43C-5C3C-BE6E99538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Prostaglandins : Act locally (autocrine and paracrine hormones) on the contiguous cells. </a:t>
            </a:r>
          </a:p>
          <a:p>
            <a:r>
              <a:rPr lang="en-US" dirty="0"/>
              <a:t>PGE2 and PGF2</a:t>
            </a:r>
            <a:r>
              <a:rPr lang="el-GR" dirty="0"/>
              <a:t>α </a:t>
            </a:r>
            <a:r>
              <a:rPr lang="en-US" dirty="0"/>
              <a:t>both cause myometrial contraction. </a:t>
            </a:r>
          </a:p>
          <a:p>
            <a:r>
              <a:rPr lang="en-US" dirty="0"/>
              <a:t>But PGE2 is primarily important for cervical ripening whereas PGF2</a:t>
            </a:r>
            <a:r>
              <a:rPr lang="el-GR" dirty="0"/>
              <a:t>α </a:t>
            </a:r>
            <a:r>
              <a:rPr lang="en-US" dirty="0"/>
              <a:t>for myometrial contraction. </a:t>
            </a:r>
          </a:p>
          <a:p>
            <a:pPr marL="0" indent="0">
              <a:buNone/>
            </a:pPr>
            <a:r>
              <a:rPr lang="en-US" dirty="0"/>
              <a:t>. PGE2 has greater collagenolytic properties and also sensitizes the myometrium to oxytocin. </a:t>
            </a:r>
          </a:p>
          <a:p>
            <a:r>
              <a:rPr lang="en-US" dirty="0"/>
              <a:t>Intracervical application of </a:t>
            </a:r>
            <a:r>
              <a:rPr lang="en-US" dirty="0" err="1"/>
              <a:t>dinoprostone</a:t>
            </a:r>
            <a:r>
              <a:rPr lang="en-US" dirty="0"/>
              <a:t> (PGE2 – 0.5 mg) gel is the gold standard for cervical ripening</a:t>
            </a:r>
          </a:p>
        </p:txBody>
      </p:sp>
    </p:spTree>
    <p:extLst>
      <p:ext uri="{BB962C8B-B14F-4D97-AF65-F5344CB8AC3E}">
        <p14:creationId xmlns:p14="http://schemas.microsoft.com/office/powerpoint/2010/main" val="3783224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4254F-98B9-42C7-7363-0973FF2F0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9636D-A797-6BCC-0377-0983AF40A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may be repeated after 6 hours for 3 or 4 doses if required. </a:t>
            </a:r>
          </a:p>
          <a:p>
            <a:r>
              <a:rPr lang="en-US" dirty="0"/>
              <a:t>Misoprostol (PGE1 ) is currently being used either </a:t>
            </a:r>
            <a:r>
              <a:rPr lang="en-US" dirty="0" err="1"/>
              <a:t>transvaginally</a:t>
            </a:r>
            <a:r>
              <a:rPr lang="en-US" dirty="0"/>
              <a:t> or orally for induction of labor (ACOG 2003).</a:t>
            </a:r>
          </a:p>
          <a:p>
            <a:r>
              <a:rPr lang="en-US" dirty="0"/>
              <a:t> Oral use of misoprostol is less effective than vaginal administration.</a:t>
            </a:r>
          </a:p>
          <a:p>
            <a:r>
              <a:rPr lang="en-US" dirty="0"/>
              <a:t>. A dose of 25 µg vaginally every 4 hours is found effective</a:t>
            </a:r>
          </a:p>
          <a:p>
            <a:r>
              <a:rPr lang="en-US" dirty="0"/>
              <a:t> Side effects are : Tachysystole, meconium passage and possibly uterine rupture.</a:t>
            </a:r>
          </a:p>
          <a:p>
            <a:r>
              <a:rPr lang="en-US" dirty="0"/>
              <a:t> It is contraindicated in women with previous cesarean birth </a:t>
            </a:r>
          </a:p>
        </p:txBody>
      </p:sp>
    </p:spTree>
    <p:extLst>
      <p:ext uri="{BB962C8B-B14F-4D97-AF65-F5344CB8AC3E}">
        <p14:creationId xmlns:p14="http://schemas.microsoft.com/office/powerpoint/2010/main" val="3617393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E9BE3-4889-74B2-0D08-16B5264C9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EACB0-E0BE-9C07-22A0-C0CF9CB6C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Cervix Dilatation (cm) Closed-score 0</a:t>
            </a:r>
          </a:p>
          <a:p>
            <a:r>
              <a:rPr lang="en-US" dirty="0"/>
              <a:t>                                       1–2 cm-score 1</a:t>
            </a:r>
          </a:p>
          <a:p>
            <a:r>
              <a:rPr lang="en-US" dirty="0"/>
              <a:t>                                        3–4 cm-score 2 </a:t>
            </a:r>
          </a:p>
          <a:p>
            <a:r>
              <a:rPr lang="en-US" dirty="0"/>
              <a:t>                                            5 cm –score 3</a:t>
            </a:r>
          </a:p>
          <a:p>
            <a:r>
              <a:rPr lang="en-US" dirty="0"/>
              <a:t>Effacement</a:t>
            </a:r>
          </a:p>
          <a:p>
            <a:r>
              <a:rPr lang="en-US" dirty="0" err="1"/>
              <a:t>Consistencys</a:t>
            </a:r>
            <a:endParaRPr lang="en-US" dirty="0"/>
          </a:p>
          <a:p>
            <a:r>
              <a:rPr lang="en-US" dirty="0"/>
              <a:t>Position</a:t>
            </a:r>
          </a:p>
          <a:p>
            <a:r>
              <a:rPr lang="en-US" dirty="0"/>
              <a:t>Head-station</a:t>
            </a:r>
          </a:p>
        </p:txBody>
      </p:sp>
    </p:spTree>
    <p:extLst>
      <p:ext uri="{BB962C8B-B14F-4D97-AF65-F5344CB8AC3E}">
        <p14:creationId xmlns:p14="http://schemas.microsoft.com/office/powerpoint/2010/main" val="91914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9DF9A-651E-FE2C-283D-88CEEF654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4F2D4-1909-4673-85D0-40465B3BA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Intrauterine fetal death </a:t>
            </a:r>
          </a:p>
          <a:p>
            <a:r>
              <a:rPr lang="en-US" dirty="0"/>
              <a:t> Premature rupture of membranes </a:t>
            </a:r>
          </a:p>
          <a:p>
            <a:r>
              <a:rPr lang="en-US" dirty="0"/>
              <a:t>In combination with surgical induction (ARM)</a:t>
            </a:r>
          </a:p>
          <a:p>
            <a:r>
              <a:rPr lang="en-US" dirty="0"/>
              <a:t>SURGICAL METHOD</a:t>
            </a:r>
          </a:p>
          <a:p>
            <a:r>
              <a:rPr lang="en-US" dirty="0"/>
              <a:t>Abruptio placentae </a:t>
            </a:r>
          </a:p>
          <a:p>
            <a:r>
              <a:rPr lang="en-US" dirty="0"/>
              <a:t>Chronic hydramnios </a:t>
            </a:r>
          </a:p>
          <a:p>
            <a:r>
              <a:rPr lang="en-US" dirty="0"/>
              <a:t>Severe pre-eclampsia/ eclampsia</a:t>
            </a:r>
          </a:p>
          <a:p>
            <a:r>
              <a:rPr lang="en-US" dirty="0"/>
              <a:t> In combination with medical induction </a:t>
            </a:r>
          </a:p>
          <a:p>
            <a:r>
              <a:rPr lang="en-US" dirty="0"/>
              <a:t>To place scalp electrode for electronic fetal monitoring</a:t>
            </a:r>
          </a:p>
        </p:txBody>
      </p:sp>
    </p:spTree>
    <p:extLst>
      <p:ext uri="{BB962C8B-B14F-4D97-AF65-F5344CB8AC3E}">
        <p14:creationId xmlns:p14="http://schemas.microsoft.com/office/powerpoint/2010/main" val="777292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DE653-AC05-DC0F-349E-D87B255C8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E4945-A419-9318-7129-FEB0F9563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Induction of labor (IOL) means initiation of uterine contractions (after the period of viability) by any method (medical, surgical or combined) for the purpose of vaginal delivery.</a:t>
            </a:r>
          </a:p>
          <a:p>
            <a:r>
              <a:rPr lang="en-US" dirty="0"/>
              <a:t>. Augmentation of labor is the process of stimulation of uterine contractions (both in frequency and intensity) that are already present but found to be inadequate</a:t>
            </a:r>
          </a:p>
        </p:txBody>
      </p:sp>
    </p:spTree>
    <p:extLst>
      <p:ext uri="{BB962C8B-B14F-4D97-AF65-F5344CB8AC3E}">
        <p14:creationId xmlns:p14="http://schemas.microsoft.com/office/powerpoint/2010/main" val="1749985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3075F-E277-67E6-255C-4B02FBE52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Combined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30765-4C83-0F8F-A24F-1536F80E9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shorten the induction — delivery interval (commonly done). Medical methods followed by surgical or surgical methods followed by medical</a:t>
            </a:r>
          </a:p>
          <a:p>
            <a:r>
              <a:rPr lang="en-US" dirty="0"/>
              <a:t>SURGICAL INDUCTION METHODS:</a:t>
            </a:r>
          </a:p>
          <a:p>
            <a:r>
              <a:rPr lang="en-US" dirty="0"/>
              <a:t> Artificial rupture of the membranes (ARM) </a:t>
            </a:r>
          </a:p>
          <a:p>
            <a:r>
              <a:rPr lang="en-US" dirty="0"/>
              <a:t> Stripping the membrane</a:t>
            </a:r>
          </a:p>
        </p:txBody>
      </p:sp>
    </p:spTree>
    <p:extLst>
      <p:ext uri="{BB962C8B-B14F-4D97-AF65-F5344CB8AC3E}">
        <p14:creationId xmlns:p14="http://schemas.microsoft.com/office/powerpoint/2010/main" val="105764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175B2-6BFF-6F1A-1078-4AE715715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9C065-35AF-135D-1063-0070C545D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 rupture of the membranes (LRM)</a:t>
            </a:r>
          </a:p>
          <a:p>
            <a:r>
              <a:rPr lang="en-US" dirty="0"/>
              <a:t> Mechanism of onset of labor: </a:t>
            </a:r>
          </a:p>
          <a:p>
            <a:r>
              <a:rPr lang="en-US" dirty="0"/>
              <a:t>May be related with (a) stretching of the cervix;</a:t>
            </a:r>
          </a:p>
          <a:p>
            <a:r>
              <a:rPr lang="en-US" dirty="0"/>
              <a:t> (b) separation of the membranes (liberation of prostaglandins) and (c) reduction of amniotic fluid volume</a:t>
            </a:r>
          </a:p>
          <a:p>
            <a:r>
              <a:rPr lang="en-US" dirty="0"/>
              <a:t>Advantages of amniotomy:</a:t>
            </a:r>
          </a:p>
          <a:p>
            <a:r>
              <a:rPr lang="en-US" dirty="0"/>
              <a:t>(a) High success rate;</a:t>
            </a:r>
          </a:p>
          <a:p>
            <a:r>
              <a:rPr lang="en-US" dirty="0"/>
              <a:t> (b) Chance to observe the amniotic fluid for blood or meconium;</a:t>
            </a:r>
          </a:p>
        </p:txBody>
      </p:sp>
    </p:spTree>
    <p:extLst>
      <p:ext uri="{BB962C8B-B14F-4D97-AF65-F5344CB8AC3E}">
        <p14:creationId xmlns:p14="http://schemas.microsoft.com/office/powerpoint/2010/main" val="2412005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BEDF3-CB83-B1FB-374F-2E27AAA0D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8F6B2-7F9B-AC60-E8F9-843B15AEC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Contraindications: </a:t>
            </a:r>
          </a:p>
          <a:p>
            <a:r>
              <a:rPr lang="en-US" dirty="0"/>
              <a:t>Intrauterine fetal death,</a:t>
            </a:r>
          </a:p>
          <a:p>
            <a:r>
              <a:rPr lang="en-US" dirty="0"/>
              <a:t> Maternal AIDS, </a:t>
            </a:r>
          </a:p>
          <a:p>
            <a:r>
              <a:rPr lang="en-US" dirty="0"/>
              <a:t>Genital active herpes infection.</a:t>
            </a:r>
          </a:p>
        </p:txBody>
      </p:sp>
    </p:spTree>
    <p:extLst>
      <p:ext uri="{BB962C8B-B14F-4D97-AF65-F5344CB8AC3E}">
        <p14:creationId xmlns:p14="http://schemas.microsoft.com/office/powerpoint/2010/main" val="3597593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2F0EE-4DB8-AFF1-3B50-A2C4227EC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0C1F2-7C33-82AD-86B4-6202536B4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Immediate beneficial effects of ARM </a:t>
            </a:r>
          </a:p>
          <a:p>
            <a:r>
              <a:rPr lang="en-US" dirty="0"/>
              <a:t>lowering of the blood pressure in pre-eclampsia-eclampsia.</a:t>
            </a:r>
          </a:p>
          <a:p>
            <a:r>
              <a:rPr lang="en-US" dirty="0"/>
              <a:t> Relief of maternal distress in hydramnios. </a:t>
            </a:r>
          </a:p>
          <a:p>
            <a:r>
              <a:rPr lang="en-US" dirty="0"/>
              <a:t>Control of bleeding in APH.</a:t>
            </a:r>
          </a:p>
          <a:p>
            <a:pPr marL="0" indent="0">
              <a:buNone/>
            </a:pPr>
            <a:r>
              <a:rPr lang="en-US" dirty="0"/>
              <a:t>   Relief of tension in abruptio placentae and initiation of labor</a:t>
            </a:r>
          </a:p>
        </p:txBody>
      </p:sp>
    </p:spTree>
    <p:extLst>
      <p:ext uri="{BB962C8B-B14F-4D97-AF65-F5344CB8AC3E}">
        <p14:creationId xmlns:p14="http://schemas.microsoft.com/office/powerpoint/2010/main" val="210214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4D7CE-8AC1-C718-F014-2AF9B427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275EB-E13E-247D-7026-F0B246D9F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HAZARDS OF ARM</a:t>
            </a:r>
          </a:p>
          <a:p>
            <a:r>
              <a:rPr lang="en-US" dirty="0"/>
              <a:t> Chance of umbilical cord prolapse — </a:t>
            </a:r>
          </a:p>
          <a:p>
            <a:r>
              <a:rPr lang="en-US" dirty="0"/>
              <a:t>Amnionitis — </a:t>
            </a:r>
          </a:p>
          <a:p>
            <a:r>
              <a:rPr lang="en-US" dirty="0"/>
              <a:t> Accidental injury to the placenta, cervix or uterus, fetal parts or vasa previa . </a:t>
            </a:r>
          </a:p>
          <a:p>
            <a:r>
              <a:rPr lang="en-US" dirty="0"/>
              <a:t>Liquor </a:t>
            </a:r>
            <a:r>
              <a:rPr lang="en-US" dirty="0" err="1"/>
              <a:t>amnii</a:t>
            </a:r>
            <a:r>
              <a:rPr lang="en-US" dirty="0"/>
              <a:t> embolism (rare).</a:t>
            </a:r>
          </a:p>
        </p:txBody>
      </p:sp>
    </p:spTree>
    <p:extLst>
      <p:ext uri="{BB962C8B-B14F-4D97-AF65-F5344CB8AC3E}">
        <p14:creationId xmlns:p14="http://schemas.microsoft.com/office/powerpoint/2010/main" val="4007597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810B5-87F4-60FF-8FC5-DB8758985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B6AB1-DC70-C825-5D67-49073BC01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the membranes rupture, the following are to be assessed:</a:t>
            </a:r>
          </a:p>
          <a:p>
            <a:r>
              <a:rPr lang="en-US" dirty="0"/>
              <a:t> a) Color of the amniotic fluid; </a:t>
            </a:r>
          </a:p>
          <a:p>
            <a:r>
              <a:rPr lang="en-US" dirty="0"/>
              <a:t>(b) Status of the cervix;</a:t>
            </a:r>
          </a:p>
          <a:p>
            <a:r>
              <a:rPr lang="en-US" dirty="0"/>
              <a:t> (c) Station of the head; </a:t>
            </a:r>
          </a:p>
          <a:p>
            <a:r>
              <a:rPr lang="en-US" dirty="0"/>
              <a:t>(d) Detection of cord prolapse if any; </a:t>
            </a:r>
          </a:p>
          <a:p>
            <a:r>
              <a:rPr lang="en-US" dirty="0"/>
              <a:t>e) FHR pattern is again checked. In high-risk cases scalp electrode for fetal monitoring is applied.</a:t>
            </a:r>
          </a:p>
          <a:p>
            <a:r>
              <a:rPr lang="en-US" dirty="0"/>
              <a:t> A sterile vulval pad is placed. Prophylactic antibiotic may be prescribed</a:t>
            </a:r>
          </a:p>
        </p:txBody>
      </p:sp>
    </p:spTree>
    <p:extLst>
      <p:ext uri="{BB962C8B-B14F-4D97-AF65-F5344CB8AC3E}">
        <p14:creationId xmlns:p14="http://schemas.microsoft.com/office/powerpoint/2010/main" val="2340936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FED8D-4812-940B-92FA-D813858C4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001C6-5969-E6EA-ED83-560104962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STRIPPING THE MEMBRANES </a:t>
            </a:r>
          </a:p>
          <a:p>
            <a:r>
              <a:rPr lang="en-US" dirty="0"/>
              <a:t>Stripping (sweeping) of the membranes means digital separation of the </a:t>
            </a:r>
            <a:r>
              <a:rPr lang="en-US" dirty="0" err="1"/>
              <a:t>chorioamniotic</a:t>
            </a:r>
            <a:r>
              <a:rPr lang="en-US" dirty="0"/>
              <a:t> membranes from the wall of the cervix and lower uterine segment.</a:t>
            </a:r>
          </a:p>
          <a:p>
            <a:r>
              <a:rPr lang="en-US" dirty="0"/>
              <a:t> It is thought to work by release of endogenous prostaglandins from the membranes and decidua.</a:t>
            </a:r>
          </a:p>
        </p:txBody>
      </p:sp>
    </p:spTree>
    <p:extLst>
      <p:ext uri="{BB962C8B-B14F-4D97-AF65-F5344CB8AC3E}">
        <p14:creationId xmlns:p14="http://schemas.microsoft.com/office/powerpoint/2010/main" val="504280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4E14A-1929-6631-2B08-C05698EEE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84F4C6-5184-C6B5-6494-CD9791A3E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603" y="2886713"/>
            <a:ext cx="3362794" cy="222916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7DC54B-4C4F-00CD-BC3B-5F5CC2480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59" y="242574"/>
            <a:ext cx="9979683" cy="661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256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0364F-5307-B5C7-AFBD-66BA3DFE9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B8285-96D9-7AB2-E955-F47938E55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3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17BF-F21D-0C4E-1831-9979F7189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3F99F-A994-48A7-1E65-EC4BD6DC4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PURPOSE OF INDUCTION OF LABOR: When the risks of continuation of pregnancy either to the mother or to the fetus is more, induction is indicated.</a:t>
            </a:r>
          </a:p>
          <a:p>
            <a:r>
              <a:rPr lang="en-US" dirty="0"/>
              <a:t> Before induction one must ensure the gestational age as well as pulmonary maturity of the fetus. </a:t>
            </a:r>
          </a:p>
        </p:txBody>
      </p:sp>
    </p:spTree>
    <p:extLst>
      <p:ext uri="{BB962C8B-B14F-4D97-AF65-F5344CB8AC3E}">
        <p14:creationId xmlns:p14="http://schemas.microsoft.com/office/powerpoint/2010/main" val="258582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75B6C-00EB-DA4E-1267-13482BC5B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E0ED1-FE5C-F741-5131-5E68B8B2A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Pre-eclampsia,</a:t>
            </a:r>
          </a:p>
          <a:p>
            <a:r>
              <a:rPr lang="en-US" dirty="0"/>
              <a:t> eclampsia  (hypertensive disorders in pregnancy) </a:t>
            </a:r>
          </a:p>
          <a:p>
            <a:r>
              <a:rPr lang="en-US" dirty="0"/>
              <a:t> Maternal medical complications </a:t>
            </a:r>
          </a:p>
          <a:p>
            <a:r>
              <a:rPr lang="en-US" dirty="0"/>
              <a:t>          Diabetes mellitus  </a:t>
            </a:r>
          </a:p>
          <a:p>
            <a:pPr marL="0" indent="0">
              <a:buNone/>
            </a:pPr>
            <a:r>
              <a:rPr lang="en-US" dirty="0"/>
              <a:t>             Chronic renal disease  </a:t>
            </a:r>
          </a:p>
          <a:p>
            <a:r>
              <a:rPr lang="en-US" dirty="0"/>
              <a:t>          Cholestasis of </a:t>
            </a:r>
            <a:r>
              <a:rPr lang="en-US" dirty="0" err="1"/>
              <a:t>pregnan</a:t>
            </a:r>
            <a:endParaRPr lang="en-US" dirty="0"/>
          </a:p>
          <a:p>
            <a:r>
              <a:rPr lang="en-US" dirty="0"/>
              <a:t>          </a:t>
            </a:r>
            <a:r>
              <a:rPr lang="en-US" dirty="0" err="1"/>
              <a:t>Postmaturity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351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8C718-F49B-FFD2-2538-B2154C33C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65878-5837-7D49-681C-EB55CFDC9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Abruptio placentae </a:t>
            </a:r>
          </a:p>
          <a:p>
            <a:r>
              <a:rPr lang="en-US" dirty="0"/>
              <a:t>Intrauterine Growth Restriction (IUGR) </a:t>
            </a:r>
          </a:p>
          <a:p>
            <a:r>
              <a:rPr lang="en-US" dirty="0"/>
              <a:t> Rh-isoimmunization </a:t>
            </a:r>
          </a:p>
          <a:p>
            <a:r>
              <a:rPr lang="en-US" dirty="0"/>
              <a:t> Premature rupture of membranes </a:t>
            </a:r>
          </a:p>
          <a:p>
            <a:r>
              <a:rPr lang="en-US" dirty="0"/>
              <a:t> Fetus with a major congenital anomaly </a:t>
            </a:r>
          </a:p>
          <a:p>
            <a:r>
              <a:rPr lang="en-US" dirty="0"/>
              <a:t>Intrauterine death of the fetus </a:t>
            </a:r>
          </a:p>
          <a:p>
            <a:r>
              <a:rPr lang="en-US" dirty="0"/>
              <a:t> Oligohydramnios, polyhydramnios</a:t>
            </a:r>
          </a:p>
          <a:p>
            <a:r>
              <a:rPr lang="en-US" dirty="0"/>
              <a:t> Unstable lie-after correction into longitudinal lie </a:t>
            </a:r>
          </a:p>
        </p:txBody>
      </p:sp>
    </p:spTree>
    <p:extLst>
      <p:ext uri="{BB962C8B-B14F-4D97-AF65-F5344CB8AC3E}">
        <p14:creationId xmlns:p14="http://schemas.microsoft.com/office/powerpoint/2010/main" val="2137435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1F82C-CE0D-B611-3542-6C9E93D03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 INDICATION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C566E-CD39-141F-873B-D22FD7C08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Contracted pelvis and cephalopelvic disproportion </a:t>
            </a:r>
          </a:p>
          <a:p>
            <a:pPr marL="0" indent="0">
              <a:buNone/>
            </a:pPr>
            <a:r>
              <a:rPr lang="en-US" dirty="0"/>
              <a:t>Malpresentation (breech, transverse or oblique lie) </a:t>
            </a:r>
          </a:p>
          <a:p>
            <a:pPr marL="0" indent="0">
              <a:buNone/>
            </a:pPr>
            <a:r>
              <a:rPr lang="en-US" dirty="0"/>
              <a:t>Previous classical cesarean section or hysterotomy</a:t>
            </a:r>
          </a:p>
          <a:p>
            <a:pPr marL="0" indent="0">
              <a:buNone/>
            </a:pPr>
            <a:r>
              <a:rPr lang="en-US" dirty="0"/>
              <a:t> Uteroplacental factors: </a:t>
            </a:r>
          </a:p>
          <a:p>
            <a:pPr marL="0" indent="0">
              <a:buNone/>
            </a:pPr>
            <a:r>
              <a:rPr lang="en-US" dirty="0"/>
              <a:t>Unexplained vaginal bleeding,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vasaprevia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placenta previa</a:t>
            </a:r>
          </a:p>
        </p:txBody>
      </p:sp>
    </p:spTree>
    <p:extLst>
      <p:ext uri="{BB962C8B-B14F-4D97-AF65-F5344CB8AC3E}">
        <p14:creationId xmlns:p14="http://schemas.microsoft.com/office/powerpoint/2010/main" val="1084263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F4E5-9A7D-B13B-1A39-D7E688F68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C1C87-DCA1-CA38-713D-E1C4A4AD1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Active genital herpes infection </a:t>
            </a:r>
          </a:p>
          <a:p>
            <a:r>
              <a:rPr lang="en-US" dirty="0"/>
              <a:t> High-risk pregnancy with fetal compromise</a:t>
            </a:r>
          </a:p>
          <a:p>
            <a:r>
              <a:rPr lang="en-US" dirty="0"/>
              <a:t> Heart disease </a:t>
            </a:r>
          </a:p>
          <a:p>
            <a:r>
              <a:rPr lang="en-US" dirty="0"/>
              <a:t> Pelvic tumor </a:t>
            </a:r>
          </a:p>
          <a:p>
            <a:r>
              <a:rPr lang="en-US" dirty="0"/>
              <a:t>Elderly primigravida with obstetric or medical complications</a:t>
            </a:r>
          </a:p>
          <a:p>
            <a:r>
              <a:rPr lang="en-US" dirty="0"/>
              <a:t> Umbilical cord prolapse </a:t>
            </a:r>
          </a:p>
          <a:p>
            <a:r>
              <a:rPr lang="en-US" dirty="0"/>
              <a:t>Cervical carcinoma</a:t>
            </a:r>
          </a:p>
        </p:txBody>
      </p:sp>
    </p:spTree>
    <p:extLst>
      <p:ext uri="{BB962C8B-B14F-4D97-AF65-F5344CB8AC3E}">
        <p14:creationId xmlns:p14="http://schemas.microsoft.com/office/powerpoint/2010/main" val="504690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DECFA-88E6-4388-FA18-5DBEA6EEF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INDICATION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58C35-2E1A-346F-9BB3-D703A21CC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Postmaturity</a:t>
            </a:r>
            <a:r>
              <a:rPr lang="en-US" dirty="0"/>
              <a:t> </a:t>
            </a:r>
          </a:p>
          <a:p>
            <a:r>
              <a:rPr lang="en-US" dirty="0"/>
              <a:t> Pre-eclampsia/eclampsia</a:t>
            </a:r>
          </a:p>
          <a:p>
            <a:r>
              <a:rPr lang="en-US" dirty="0"/>
              <a:t> Intrauterine fetal death </a:t>
            </a:r>
          </a:p>
          <a:p>
            <a:r>
              <a:rPr lang="en-US" dirty="0"/>
              <a:t> Premature rupture of the membranes </a:t>
            </a:r>
          </a:p>
          <a:p>
            <a:r>
              <a:rPr lang="en-US" dirty="0"/>
              <a:t>Congenital malformation of the fetus </a:t>
            </a:r>
          </a:p>
          <a:p>
            <a:r>
              <a:rPr lang="en-US" dirty="0"/>
              <a:t>Antepartum hemorrhage </a:t>
            </a:r>
          </a:p>
          <a:p>
            <a:r>
              <a:rPr lang="en-US" dirty="0"/>
              <a:t>Chronic hydramnios</a:t>
            </a:r>
          </a:p>
        </p:txBody>
      </p:sp>
    </p:spTree>
    <p:extLst>
      <p:ext uri="{BB962C8B-B14F-4D97-AF65-F5344CB8AC3E}">
        <p14:creationId xmlns:p14="http://schemas.microsoft.com/office/powerpoint/2010/main" val="1736306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ED08E-3837-0A14-B850-4191D21F2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Maternal Dangers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DE719-1CAC-162A-C9E3-4AA23686D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Psychological upset when there is induction failure and cesarean section is done </a:t>
            </a:r>
          </a:p>
          <a:p>
            <a:r>
              <a:rPr lang="en-US" dirty="0"/>
              <a:t>Tendency of prolonged labor due to abnormal uterine action </a:t>
            </a:r>
          </a:p>
          <a:p>
            <a:r>
              <a:rPr lang="en-US" dirty="0"/>
              <a:t>Increased need of analgesia during labor </a:t>
            </a:r>
          </a:p>
          <a:p>
            <a:r>
              <a:rPr lang="en-US" dirty="0"/>
              <a:t> Increased operative interference</a:t>
            </a:r>
          </a:p>
          <a:p>
            <a:r>
              <a:rPr lang="en-US" dirty="0"/>
              <a:t>Increased morbidity</a:t>
            </a:r>
          </a:p>
        </p:txBody>
      </p:sp>
    </p:spTree>
    <p:extLst>
      <p:ext uri="{BB962C8B-B14F-4D97-AF65-F5344CB8AC3E}">
        <p14:creationId xmlns:p14="http://schemas.microsoft.com/office/powerpoint/2010/main" val="3237864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1059</Words>
  <Application>Microsoft Office PowerPoint</Application>
  <PresentationFormat>Widescreen</PresentationFormat>
  <Paragraphs>147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INDUCTION OF LABOUR</vt:lpstr>
      <vt:lpstr>PowerPoint Presentation</vt:lpstr>
      <vt:lpstr>PowerPoint Presentation</vt:lpstr>
      <vt:lpstr>PowerPoint Presentation</vt:lpstr>
      <vt:lpstr>PowerPoint Presentation</vt:lpstr>
      <vt:lpstr>CONTRA INDICATION</vt:lpstr>
      <vt:lpstr>PowerPoint Presentation</vt:lpstr>
      <vt:lpstr>COMMON INDICATION</vt:lpstr>
      <vt:lpstr>Maternal Dangers</vt:lpstr>
      <vt:lpstr>FETAL DANGERS</vt:lpstr>
      <vt:lpstr>Maternal parametres</vt:lpstr>
      <vt:lpstr>Fetal parameters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MEDICAL METHOD</vt:lpstr>
      <vt:lpstr>Combined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OF LABOUR</dc:title>
  <dc:creator>Ali Hasaan Mahmood</dc:creator>
  <cp:lastModifiedBy>Ali Hasaan Mahmood</cp:lastModifiedBy>
  <cp:revision>9</cp:revision>
  <dcterms:created xsi:type="dcterms:W3CDTF">2023-11-07T03:46:28Z</dcterms:created>
  <dcterms:modified xsi:type="dcterms:W3CDTF">2023-11-15T15:51:14Z</dcterms:modified>
</cp:coreProperties>
</file>