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0" d="100"/>
          <a:sy n="80" d="100"/>
        </p:scale>
        <p:origin x="37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7/14/2019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7/14/2019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5" r:id="rId2"/>
    <p:sldLayoutId id="2147483651" r:id="rId3"/>
    <p:sldLayoutId id="2147483666" r:id="rId4"/>
    <p:sldLayoutId id="2147483653" r:id="rId5"/>
    <p:sldLayoutId id="2147483654" r:id="rId6"/>
    <p:sldLayoutId id="2147483655" r:id="rId7"/>
    <p:sldLayoutId id="2147483667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72215" y="0"/>
            <a:ext cx="7766936" cy="1646302"/>
          </a:xfrm>
        </p:spPr>
        <p:txBody>
          <a:bodyPr/>
          <a:lstStyle/>
          <a:p>
            <a:pPr algn="just"/>
            <a:r>
              <a:rPr lang="en-US" sz="6000" b="1" dirty="0" smtClean="0"/>
              <a:t>         PUERPERIUM</a:t>
            </a:r>
            <a:endParaRPr lang="en-US" sz="60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19945" y="1646302"/>
            <a:ext cx="7766935" cy="3427974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en-US" sz="3200" dirty="0" smtClean="0"/>
              <a:t>                   DR. FATEMA  BEGUM</a:t>
            </a:r>
          </a:p>
          <a:p>
            <a:pPr algn="just"/>
            <a:r>
              <a:rPr lang="en-US" sz="3200" smtClean="0"/>
              <a:t>                    </a:t>
            </a:r>
            <a:r>
              <a:rPr lang="en-US" sz="3200" smtClean="0"/>
              <a:t>Associate </a:t>
            </a:r>
            <a:r>
              <a:rPr lang="en-US" sz="3200" dirty="0" smtClean="0"/>
              <a:t>Professor</a:t>
            </a:r>
          </a:p>
          <a:p>
            <a:pPr algn="just"/>
            <a:r>
              <a:rPr lang="en-US" sz="3200" dirty="0"/>
              <a:t> </a:t>
            </a:r>
            <a:r>
              <a:rPr lang="en-US" sz="3200" dirty="0" smtClean="0"/>
              <a:t>                     Obs</a:t>
            </a:r>
            <a:r>
              <a:rPr lang="en-US" sz="3200" dirty="0"/>
              <a:t>. &amp;</a:t>
            </a:r>
            <a:r>
              <a:rPr lang="en-US" sz="3200" dirty="0" smtClean="0"/>
              <a:t> </a:t>
            </a:r>
            <a:r>
              <a:rPr lang="en-US" sz="3200" dirty="0" err="1" smtClean="0"/>
              <a:t>Gynae</a:t>
            </a:r>
            <a:endParaRPr lang="en-US" sz="3200" dirty="0" smtClean="0"/>
          </a:p>
          <a:p>
            <a:pPr algn="just"/>
            <a:r>
              <a:rPr lang="en-US" sz="3200" dirty="0" err="1" smtClean="0"/>
              <a:t>Khwaja</a:t>
            </a:r>
            <a:r>
              <a:rPr lang="en-US" sz="3200" dirty="0" smtClean="0"/>
              <a:t> </a:t>
            </a:r>
            <a:r>
              <a:rPr lang="en-US" sz="3200" dirty="0" err="1" smtClean="0"/>
              <a:t>Yunus</a:t>
            </a:r>
            <a:r>
              <a:rPr lang="en-US" sz="3200" dirty="0" smtClean="0"/>
              <a:t> Ali Medical College &amp; Hospital </a:t>
            </a:r>
            <a:endParaRPr lang="en-US" sz="3200" dirty="0"/>
          </a:p>
          <a:p>
            <a:pPr algn="just"/>
            <a:endParaRPr lang="en-US" sz="3200" dirty="0" smtClean="0"/>
          </a:p>
          <a:p>
            <a:pPr algn="just"/>
            <a:r>
              <a:rPr lang="en-US" sz="3200" dirty="0" smtClean="0"/>
              <a:t>            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11502307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LOCHIA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b="1" dirty="0" smtClean="0"/>
              <a:t>Definition:</a:t>
            </a:r>
            <a:r>
              <a:rPr lang="en-US" sz="2800" dirty="0" smtClean="0"/>
              <a:t> It is the vaginal discharge for the first fortnight during </a:t>
            </a:r>
            <a:r>
              <a:rPr lang="en-US" sz="2800" dirty="0" err="1" smtClean="0"/>
              <a:t>puerperium</a:t>
            </a:r>
            <a:r>
              <a:rPr lang="en-US" sz="2800" dirty="0" smtClean="0"/>
              <a:t>.</a:t>
            </a:r>
          </a:p>
          <a:p>
            <a:r>
              <a:rPr lang="en-US" sz="2800" b="1" dirty="0" err="1" smtClean="0"/>
              <a:t>Odour</a:t>
            </a:r>
            <a:r>
              <a:rPr lang="en-US" sz="2800" b="1" dirty="0" smtClean="0"/>
              <a:t> &amp; reaction</a:t>
            </a:r>
            <a:r>
              <a:rPr lang="en-US" sz="2800" dirty="0" smtClean="0"/>
              <a:t>: Peculiar offensive fishy smell , Alkaline . </a:t>
            </a:r>
          </a:p>
          <a:p>
            <a:r>
              <a:rPr lang="en-US" sz="2800" b="1" dirty="0" err="1" smtClean="0"/>
              <a:t>Colour</a:t>
            </a:r>
            <a:r>
              <a:rPr lang="en-US" sz="2800" b="1" dirty="0" smtClean="0"/>
              <a:t>: 1.</a:t>
            </a:r>
            <a:r>
              <a:rPr lang="en-US" sz="2800" dirty="0" smtClean="0"/>
              <a:t>Lochia </a:t>
            </a:r>
            <a:r>
              <a:rPr lang="en-US" sz="2800" dirty="0" err="1" smtClean="0"/>
              <a:t>rubra</a:t>
            </a:r>
            <a:r>
              <a:rPr lang="en-US" sz="2800" dirty="0" smtClean="0"/>
              <a:t> (red) 1-4 days.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2.</a:t>
            </a:r>
            <a:r>
              <a:rPr lang="en-US" sz="2800" dirty="0" smtClean="0"/>
              <a:t>Lochia serosa (yellowish or pink or pale                                 brownish, 5-9 days.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3.L</a:t>
            </a:r>
            <a:r>
              <a:rPr lang="en-US" sz="2800" dirty="0" smtClean="0"/>
              <a:t>ochia alba (pale white) 10-14 days.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70477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COMPOSITION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    </a:t>
            </a:r>
            <a:r>
              <a:rPr lang="en-US" sz="2800" b="1" dirty="0" smtClean="0"/>
              <a:t>Lochia </a:t>
            </a:r>
            <a:r>
              <a:rPr lang="en-US" sz="2800" b="1" dirty="0" err="1" smtClean="0"/>
              <a:t>rubra</a:t>
            </a:r>
            <a:r>
              <a:rPr lang="en-US" sz="2800" dirty="0" smtClean="0"/>
              <a:t>: Blood, 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- shreds of fetal membranes decidua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</a:t>
            </a:r>
            <a:r>
              <a:rPr lang="en-US" sz="2800" dirty="0" err="1" smtClean="0"/>
              <a:t>vernix</a:t>
            </a:r>
            <a:r>
              <a:rPr lang="en-US" sz="2800" dirty="0" smtClean="0"/>
              <a:t> </a:t>
            </a:r>
            <a:r>
              <a:rPr lang="en-US" sz="2800" dirty="0" err="1" smtClean="0"/>
              <a:t>caseosa</a:t>
            </a:r>
            <a:r>
              <a:rPr lang="en-US" sz="2800" dirty="0" smtClean="0"/>
              <a:t>, lanugo &amp; meconium.</a:t>
            </a:r>
          </a:p>
          <a:p>
            <a:r>
              <a:rPr lang="en-US" sz="2800" b="1" dirty="0" smtClean="0"/>
              <a:t>Lochia serosa</a:t>
            </a:r>
            <a:r>
              <a:rPr lang="en-US" sz="2800" dirty="0" smtClean="0"/>
              <a:t>: Less RBC,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   - more leucocyte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    -wound exudate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    -mucus from cervix &amp; micro-organism.</a:t>
            </a:r>
          </a:p>
          <a:p>
            <a:r>
              <a:rPr lang="en-US" sz="2800" b="1" dirty="0" smtClean="0"/>
              <a:t>Lochia alba</a:t>
            </a:r>
            <a:r>
              <a:rPr lang="en-US" sz="2800" dirty="0" smtClean="0"/>
              <a:t>: Plenty of </a:t>
            </a:r>
            <a:r>
              <a:rPr lang="en-US" sz="2800" dirty="0" err="1" smtClean="0"/>
              <a:t>decidual</a:t>
            </a:r>
            <a:r>
              <a:rPr lang="en-US" sz="2800" dirty="0" smtClean="0"/>
              <a:t> cell,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0991729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 Leucocyte </a:t>
            </a:r>
          </a:p>
          <a:p>
            <a:r>
              <a:rPr lang="en-US" sz="2800" dirty="0" smtClean="0"/>
              <a:t> mucus</a:t>
            </a:r>
          </a:p>
          <a:p>
            <a:r>
              <a:rPr lang="en-US" sz="2800" dirty="0" err="1" smtClean="0"/>
              <a:t>Cholestrine</a:t>
            </a:r>
            <a:r>
              <a:rPr lang="en-US" sz="2800" dirty="0" smtClean="0"/>
              <a:t> crystal</a:t>
            </a:r>
          </a:p>
          <a:p>
            <a:r>
              <a:rPr lang="en-US" sz="2800" dirty="0" smtClean="0"/>
              <a:t>Fatty &amp; granular epithelial cell</a:t>
            </a:r>
          </a:p>
          <a:p>
            <a:r>
              <a:rPr lang="en-US" sz="2800" dirty="0" smtClean="0"/>
              <a:t>Micro-organism.</a:t>
            </a:r>
          </a:p>
          <a:p>
            <a:r>
              <a:rPr lang="en-US" sz="2800" b="1" dirty="0" smtClean="0"/>
              <a:t>AMOUNT : </a:t>
            </a:r>
            <a:r>
              <a:rPr lang="en-US" sz="2800" dirty="0" smtClean="0"/>
              <a:t>250 ml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128968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DURATION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err="1" smtClean="0"/>
              <a:t>Upto</a:t>
            </a:r>
            <a:r>
              <a:rPr lang="en-US" sz="2800" dirty="0" smtClean="0"/>
              <a:t> 3 weeks.</a:t>
            </a:r>
          </a:p>
          <a:p>
            <a:r>
              <a:rPr lang="en-US" sz="2800" dirty="0" smtClean="0"/>
              <a:t>Scanty –premature </a:t>
            </a:r>
            <a:r>
              <a:rPr lang="en-US" sz="2800" dirty="0" err="1" smtClean="0"/>
              <a:t>labour</a:t>
            </a:r>
            <a:r>
              <a:rPr lang="en-US" sz="2800" dirty="0" smtClean="0"/>
              <a:t>.</a:t>
            </a:r>
          </a:p>
          <a:p>
            <a:r>
              <a:rPr lang="en-US" sz="2800" dirty="0" smtClean="0"/>
              <a:t>Excessive –Twin delivery ,</a:t>
            </a:r>
            <a:r>
              <a:rPr lang="en-US" sz="2800" dirty="0" err="1" smtClean="0"/>
              <a:t>polyhydramnios</a:t>
            </a:r>
            <a:r>
              <a:rPr lang="en-US" sz="2800" dirty="0" smtClean="0"/>
              <a:t>.</a:t>
            </a:r>
          </a:p>
          <a:p>
            <a:r>
              <a:rPr lang="en-US" sz="2800" b="1" dirty="0" smtClean="0"/>
              <a:t>CLINICAL IMPORTANCE:</a:t>
            </a:r>
          </a:p>
          <a:p>
            <a:r>
              <a:rPr lang="en-US" sz="2800" b="1" dirty="0" err="1" smtClean="0"/>
              <a:t>Odour</a:t>
            </a:r>
            <a:r>
              <a:rPr lang="en-US" sz="2800" b="1" dirty="0" smtClean="0"/>
              <a:t>: </a:t>
            </a:r>
            <a:r>
              <a:rPr lang="en-US" sz="2800" dirty="0" smtClean="0"/>
              <a:t>offensive indicate infection, retained plug, cotton piece inside vagina.</a:t>
            </a:r>
          </a:p>
          <a:p>
            <a:r>
              <a:rPr lang="en-US" sz="2800" b="1" dirty="0" smtClean="0"/>
              <a:t>Amount: </a:t>
            </a:r>
            <a:r>
              <a:rPr lang="en-US" sz="2800" dirty="0" smtClean="0"/>
              <a:t>scanty indicate infection, </a:t>
            </a:r>
            <a:r>
              <a:rPr lang="en-US" sz="2800" dirty="0" err="1" smtClean="0"/>
              <a:t>lochiometra</a:t>
            </a:r>
            <a:r>
              <a:rPr lang="en-US" sz="2800" dirty="0" smtClean="0"/>
              <a:t>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673215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COLOUR:</a:t>
            </a:r>
            <a:r>
              <a:rPr lang="en-US" sz="2800" dirty="0" smtClean="0"/>
              <a:t> red color signifies </a:t>
            </a:r>
            <a:r>
              <a:rPr lang="en-US" sz="2800" dirty="0" err="1" smtClean="0"/>
              <a:t>subinvolution</a:t>
            </a:r>
            <a:r>
              <a:rPr lang="en-US" sz="2800" dirty="0" smtClean="0"/>
              <a:t> , retained products.</a:t>
            </a:r>
          </a:p>
          <a:p>
            <a:r>
              <a:rPr lang="en-US" sz="2800" dirty="0" smtClean="0"/>
              <a:t>D</a:t>
            </a:r>
            <a:r>
              <a:rPr lang="en-US" sz="2800" b="1" dirty="0" smtClean="0"/>
              <a:t>URATION</a:t>
            </a:r>
            <a:r>
              <a:rPr lang="en-US" sz="2800" dirty="0" smtClean="0"/>
              <a:t>: More than 3 weeks suggests genital infection.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8018933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General Physiological changes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Pulse</a:t>
            </a:r>
            <a:r>
              <a:rPr lang="en-US" sz="2800" dirty="0" smtClean="0"/>
              <a:t>-raised</a:t>
            </a:r>
          </a:p>
          <a:p>
            <a:r>
              <a:rPr lang="en-US" sz="2800" b="1" dirty="0" smtClean="0"/>
              <a:t>Temperature- </a:t>
            </a:r>
            <a:r>
              <a:rPr lang="en-US" sz="2800" dirty="0" smtClean="0"/>
              <a:t>Slight reactionary rise by 0.5 degree F, but come down to normal within 12 hours.</a:t>
            </a:r>
          </a:p>
          <a:p>
            <a:r>
              <a:rPr lang="en-US" sz="2800" b="1" dirty="0" smtClean="0"/>
              <a:t>Urinary tract-</a:t>
            </a:r>
            <a:r>
              <a:rPr lang="en-US" sz="2800" dirty="0" smtClean="0"/>
              <a:t> bladder capacity increased. Bladder </a:t>
            </a:r>
            <a:r>
              <a:rPr lang="en-US" sz="2800" dirty="0" err="1" smtClean="0"/>
              <a:t>overdistended</a:t>
            </a:r>
            <a:r>
              <a:rPr lang="en-US" sz="2800" dirty="0" smtClean="0"/>
              <a:t>. Common urinary problems are </a:t>
            </a:r>
            <a:r>
              <a:rPr lang="en-US" sz="2800" dirty="0" err="1" smtClean="0"/>
              <a:t>overdistension</a:t>
            </a:r>
            <a:r>
              <a:rPr lang="en-US" sz="2800" dirty="0" smtClean="0"/>
              <a:t>, incomplete emptying, presence of residual urine.</a:t>
            </a:r>
          </a:p>
          <a:p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8671047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GIT</a:t>
            </a:r>
            <a:r>
              <a:rPr lang="en-US" sz="2800" dirty="0" smtClean="0"/>
              <a:t>-Increased thirst, constipation</a:t>
            </a:r>
          </a:p>
          <a:p>
            <a:r>
              <a:rPr lang="en-US" sz="2800" dirty="0" smtClean="0"/>
              <a:t>Weight loss</a:t>
            </a:r>
          </a:p>
          <a:p>
            <a:r>
              <a:rPr lang="en-US" sz="2800" dirty="0" smtClean="0"/>
              <a:t>Fluid loss</a:t>
            </a:r>
          </a:p>
          <a:p>
            <a:r>
              <a:rPr lang="en-US" sz="2800" dirty="0" err="1" smtClean="0"/>
              <a:t>Hypercoagulable</a:t>
            </a:r>
            <a:r>
              <a:rPr lang="en-US" sz="2800" dirty="0" smtClean="0"/>
              <a:t> state persist for 48 hours.</a:t>
            </a:r>
          </a:p>
          <a:p>
            <a:pPr marL="0" indent="0">
              <a:buNone/>
            </a:pPr>
            <a:r>
              <a:rPr lang="en-US" sz="2800" dirty="0" smtClean="0"/>
              <a:t>   </a:t>
            </a:r>
            <a:r>
              <a:rPr lang="en-US" sz="2800" b="1" dirty="0" smtClean="0"/>
              <a:t>MENSTRUATION</a:t>
            </a:r>
            <a:r>
              <a:rPr lang="en-US" sz="2800" dirty="0" smtClean="0"/>
              <a:t>-Non lactating mother 6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week.</a:t>
            </a:r>
          </a:p>
          <a:p>
            <a:r>
              <a:rPr lang="en-US" sz="2800" b="1" dirty="0" smtClean="0"/>
              <a:t>OVULATION</a:t>
            </a:r>
            <a:r>
              <a:rPr lang="en-US" sz="2800" dirty="0" smtClean="0"/>
              <a:t>-Non lactating 4 weeks, lactating 10 wks.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4036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Woman with EBF contraceptive protection 98% </a:t>
            </a:r>
            <a:r>
              <a:rPr lang="en-US" sz="2800" dirty="0" err="1" smtClean="0"/>
              <a:t>upto</a:t>
            </a:r>
            <a:r>
              <a:rPr lang="en-US" sz="2800" dirty="0" smtClean="0"/>
              <a:t> 6 months postpartum.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478249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LACTATION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n-US" sz="2800" dirty="0" smtClean="0"/>
              <a:t>Colostrum- 1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secretion from breast </a:t>
            </a:r>
          </a:p>
          <a:p>
            <a:pPr algn="just"/>
            <a:r>
              <a:rPr lang="en-US" sz="2800" dirty="0" smtClean="0"/>
              <a:t>Composition-deep yellow serous fluid.</a:t>
            </a:r>
          </a:p>
          <a:p>
            <a:pPr algn="just"/>
            <a:r>
              <a:rPr lang="en-US" sz="2800" dirty="0" smtClean="0"/>
              <a:t>                  Alkaline.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 High protein.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 </a:t>
            </a:r>
            <a:r>
              <a:rPr lang="en-US" sz="2800" dirty="0" err="1" smtClean="0"/>
              <a:t>Vit</a:t>
            </a:r>
            <a:r>
              <a:rPr lang="en-US" sz="2800" dirty="0" smtClean="0"/>
              <a:t> A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 Low CHO.</a:t>
            </a:r>
          </a:p>
          <a:p>
            <a:pPr algn="just"/>
            <a:r>
              <a:rPr lang="en-US" sz="2800" dirty="0"/>
              <a:t> </a:t>
            </a:r>
            <a:r>
              <a:rPr lang="en-US" sz="2800" dirty="0" smtClean="0"/>
              <a:t>                  IgA</a:t>
            </a:r>
          </a:p>
        </p:txBody>
      </p:sp>
    </p:spTree>
    <p:extLst>
      <p:ext uri="{BB962C8B-B14F-4D97-AF65-F5344CB8AC3E}">
        <p14:creationId xmlns:p14="http://schemas.microsoft.com/office/powerpoint/2010/main" val="692882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PHYSIOLOGY  OF LACTATION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Preparation of breast (</a:t>
            </a:r>
            <a:r>
              <a:rPr lang="en-US" sz="2800" dirty="0" err="1" smtClean="0"/>
              <a:t>mammogenesis</a:t>
            </a:r>
            <a:r>
              <a:rPr lang="en-US" sz="2800" dirty="0" smtClean="0"/>
              <a:t>)</a:t>
            </a:r>
          </a:p>
          <a:p>
            <a:r>
              <a:rPr lang="en-US" sz="2800" dirty="0" smtClean="0"/>
              <a:t>Synthesis &amp; secretion from breast alveoli (</a:t>
            </a:r>
            <a:r>
              <a:rPr lang="en-US" sz="2800" dirty="0" err="1" smtClean="0"/>
              <a:t>lactogenesis</a:t>
            </a:r>
            <a:r>
              <a:rPr lang="en-US" sz="2800" dirty="0" smtClean="0"/>
              <a:t>).</a:t>
            </a:r>
          </a:p>
          <a:p>
            <a:r>
              <a:rPr lang="en-US" sz="2800" dirty="0" smtClean="0"/>
              <a:t>Ejection of milk (</a:t>
            </a:r>
            <a:r>
              <a:rPr lang="en-US" sz="2800" dirty="0" err="1" smtClean="0"/>
              <a:t>galactokineses</a:t>
            </a:r>
            <a:r>
              <a:rPr lang="en-US" sz="2800" dirty="0" smtClean="0"/>
              <a:t>).</a:t>
            </a:r>
          </a:p>
          <a:p>
            <a:r>
              <a:rPr lang="en-US" sz="2800" dirty="0" smtClean="0"/>
              <a:t>Maintenance of lactation (</a:t>
            </a:r>
            <a:r>
              <a:rPr lang="en-US" sz="2800" dirty="0" err="1" smtClean="0"/>
              <a:t>Galactokinesis</a:t>
            </a:r>
            <a:r>
              <a:rPr lang="en-US" sz="2800" dirty="0" smtClean="0"/>
              <a:t>)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5047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dirty="0" smtClean="0"/>
              <a:t>                </a:t>
            </a:r>
            <a:r>
              <a:rPr lang="en-US" sz="4800" b="1" dirty="0" err="1" smtClean="0"/>
              <a:t>Puerperium</a:t>
            </a:r>
            <a:endParaRPr lang="en-US" sz="4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581040"/>
            <a:ext cx="8596668" cy="5276960"/>
          </a:xfrm>
        </p:spPr>
        <p:txBody>
          <a:bodyPr>
            <a:normAutofit/>
          </a:bodyPr>
          <a:lstStyle/>
          <a:p>
            <a:pPr algn="just"/>
            <a:r>
              <a:rPr lang="en-US" sz="2800" b="1" dirty="0" smtClean="0"/>
              <a:t>Definition:</a:t>
            </a:r>
            <a:r>
              <a:rPr lang="en-US" sz="2800" dirty="0" smtClean="0"/>
              <a:t> </a:t>
            </a:r>
            <a:r>
              <a:rPr lang="en-US" sz="2800" dirty="0" err="1"/>
              <a:t>Puerperium</a:t>
            </a:r>
            <a:r>
              <a:rPr lang="en-US" sz="2800" dirty="0"/>
              <a:t> is a </a:t>
            </a:r>
            <a:r>
              <a:rPr lang="en-US" sz="2800" dirty="0" smtClean="0"/>
              <a:t>period following childbirth during which the body tissues , specially the pelvic organs </a:t>
            </a:r>
            <a:r>
              <a:rPr lang="en-US" sz="2800" dirty="0"/>
              <a:t>revert </a:t>
            </a:r>
            <a:r>
              <a:rPr lang="en-US" sz="2800" dirty="0" smtClean="0"/>
              <a:t>back approximately </a:t>
            </a:r>
            <a:r>
              <a:rPr lang="en-US" sz="2800" dirty="0"/>
              <a:t>to the </a:t>
            </a:r>
            <a:r>
              <a:rPr lang="en-US" sz="2800" dirty="0" smtClean="0"/>
              <a:t>pre-pregnant state both anatomically and physiologically.</a:t>
            </a:r>
            <a:endParaRPr lang="en-US" sz="2800" dirty="0"/>
          </a:p>
          <a:p>
            <a:r>
              <a:rPr lang="en-US" sz="2800" b="1" dirty="0" smtClean="0"/>
              <a:t>Duration:</a:t>
            </a:r>
            <a:r>
              <a:rPr lang="en-US" sz="2800" dirty="0" smtClean="0"/>
              <a:t> Approximately 6 weeks following expulsion of placenta.</a:t>
            </a:r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90930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MILK PRODUCTION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500-800 ml/day.</a:t>
            </a:r>
          </a:p>
          <a:p>
            <a:r>
              <a:rPr lang="en-US" sz="2800" dirty="0" smtClean="0"/>
              <a:t>700 Kcal/day.</a:t>
            </a:r>
          </a:p>
          <a:p>
            <a:endParaRPr lang="en-US" sz="2800" dirty="0"/>
          </a:p>
          <a:p>
            <a:r>
              <a:rPr lang="en-US" sz="2800" b="1" dirty="0" smtClean="0"/>
              <a:t>STIMULATION OF LACTATION: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1.</a:t>
            </a:r>
            <a:r>
              <a:rPr lang="en-US" sz="2800" dirty="0" smtClean="0"/>
              <a:t>Feeding 2-3 hours interval.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2.</a:t>
            </a:r>
            <a:r>
              <a:rPr lang="en-US" sz="2800" dirty="0" smtClean="0"/>
              <a:t>Plenty of fluid to drink.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3.</a:t>
            </a:r>
            <a:r>
              <a:rPr lang="en-US" sz="2800" dirty="0" smtClean="0"/>
              <a:t>To avoid breast engorgement.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8505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LACTATION FAILURE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 Infrequent suckling.</a:t>
            </a:r>
          </a:p>
          <a:p>
            <a:r>
              <a:rPr lang="en-US" sz="2800" dirty="0" smtClean="0"/>
              <a:t>2. Ergot preparation, </a:t>
            </a:r>
            <a:r>
              <a:rPr lang="en-US" sz="2800" dirty="0" err="1" smtClean="0"/>
              <a:t>pyridoxine,diuretics</a:t>
            </a:r>
            <a:r>
              <a:rPr lang="en-US" sz="2800" dirty="0" smtClean="0"/>
              <a:t>, retained placental bit.</a:t>
            </a:r>
          </a:p>
          <a:p>
            <a:r>
              <a:rPr lang="en-US" sz="2800" dirty="0" smtClean="0"/>
              <a:t>3. Pain, </a:t>
            </a:r>
            <a:r>
              <a:rPr lang="en-US" sz="2800" dirty="0" err="1" smtClean="0"/>
              <a:t>anxiety,insecurity</a:t>
            </a:r>
            <a:r>
              <a:rPr lang="en-US" sz="2800" dirty="0" smtClean="0"/>
              <a:t>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097951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GALACTOGOGUES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Metoclopramide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66582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MANAGEMENT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Principle –a. To restore health of mother.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b. To prevent infection.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c. To take care of breast.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d. Motivate mother for contraception.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9027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3880773"/>
          </a:xfrm>
        </p:spPr>
        <p:txBody>
          <a:bodyPr>
            <a:normAutofit lnSpcReduction="10000"/>
          </a:bodyPr>
          <a:lstStyle/>
          <a:p>
            <a:r>
              <a:rPr lang="en-US" sz="2800" dirty="0" smtClean="0"/>
              <a:t>Rest &amp; ambulance: </a:t>
            </a:r>
          </a:p>
          <a:p>
            <a:r>
              <a:rPr lang="en-US" sz="2800" dirty="0" smtClean="0"/>
              <a:t>Advantage :1.provides a sense of wellbeing.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2.bladder complication &amp; constipation    less.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3.facilitate uterine drainage &amp; hasten involution of uterus.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  4.lessen puerperal venous thrombosis &amp; </a:t>
            </a:r>
            <a:r>
              <a:rPr lang="en-US" sz="2800" dirty="0"/>
              <a:t> </a:t>
            </a:r>
            <a:r>
              <a:rPr lang="en-US" sz="2800" dirty="0" smtClean="0"/>
              <a:t>embolism.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3682776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Hospital stay.</a:t>
            </a:r>
          </a:p>
          <a:p>
            <a:r>
              <a:rPr lang="en-US" sz="2800" dirty="0" smtClean="0"/>
              <a:t>DIET</a:t>
            </a:r>
          </a:p>
          <a:p>
            <a:r>
              <a:rPr lang="en-US" sz="2800" b="1" dirty="0" smtClean="0"/>
              <a:t>Care of bladder</a:t>
            </a:r>
            <a:r>
              <a:rPr lang="en-US" sz="2800" dirty="0" smtClean="0"/>
              <a:t>: Retention of urine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1.Unacoustomed position.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         2.Reflex pain from </a:t>
            </a:r>
            <a:r>
              <a:rPr lang="en-US" sz="2800" dirty="0" err="1" smtClean="0"/>
              <a:t>perineal</a:t>
            </a:r>
            <a:r>
              <a:rPr lang="en-US" sz="2800" dirty="0" smtClean="0"/>
              <a:t> injuries.</a:t>
            </a:r>
          </a:p>
          <a:p>
            <a:r>
              <a:rPr lang="en-US" sz="2800" dirty="0" err="1" smtClean="0"/>
              <a:t>Catheterisation</a:t>
            </a:r>
            <a:r>
              <a:rPr lang="en-US" sz="2800" dirty="0" smtClean="0"/>
              <a:t> if residual urine more than 60 ml.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87904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CARE OF BOWEL</a:t>
            </a:r>
            <a:r>
              <a:rPr lang="en-US" sz="2800" dirty="0" smtClean="0"/>
              <a:t>: Rough &amp; fluid, mild laxative.</a:t>
            </a:r>
          </a:p>
          <a:p>
            <a:r>
              <a:rPr lang="en-US" sz="2800" b="1" dirty="0" smtClean="0"/>
              <a:t>SLEEP</a:t>
            </a:r>
            <a:r>
              <a:rPr lang="en-US" sz="2800" dirty="0" smtClean="0"/>
              <a:t>: Adequate rest both physical &amp; mental, adequate analgesic .</a:t>
            </a:r>
          </a:p>
          <a:p>
            <a:r>
              <a:rPr lang="en-US" sz="2800" b="1" dirty="0" smtClean="0"/>
              <a:t>CARE OF VULVA &amp; EPISIOTOMY WOUND:</a:t>
            </a:r>
          </a:p>
          <a:p>
            <a:r>
              <a:rPr lang="en-US" sz="2800" b="1" dirty="0" smtClean="0"/>
              <a:t>CARE OF BREAST.</a:t>
            </a:r>
          </a:p>
          <a:p>
            <a:r>
              <a:rPr lang="en-US" sz="2800" b="1" dirty="0" smtClean="0"/>
              <a:t>IMMUNISATION: </a:t>
            </a:r>
            <a:r>
              <a:rPr lang="en-US" sz="2800" dirty="0" smtClean="0"/>
              <a:t>Anti D gamma globulin.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            </a:t>
            </a:r>
            <a:r>
              <a:rPr lang="en-US" sz="2800" dirty="0" smtClean="0"/>
              <a:t>Rubella vaccine.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83365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MINOR AILMENT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After pain</a:t>
            </a:r>
          </a:p>
          <a:p>
            <a:r>
              <a:rPr lang="en-US" sz="2800" dirty="0" smtClean="0"/>
              <a:t>Pain on perineum</a:t>
            </a:r>
          </a:p>
          <a:p>
            <a:r>
              <a:rPr lang="en-US" sz="2800" dirty="0" smtClean="0"/>
              <a:t>Correction of </a:t>
            </a:r>
            <a:r>
              <a:rPr lang="en-US" sz="2800" dirty="0" err="1" smtClean="0"/>
              <a:t>anaemia</a:t>
            </a:r>
            <a:r>
              <a:rPr lang="en-US" sz="2800" dirty="0" smtClean="0"/>
              <a:t>: Iron supplement 4-6 wks.</a:t>
            </a:r>
          </a:p>
          <a:p>
            <a:r>
              <a:rPr lang="en-US" sz="2800" dirty="0" smtClean="0"/>
              <a:t>Hypertension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846528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POSTPARTUM EXERCISE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To improve muscle tone.</a:t>
            </a:r>
          </a:p>
          <a:p>
            <a:r>
              <a:rPr lang="en-US" sz="2800" dirty="0" smtClean="0"/>
              <a:t>To educate mother about correct posture.</a:t>
            </a:r>
          </a:p>
          <a:p>
            <a:r>
              <a:rPr lang="en-US" sz="2800" b="1" dirty="0" smtClean="0"/>
              <a:t>ADVANTAGE:</a:t>
            </a:r>
          </a:p>
          <a:p>
            <a:r>
              <a:rPr lang="en-US" sz="2800" b="1" dirty="0" smtClean="0"/>
              <a:t>1.</a:t>
            </a:r>
            <a:r>
              <a:rPr lang="en-US" sz="2800" dirty="0" smtClean="0"/>
              <a:t>Minimise risk of puerperal venous thrombosis.</a:t>
            </a:r>
          </a:p>
          <a:p>
            <a:r>
              <a:rPr lang="en-US" sz="2800" b="1" dirty="0" smtClean="0"/>
              <a:t>2.</a:t>
            </a:r>
            <a:r>
              <a:rPr lang="en-US" sz="2800" dirty="0" smtClean="0"/>
              <a:t>To prevent backache.</a:t>
            </a:r>
          </a:p>
          <a:p>
            <a:r>
              <a:rPr lang="en-US" sz="2800" b="1" dirty="0" smtClean="0"/>
              <a:t>3.</a:t>
            </a:r>
            <a:r>
              <a:rPr lang="en-US" sz="2800" dirty="0" smtClean="0"/>
              <a:t>To prevent genital prolapse &amp; stress incontinence.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230157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PROCEDURE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1.Breathing exercise &amp; leg movements lying in bed.</a:t>
            </a:r>
          </a:p>
          <a:p>
            <a:r>
              <a:rPr lang="en-US" sz="2800" dirty="0" smtClean="0"/>
              <a:t>2.Tone up the abdominal &amp; </a:t>
            </a:r>
            <a:r>
              <a:rPr lang="en-US" sz="2800" dirty="0" err="1" smtClean="0"/>
              <a:t>perineal</a:t>
            </a:r>
            <a:r>
              <a:rPr lang="en-US" sz="2800" dirty="0" smtClean="0"/>
              <a:t> muscles.</a:t>
            </a:r>
          </a:p>
          <a:p>
            <a:r>
              <a:rPr lang="en-US" sz="2800" dirty="0" smtClean="0"/>
              <a:t>Exercise continued </a:t>
            </a:r>
            <a:r>
              <a:rPr lang="en-US" sz="2800" dirty="0" err="1" smtClean="0"/>
              <a:t>upto</a:t>
            </a:r>
            <a:r>
              <a:rPr lang="en-US" sz="2800" dirty="0" smtClean="0"/>
              <a:t> 3 months.</a:t>
            </a:r>
          </a:p>
          <a:p>
            <a:r>
              <a:rPr lang="en-US" sz="2800" dirty="0" smtClean="0"/>
              <a:t>Physical activity resume without delay.</a:t>
            </a:r>
          </a:p>
          <a:p>
            <a:r>
              <a:rPr lang="en-US" sz="2800" dirty="0" smtClean="0"/>
              <a:t>Sexual activity resume after 6 weeks.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908100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15480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313645"/>
            <a:ext cx="8596668" cy="4727717"/>
          </a:xfrm>
        </p:spPr>
        <p:txBody>
          <a:bodyPr>
            <a:normAutofit/>
          </a:bodyPr>
          <a:lstStyle/>
          <a:p>
            <a:r>
              <a:rPr lang="en-US" sz="2800" dirty="0"/>
              <a:t>The Period is divided into-</a:t>
            </a:r>
          </a:p>
          <a:p>
            <a:r>
              <a:rPr lang="en-US" sz="2800" dirty="0" smtClean="0"/>
              <a:t>1</a:t>
            </a:r>
            <a:r>
              <a:rPr lang="en-US" sz="2800" b="1" dirty="0" smtClean="0"/>
              <a:t>. Immediate</a:t>
            </a:r>
            <a:r>
              <a:rPr lang="en-US" sz="2800" dirty="0" smtClean="0"/>
              <a:t>-within 24 hrs.</a:t>
            </a:r>
          </a:p>
          <a:p>
            <a:r>
              <a:rPr lang="en-US" sz="2800" dirty="0" smtClean="0"/>
              <a:t>2.</a:t>
            </a:r>
            <a:r>
              <a:rPr lang="en-US" sz="2800" b="1" dirty="0" smtClean="0"/>
              <a:t>Early</a:t>
            </a:r>
            <a:r>
              <a:rPr lang="en-US" sz="2800" dirty="0" smtClean="0"/>
              <a:t>-upto 7 days.</a:t>
            </a:r>
          </a:p>
          <a:p>
            <a:r>
              <a:rPr lang="en-US" sz="2800" dirty="0" smtClean="0"/>
              <a:t>3.</a:t>
            </a:r>
            <a:r>
              <a:rPr lang="en-US" sz="2800" b="1" dirty="0" smtClean="0"/>
              <a:t>Remote</a:t>
            </a:r>
            <a:r>
              <a:rPr lang="en-US" sz="2800" dirty="0" smtClean="0"/>
              <a:t>-upto 6 weeks.</a:t>
            </a:r>
          </a:p>
          <a:p>
            <a:r>
              <a:rPr lang="en-US" sz="2800" b="1" dirty="0" smtClean="0"/>
              <a:t>Involution:</a:t>
            </a:r>
            <a:r>
              <a:rPr lang="en-US" sz="2800" dirty="0" smtClean="0"/>
              <a:t> It is the process where by the genital organs revert back approximately to the state as they were before pregnancy.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6319292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ADVICE ON DISCHARGE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1.Improve general health.</a:t>
            </a:r>
          </a:p>
          <a:p>
            <a:r>
              <a:rPr lang="en-US" sz="2800" dirty="0" smtClean="0"/>
              <a:t>2.Postnatal exercise.</a:t>
            </a:r>
          </a:p>
          <a:p>
            <a:r>
              <a:rPr lang="en-US" sz="2800" dirty="0" smtClean="0"/>
              <a:t>3.Breast feeding &amp; care of newborn.</a:t>
            </a:r>
          </a:p>
          <a:p>
            <a:r>
              <a:rPr lang="en-US" sz="2800" dirty="0" smtClean="0"/>
              <a:t>4.Avoid intercourse.</a:t>
            </a:r>
          </a:p>
          <a:p>
            <a:r>
              <a:rPr lang="en-US" sz="2800" dirty="0" smtClean="0"/>
              <a:t>5.Family planning.</a:t>
            </a:r>
          </a:p>
          <a:p>
            <a:r>
              <a:rPr lang="en-US" sz="2800" dirty="0" smtClean="0"/>
              <a:t>6.To have PNC after 6 weeks.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0893884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POSTNATAL CARE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b="1" dirty="0" smtClean="0"/>
              <a:t>PNC </a:t>
            </a:r>
            <a:r>
              <a:rPr lang="en-US" sz="2800" dirty="0" smtClean="0"/>
              <a:t>includes systematic examination of mother &amp; baby &amp; appropriate advice given to mother during postpartum period.</a:t>
            </a:r>
          </a:p>
          <a:p>
            <a:r>
              <a:rPr lang="en-US" sz="2800" b="1" dirty="0" smtClean="0"/>
              <a:t>SCHEDULE:</a:t>
            </a:r>
            <a:r>
              <a:rPr lang="en-US" sz="2800" dirty="0" smtClean="0"/>
              <a:t>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within 24 hours.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     2</a:t>
            </a:r>
            <a:r>
              <a:rPr lang="en-US" sz="2800" b="1" baseline="30000" dirty="0" smtClean="0"/>
              <a:t>nd  </a:t>
            </a:r>
            <a:r>
              <a:rPr lang="en-US" sz="2800" b="1" dirty="0" smtClean="0"/>
              <a:t> </a:t>
            </a:r>
            <a:r>
              <a:rPr lang="en-US" sz="2800" dirty="0" smtClean="0"/>
              <a:t>2-3 days.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     3</a:t>
            </a:r>
            <a:r>
              <a:rPr lang="en-US" sz="2800" b="1" baseline="30000" dirty="0" smtClean="0"/>
              <a:t>rd</a:t>
            </a:r>
            <a:r>
              <a:rPr lang="en-US" sz="2800" b="1" dirty="0" smtClean="0"/>
              <a:t>   </a:t>
            </a:r>
            <a:r>
              <a:rPr lang="en-US" sz="2800" dirty="0" smtClean="0"/>
              <a:t>4-7 days.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            4</a:t>
            </a:r>
            <a:r>
              <a:rPr lang="en-US" sz="2800" b="1" baseline="30000" dirty="0" smtClean="0"/>
              <a:t>th</a:t>
            </a:r>
            <a:r>
              <a:rPr lang="en-US" sz="2800" b="1" dirty="0" smtClean="0"/>
              <a:t>   </a:t>
            </a:r>
            <a:r>
              <a:rPr lang="en-US" sz="2800" dirty="0" smtClean="0"/>
              <a:t>42-45 days.</a:t>
            </a:r>
            <a:r>
              <a:rPr lang="en-US" sz="2800" b="1" dirty="0" smtClean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4185347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               PROCERURE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Examination &amp; advice to mother.</a:t>
            </a:r>
          </a:p>
          <a:p>
            <a:r>
              <a:rPr lang="en-US" sz="2800" dirty="0" smtClean="0"/>
              <a:t>Examination &amp; advice for baby.</a:t>
            </a:r>
          </a:p>
          <a:p>
            <a:r>
              <a:rPr lang="en-US" sz="2800" dirty="0" smtClean="0"/>
              <a:t>Family planning advice &amp; guidance.</a:t>
            </a:r>
          </a:p>
          <a:p>
            <a:r>
              <a:rPr lang="en-US" sz="2800" dirty="0" smtClean="0"/>
              <a:t>Management of minor ailments like irregular vaginal bleeding, leucorrhoea, cervical </a:t>
            </a:r>
            <a:r>
              <a:rPr lang="en-US" sz="2800" dirty="0" err="1" smtClean="0"/>
              <a:t>ectopy</a:t>
            </a:r>
            <a:r>
              <a:rPr lang="en-US" sz="2800" dirty="0" smtClean="0"/>
              <a:t> ,backache etc.</a:t>
            </a:r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314480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         Physiological change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4" y="1930400"/>
            <a:ext cx="8596668" cy="411096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sz="2800" dirty="0" smtClean="0"/>
              <a:t> Changes occur in-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Muscles.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Blood Vessels.</a:t>
            </a:r>
          </a:p>
          <a:p>
            <a:pPr marL="514350" indent="-514350">
              <a:buAutoNum type="arabicPeriod"/>
            </a:pPr>
            <a:r>
              <a:rPr lang="en-US" sz="2800" dirty="0" smtClean="0"/>
              <a:t>Endometrium.</a:t>
            </a:r>
          </a:p>
          <a:p>
            <a:pPr marL="0" indent="0">
              <a:buNone/>
            </a:pPr>
            <a:r>
              <a:rPr lang="en-US" sz="2800" b="1" dirty="0" smtClean="0"/>
              <a:t>Muscles</a:t>
            </a:r>
            <a:r>
              <a:rPr lang="en-US" sz="2800" dirty="0" smtClean="0"/>
              <a:t>-</a:t>
            </a:r>
            <a:r>
              <a:rPr lang="en-US" sz="2800" dirty="0" err="1" smtClean="0"/>
              <a:t>withdrawl</a:t>
            </a:r>
            <a:r>
              <a:rPr lang="en-US" sz="2800" dirty="0" smtClean="0"/>
              <a:t> of steroid </a:t>
            </a:r>
            <a:r>
              <a:rPr lang="en-US" sz="2800" dirty="0" err="1" smtClean="0"/>
              <a:t>hormones,oestrogen</a:t>
            </a:r>
            <a:r>
              <a:rPr lang="en-US" sz="2800" dirty="0" smtClean="0"/>
              <a:t> &amp; progesterone lead to increase activity of uterine </a:t>
            </a:r>
            <a:r>
              <a:rPr lang="en-US" sz="2800" dirty="0" err="1" smtClean="0"/>
              <a:t>collagenage</a:t>
            </a:r>
            <a:r>
              <a:rPr lang="en-US" sz="2800" dirty="0" smtClean="0"/>
              <a:t> &amp; the release of </a:t>
            </a:r>
            <a:r>
              <a:rPr lang="en-US" sz="2800" dirty="0" err="1" smtClean="0"/>
              <a:t>proteolytic</a:t>
            </a:r>
            <a:r>
              <a:rPr lang="en-US" sz="2800" dirty="0" smtClean="0"/>
              <a:t> </a:t>
            </a:r>
            <a:r>
              <a:rPr lang="en-US" sz="2800" dirty="0" err="1" smtClean="0"/>
              <a:t>enzyme.Autolysis</a:t>
            </a:r>
            <a:r>
              <a:rPr lang="en-US" sz="2800" dirty="0" smtClean="0"/>
              <a:t> of protoplasm by </a:t>
            </a:r>
            <a:r>
              <a:rPr lang="en-US" sz="2800" dirty="0" err="1" smtClean="0"/>
              <a:t>proteolytic</a:t>
            </a:r>
            <a:r>
              <a:rPr lang="en-US" sz="2800" dirty="0" smtClean="0"/>
              <a:t> enzyme.</a:t>
            </a:r>
            <a:endParaRPr lang="en-US" sz="2800" b="1" dirty="0" smtClean="0"/>
          </a:p>
          <a:p>
            <a:pPr marL="514350" indent="-514350">
              <a:buAutoNum type="arabicPeriod"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827479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sz="2800" dirty="0" smtClean="0"/>
              <a:t>Connective tissues undergoes same type of degeneration.</a:t>
            </a:r>
          </a:p>
          <a:p>
            <a:r>
              <a:rPr lang="en-US" sz="2800" dirty="0" smtClean="0"/>
              <a:t>Conditions </a:t>
            </a:r>
            <a:r>
              <a:rPr lang="en-US" sz="2800" dirty="0" err="1" smtClean="0"/>
              <a:t>favouring</a:t>
            </a:r>
            <a:r>
              <a:rPr lang="en-US" sz="2800" dirty="0" smtClean="0"/>
              <a:t> involution are-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</a:t>
            </a:r>
            <a:r>
              <a:rPr lang="en-US" sz="2800" dirty="0" err="1" smtClean="0"/>
              <a:t>a.Efficacy</a:t>
            </a:r>
            <a:r>
              <a:rPr lang="en-US" sz="2800" dirty="0" smtClean="0"/>
              <a:t> of enzymatic action.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  </a:t>
            </a:r>
            <a:r>
              <a:rPr lang="en-US" sz="2800" dirty="0" err="1" smtClean="0"/>
              <a:t>b.Relative</a:t>
            </a:r>
            <a:r>
              <a:rPr lang="en-US" sz="2800" dirty="0" smtClean="0"/>
              <a:t> anoxia.</a:t>
            </a:r>
          </a:p>
          <a:p>
            <a:r>
              <a:rPr lang="en-US" sz="2800" b="1" dirty="0" smtClean="0"/>
              <a:t>Blood </a:t>
            </a:r>
            <a:r>
              <a:rPr lang="en-US" sz="2800" b="1" dirty="0" err="1" smtClean="0"/>
              <a:t>vessels:</a:t>
            </a:r>
            <a:r>
              <a:rPr lang="en-US" sz="2800" dirty="0" err="1" smtClean="0"/>
              <a:t>Changes</a:t>
            </a:r>
            <a:r>
              <a:rPr lang="en-US" sz="2800" dirty="0" smtClean="0"/>
              <a:t> occur at placental </a:t>
            </a:r>
            <a:r>
              <a:rPr lang="en-US" sz="2800" dirty="0" err="1" smtClean="0"/>
              <a:t>site.Arteries</a:t>
            </a:r>
            <a:r>
              <a:rPr lang="en-US" sz="2800" dirty="0" smtClean="0"/>
              <a:t> are constricted by constriction of wall &amp; thickening of intima followed by thrombosis.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33859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7333" y="2160589"/>
            <a:ext cx="9110611" cy="3880773"/>
          </a:xfrm>
        </p:spPr>
        <p:txBody>
          <a:bodyPr>
            <a:normAutofit/>
          </a:bodyPr>
          <a:lstStyle/>
          <a:p>
            <a:r>
              <a:rPr lang="en-US" sz="2800" dirty="0" smtClean="0"/>
              <a:t>New blood vessels grow inside thrombi. Fibrous tissue on the wall undergoes hyaline degeneration &amp; products are removed by macrophages. Degeneration of elastic tissues.</a:t>
            </a:r>
          </a:p>
          <a:p>
            <a:r>
              <a:rPr lang="en-US" sz="2800" b="1" dirty="0" smtClean="0"/>
              <a:t>Endometrium: </a:t>
            </a:r>
            <a:r>
              <a:rPr lang="en-US" sz="2800" dirty="0" smtClean="0"/>
              <a:t>2-5 mm thick. Superficial part contains degenerated decidua, blood cells &amp; bits of fetal membranes becomes necrotic &amp; cast off in lochia. Regeneration of epithelium completed by 10</a:t>
            </a:r>
            <a:r>
              <a:rPr lang="en-US" sz="2800" baseline="30000" dirty="0" smtClean="0"/>
              <a:t>th</a:t>
            </a:r>
            <a:r>
              <a:rPr lang="en-US" sz="2800" dirty="0" smtClean="0"/>
              <a:t>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958452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sz="2800" dirty="0" smtClean="0"/>
              <a:t>day  &amp; entire endometrium  restored by  day 16, except placental site where it takes about 6 weeks.</a:t>
            </a:r>
          </a:p>
          <a:p>
            <a:r>
              <a:rPr lang="en-US" sz="2800" b="1" dirty="0" smtClean="0"/>
              <a:t>Clinical assessment of involution: </a:t>
            </a:r>
            <a:r>
              <a:rPr lang="en-US" sz="2800" dirty="0" smtClean="0"/>
              <a:t>Measurement should be taken carefully</a:t>
            </a:r>
          </a:p>
          <a:p>
            <a:r>
              <a:rPr lang="en-US" sz="2800" b="1" dirty="0"/>
              <a:t> </a:t>
            </a:r>
            <a:r>
              <a:rPr lang="en-US" sz="2800" b="1" dirty="0" smtClean="0"/>
              <a:t>    - </a:t>
            </a:r>
            <a:r>
              <a:rPr lang="en-US" sz="2800" dirty="0" smtClean="0"/>
              <a:t>at a fixed time everyday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-preferably by same observer </a:t>
            </a:r>
          </a:p>
          <a:p>
            <a:r>
              <a:rPr lang="en-US" sz="2800" dirty="0"/>
              <a:t> </a:t>
            </a:r>
            <a:r>
              <a:rPr lang="en-US" sz="2800" dirty="0" smtClean="0"/>
              <a:t>    -bladder must be empty &amp; bowel too. </a:t>
            </a:r>
            <a:endParaRPr 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97349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-uterus is to be centralized.</a:t>
            </a:r>
          </a:p>
          <a:p>
            <a:r>
              <a:rPr lang="en-US" sz="2800" dirty="0" smtClean="0"/>
              <a:t>-fundal height measured above </a:t>
            </a:r>
            <a:r>
              <a:rPr lang="en-US" sz="2800" dirty="0" err="1" smtClean="0"/>
              <a:t>symphysis</a:t>
            </a:r>
            <a:r>
              <a:rPr lang="en-US" sz="2800" dirty="0" smtClean="0"/>
              <a:t> pubis.</a:t>
            </a:r>
          </a:p>
          <a:p>
            <a:r>
              <a:rPr lang="en-US" sz="2800" dirty="0" smtClean="0"/>
              <a:t>Following delivery fundus lies about 13.5 cm above </a:t>
            </a:r>
            <a:r>
              <a:rPr lang="en-US" sz="2800" dirty="0" err="1" smtClean="0"/>
              <a:t>symphysis</a:t>
            </a:r>
            <a:r>
              <a:rPr lang="en-US" sz="2800" dirty="0" smtClean="0"/>
              <a:t> pubis </a:t>
            </a:r>
            <a:r>
              <a:rPr lang="en-US" sz="2800" dirty="0" err="1" smtClean="0"/>
              <a:t>upto</a:t>
            </a:r>
            <a:r>
              <a:rPr lang="en-US" sz="2800" dirty="0" smtClean="0"/>
              <a:t> 1</a:t>
            </a:r>
            <a:r>
              <a:rPr lang="en-US" sz="2800" baseline="30000" dirty="0" smtClean="0"/>
              <a:t>st</a:t>
            </a:r>
            <a:r>
              <a:rPr lang="en-US" sz="2800" dirty="0" smtClean="0"/>
              <a:t> 24 hours.</a:t>
            </a:r>
          </a:p>
          <a:p>
            <a:r>
              <a:rPr lang="en-US" sz="2800" b="1" dirty="0" smtClean="0"/>
              <a:t>Rate of involution</a:t>
            </a:r>
            <a:r>
              <a:rPr lang="en-US" sz="2800" dirty="0" smtClean="0"/>
              <a:t>: 1.25 cm /day .Become pelvic organ by the end of 2</a:t>
            </a:r>
            <a:r>
              <a:rPr lang="en-US" sz="2800" baseline="30000" dirty="0" smtClean="0"/>
              <a:t>nd</a:t>
            </a:r>
            <a:r>
              <a:rPr lang="en-US" sz="2800" dirty="0" smtClean="0"/>
              <a:t> weeks.</a:t>
            </a:r>
          </a:p>
          <a:p>
            <a:r>
              <a:rPr lang="en-US" sz="2800" dirty="0" smtClean="0"/>
              <a:t>Involution of vagina, broad ligaments &amp; round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09133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800" dirty="0" smtClean="0"/>
              <a:t>Ligaments, pelvic floor &amp; pelvic fascia take long time to involute.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023750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522</TotalTime>
  <Words>1120</Words>
  <Application>Microsoft Office PowerPoint</Application>
  <PresentationFormat>Widescreen</PresentationFormat>
  <Paragraphs>166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Trebuchet MS</vt:lpstr>
      <vt:lpstr>Wingdings 3</vt:lpstr>
      <vt:lpstr>Facet</vt:lpstr>
      <vt:lpstr>         PUERPERIUM</vt:lpstr>
      <vt:lpstr>                Puerperium</vt:lpstr>
      <vt:lpstr>PowerPoint Presentation</vt:lpstr>
      <vt:lpstr>          Physiological change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                       LOCHIA</vt:lpstr>
      <vt:lpstr>                      COMPOSITION</vt:lpstr>
      <vt:lpstr>PowerPoint Presentation</vt:lpstr>
      <vt:lpstr>                         DURATION</vt:lpstr>
      <vt:lpstr>PowerPoint Presentation</vt:lpstr>
      <vt:lpstr>        General Physiological changes</vt:lpstr>
      <vt:lpstr>PowerPoint Presentation</vt:lpstr>
      <vt:lpstr>PowerPoint Presentation</vt:lpstr>
      <vt:lpstr>                       LACTATION</vt:lpstr>
      <vt:lpstr>           PHYSIOLOGY  OF LACTATION</vt:lpstr>
      <vt:lpstr>                 MILK PRODUCTION</vt:lpstr>
      <vt:lpstr>              LACTATION FAILURE</vt:lpstr>
      <vt:lpstr>                   GALACTOGOGUES</vt:lpstr>
      <vt:lpstr>MANAGEMENT </vt:lpstr>
      <vt:lpstr>PowerPoint Presentation</vt:lpstr>
      <vt:lpstr>PowerPoint Presentation</vt:lpstr>
      <vt:lpstr>PowerPoint Presentation</vt:lpstr>
      <vt:lpstr>MINOR AILMENT</vt:lpstr>
      <vt:lpstr>              POSTPARTUM EXERCISE</vt:lpstr>
      <vt:lpstr>                       PROCEDURE</vt:lpstr>
      <vt:lpstr>              ADVICE ON DISCHARGE</vt:lpstr>
      <vt:lpstr>                   POSTNATAL CARE</vt:lpstr>
      <vt:lpstr>                         PROCERURE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PUERPERIUM</dc:title>
  <dc:creator>ASUS</dc:creator>
  <cp:lastModifiedBy>FATEMA Begum</cp:lastModifiedBy>
  <cp:revision>82</cp:revision>
  <dcterms:created xsi:type="dcterms:W3CDTF">2016-04-30T05:51:46Z</dcterms:created>
  <dcterms:modified xsi:type="dcterms:W3CDTF">2019-07-14T11:18:33Z</dcterms:modified>
</cp:coreProperties>
</file>