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89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ABNORMALITIES OF PEURPERIUM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3909166"/>
            <a:ext cx="10186950" cy="2948834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                             DR.FATEMA BEGUM</a:t>
            </a:r>
          </a:p>
          <a:p>
            <a:pPr algn="just"/>
            <a:r>
              <a:rPr lang="en-US" sz="2800" smtClean="0"/>
              <a:t>                             </a:t>
            </a:r>
            <a:r>
              <a:rPr lang="en-US" sz="2800" smtClean="0"/>
              <a:t>Associate </a:t>
            </a:r>
            <a:r>
              <a:rPr lang="en-US" sz="2800" dirty="0" smtClean="0"/>
              <a:t>professor.</a:t>
            </a:r>
          </a:p>
          <a:p>
            <a:pPr algn="just"/>
            <a:r>
              <a:rPr lang="en-US" sz="2800" dirty="0" smtClean="0"/>
              <a:t>                         Dept. of OBST.&amp; GYNAE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                KYAMCH</a:t>
            </a:r>
          </a:p>
          <a:p>
            <a:pPr algn="just"/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6432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Site of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1.Perineum</a:t>
            </a:r>
          </a:p>
          <a:p>
            <a:pPr marL="0" indent="0">
              <a:buNone/>
            </a:pPr>
            <a:r>
              <a:rPr lang="en-US" sz="2800" dirty="0" smtClean="0"/>
              <a:t>2.Vagina.</a:t>
            </a:r>
          </a:p>
          <a:p>
            <a:pPr marL="0" indent="0">
              <a:buNone/>
            </a:pPr>
            <a:r>
              <a:rPr lang="en-US" sz="2800" dirty="0" smtClean="0"/>
              <a:t>3.Cervix.</a:t>
            </a:r>
          </a:p>
          <a:p>
            <a:pPr marL="0" indent="0">
              <a:buNone/>
            </a:pPr>
            <a:r>
              <a:rPr lang="en-US" sz="2800" dirty="0" smtClean="0"/>
              <a:t>4.Uterus.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42284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Clinical feature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Fever</a:t>
            </a:r>
          </a:p>
          <a:p>
            <a:pPr marL="0" indent="0">
              <a:buNone/>
            </a:pPr>
            <a:r>
              <a:rPr lang="en-US" sz="2800" dirty="0" smtClean="0"/>
              <a:t>Malaise</a:t>
            </a:r>
          </a:p>
          <a:p>
            <a:pPr marL="0" indent="0">
              <a:buNone/>
            </a:pPr>
            <a:r>
              <a:rPr lang="en-US" sz="2800" dirty="0" smtClean="0"/>
              <a:t>Headache</a:t>
            </a:r>
          </a:p>
          <a:p>
            <a:pPr marL="0" indent="0">
              <a:buNone/>
            </a:pPr>
            <a:r>
              <a:rPr lang="en-US" sz="2800" dirty="0" smtClean="0"/>
              <a:t>Wound –red &amp; swollen</a:t>
            </a:r>
          </a:p>
          <a:p>
            <a:pPr marL="0" indent="0">
              <a:buNone/>
            </a:pPr>
            <a:r>
              <a:rPr lang="en-US" sz="2800" dirty="0" smtClean="0"/>
              <a:t>Purulent , foul smelling discharge from wound.</a:t>
            </a:r>
          </a:p>
          <a:p>
            <a:pPr marL="0" indent="0">
              <a:buNone/>
            </a:pPr>
            <a:r>
              <a:rPr lang="en-US" sz="2800" dirty="0" smtClean="0"/>
              <a:t>Uterus- tender &amp; </a:t>
            </a:r>
            <a:r>
              <a:rPr lang="en-US" sz="2800" dirty="0" err="1" smtClean="0"/>
              <a:t>subinvolution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Lochia- copious &amp; offensive.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3040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EXTRA UTERINE SPREAD:</a:t>
            </a:r>
          </a:p>
          <a:p>
            <a:pPr marL="0" indent="0">
              <a:buNone/>
            </a:pPr>
            <a:r>
              <a:rPr lang="en-US" sz="2800" dirty="0" smtClean="0"/>
              <a:t>  1.Fever-swinging rise of temp.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2.Lower abdominal </a:t>
            </a:r>
            <a:r>
              <a:rPr lang="en-US" sz="2800" dirty="0" err="1" smtClean="0"/>
              <a:t>pain,tender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3.Vomiting.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4.Dehydration.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5.Abdomen distended.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6.Fornix tender.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888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7.Collection in POD- Swinging temp., </a:t>
            </a:r>
            <a:r>
              <a:rPr lang="en-US" sz="2800" dirty="0" err="1" smtClean="0"/>
              <a:t>diarrohea</a:t>
            </a:r>
            <a:r>
              <a:rPr lang="en-US" sz="2800" dirty="0" smtClean="0"/>
              <a:t> ,bulging </a:t>
            </a:r>
            <a:r>
              <a:rPr lang="en-US" sz="2800" dirty="0" err="1" smtClean="0"/>
              <a:t>flactuant</a:t>
            </a:r>
            <a:r>
              <a:rPr lang="en-US" sz="2800" dirty="0" smtClean="0"/>
              <a:t> mass in post. fornix .</a:t>
            </a:r>
          </a:p>
          <a:p>
            <a:pPr marL="0" indent="0">
              <a:buNone/>
            </a:pPr>
            <a:r>
              <a:rPr lang="en-US" sz="2800" dirty="0" smtClean="0"/>
              <a:t>8.Bacteraemia,septic shock.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1027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INVESTIGATION: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Principles: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1.To locate site of infection.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2.to identify organism.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3.to assess the severity of disease.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2586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History .</a:t>
            </a:r>
          </a:p>
          <a:p>
            <a:r>
              <a:rPr lang="en-US" sz="2800" dirty="0" smtClean="0"/>
              <a:t>Examination.</a:t>
            </a:r>
          </a:p>
          <a:p>
            <a:r>
              <a:rPr lang="en-US" sz="2800" dirty="0" smtClean="0"/>
              <a:t>Investigation.</a:t>
            </a:r>
          </a:p>
          <a:p>
            <a:pPr marL="0" indent="0">
              <a:buNone/>
            </a:pPr>
            <a:r>
              <a:rPr lang="en-US" sz="2800" dirty="0" smtClean="0"/>
              <a:t>        1.CBC.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2.Urine R/E &amp; C/S.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3.High vaginal ,</a:t>
            </a:r>
            <a:r>
              <a:rPr lang="en-US" sz="2800" dirty="0" err="1" smtClean="0"/>
              <a:t>endocervical</a:t>
            </a:r>
            <a:r>
              <a:rPr lang="en-US" sz="2800" dirty="0" smtClean="0"/>
              <a:t> swab for C/S.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4.Thick film for malarial parasite.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94157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 5.Blood for C/S if fever with chill &amp; rigor.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6.Pelvic USG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 to detect retained product.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-to locate any abscess within pelvis.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-color flow Doppler study to detect thrombosis.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7.CT scan MRI if diagnosis is in doubt or thrombosis.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68308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8.X-ray chest .</a:t>
            </a:r>
          </a:p>
          <a:p>
            <a:pPr marL="0" indent="0">
              <a:buNone/>
            </a:pPr>
            <a:r>
              <a:rPr lang="en-US" sz="2800" dirty="0" smtClean="0"/>
              <a:t>   9.Blood urea ,creatinine, electrolyte.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90652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General care- isolation of pt. if </a:t>
            </a:r>
            <a:r>
              <a:rPr lang="en-US" sz="2800" dirty="0" err="1" smtClean="0"/>
              <a:t>strept</a:t>
            </a:r>
            <a:r>
              <a:rPr lang="en-US" sz="2800" dirty="0" smtClean="0"/>
              <a:t>. </a:t>
            </a:r>
            <a:r>
              <a:rPr lang="en-US" sz="2800" dirty="0" err="1" smtClean="0"/>
              <a:t>Haemolyticus</a:t>
            </a:r>
            <a:r>
              <a:rPr lang="en-US" sz="2800" dirty="0" smtClean="0"/>
              <a:t> on C/S.</a:t>
            </a:r>
          </a:p>
          <a:p>
            <a:r>
              <a:rPr lang="en-US" sz="2800" dirty="0" smtClean="0"/>
              <a:t>Adequate fluid &amp; calorie if needed by I/V infusion.</a:t>
            </a:r>
          </a:p>
          <a:p>
            <a:r>
              <a:rPr lang="en-US" sz="2800" dirty="0" err="1" smtClean="0"/>
              <a:t>Anaemia</a:t>
            </a:r>
            <a:r>
              <a:rPr lang="en-US" sz="2800" dirty="0" smtClean="0"/>
              <a:t> correction.</a:t>
            </a:r>
          </a:p>
          <a:p>
            <a:r>
              <a:rPr lang="en-US" sz="2800" dirty="0" smtClean="0"/>
              <a:t>Pain-adequate analgesia.</a:t>
            </a:r>
          </a:p>
          <a:p>
            <a:r>
              <a:rPr lang="en-US" sz="2800" dirty="0" smtClean="0"/>
              <a:t>Continuous catheterization to relieve retention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1790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to record urine output.</a:t>
            </a:r>
          </a:p>
          <a:p>
            <a:pPr marL="0" indent="0">
              <a:buNone/>
            </a:pPr>
            <a:r>
              <a:rPr lang="en-US" sz="2800" dirty="0" smtClean="0"/>
              <a:t>    6. </a:t>
            </a:r>
            <a:r>
              <a:rPr lang="en-US" sz="2800" dirty="0" err="1" smtClean="0"/>
              <a:t>Monitoring:pulse</a:t>
            </a:r>
            <a:r>
              <a:rPr lang="en-US" sz="2800" dirty="0" smtClean="0"/>
              <a:t>, BP, </a:t>
            </a:r>
            <a:r>
              <a:rPr lang="en-US" sz="2800" dirty="0" err="1" smtClean="0"/>
              <a:t>Temp,lochia,I</a:t>
            </a:r>
            <a:r>
              <a:rPr lang="en-US" sz="2800" dirty="0" smtClean="0"/>
              <a:t>/O chart.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7.Antibiotic for at least 7-10 days.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</a:t>
            </a:r>
            <a:r>
              <a:rPr lang="en-US" sz="2800" dirty="0" err="1" smtClean="0"/>
              <a:t>a.Gentamicin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</a:t>
            </a:r>
            <a:r>
              <a:rPr lang="en-US" sz="2800" dirty="0" err="1" smtClean="0"/>
              <a:t>b.Ampicillin</a:t>
            </a:r>
            <a:r>
              <a:rPr lang="en-US" sz="2800" dirty="0" smtClean="0"/>
              <a:t> or Clindamycin.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</a:t>
            </a:r>
            <a:r>
              <a:rPr lang="en-US" sz="2800" dirty="0" err="1" smtClean="0"/>
              <a:t>c.Metronidazole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2920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Puerperal 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 </a:t>
            </a:r>
            <a:r>
              <a:rPr lang="en-US" sz="2800" dirty="0" smtClean="0"/>
              <a:t>An infection of the genital tract which occurs as a complication of delivery is termed as puerperal sepsis.</a:t>
            </a:r>
          </a:p>
          <a:p>
            <a:endParaRPr lang="en-US" sz="2800" dirty="0"/>
          </a:p>
          <a:p>
            <a:r>
              <a:rPr lang="en-US" sz="2800" b="1" dirty="0" smtClean="0"/>
              <a:t>Predisposing factor: Antepartum factors:</a:t>
            </a:r>
          </a:p>
          <a:p>
            <a:r>
              <a:rPr lang="en-US" sz="2800" b="1" dirty="0" smtClean="0"/>
              <a:t>1.Malnutrition &amp; </a:t>
            </a:r>
            <a:r>
              <a:rPr lang="en-US" sz="2800" b="1" dirty="0" err="1" smtClean="0"/>
              <a:t>anaemia</a:t>
            </a:r>
            <a:r>
              <a:rPr lang="en-US" sz="2800" b="1" dirty="0" smtClean="0"/>
              <a:t>.</a:t>
            </a:r>
          </a:p>
          <a:p>
            <a:r>
              <a:rPr lang="en-US" sz="2800" b="1" dirty="0" smtClean="0"/>
              <a:t>2.Preterm labor.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24905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Surgery: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1.Perineal wound-daily </a:t>
            </a:r>
            <a:r>
              <a:rPr lang="en-US" sz="2800" dirty="0" err="1" smtClean="0"/>
              <a:t>dressing,sitze</a:t>
            </a:r>
            <a:r>
              <a:rPr lang="en-US" sz="2800" dirty="0" smtClean="0"/>
              <a:t> bath with warm water &amp; antiseptic solution.</a:t>
            </a:r>
          </a:p>
          <a:p>
            <a:pPr marL="0" indent="0">
              <a:buNone/>
            </a:pPr>
            <a:r>
              <a:rPr lang="en-US" sz="2800" dirty="0" smtClean="0"/>
              <a:t>   2.Retained product of conception: surgical evacuation if &gt;3 cm in diameter after antibiotic coverage for 24 hours to prevent </a:t>
            </a:r>
            <a:r>
              <a:rPr lang="en-US" sz="2800" dirty="0" err="1" smtClean="0"/>
              <a:t>septicaemia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3.Colpotomy for drainage of pelvic abscess.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4841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Laparotomy:</a:t>
            </a:r>
          </a:p>
          <a:p>
            <a:pPr marL="0" indent="0">
              <a:buNone/>
            </a:pPr>
            <a:r>
              <a:rPr lang="en-US" sz="2800" dirty="0" smtClean="0"/>
              <a:t>     1.Removal of ruptured T-O abscess.</a:t>
            </a:r>
          </a:p>
          <a:p>
            <a:pPr marL="0" indent="0">
              <a:buNone/>
            </a:pPr>
            <a:r>
              <a:rPr lang="en-US" sz="2800" dirty="0" smtClean="0"/>
              <a:t>     2.Hysterectomy in rupture, perforation, multiple abscess ,gangrenous uterus.</a:t>
            </a:r>
          </a:p>
          <a:p>
            <a:pPr marL="0" indent="0">
              <a:buNone/>
            </a:pPr>
            <a:r>
              <a:rPr lang="en-US" sz="2800" dirty="0" smtClean="0"/>
              <a:t>Septic shock: Fluid balance, </a:t>
            </a:r>
            <a:r>
              <a:rPr lang="en-US" sz="2800" dirty="0" err="1" smtClean="0"/>
              <a:t>respiratory,circulatory</a:t>
            </a:r>
            <a:r>
              <a:rPr lang="en-US" sz="2800" dirty="0" smtClean="0"/>
              <a:t> </a:t>
            </a:r>
            <a:r>
              <a:rPr lang="en-US" sz="2800" err="1" smtClean="0"/>
              <a:t>support</a:t>
            </a:r>
            <a:r>
              <a:rPr lang="en-US" sz="2800" smtClean="0"/>
              <a:t>, intensive </a:t>
            </a:r>
            <a:r>
              <a:rPr lang="en-US" sz="2800" dirty="0" smtClean="0"/>
              <a:t>antibiotic therapy.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67246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URINARY COMPLICATION.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1.UTI.</a:t>
            </a:r>
          </a:p>
          <a:p>
            <a:pPr marL="0" indent="0">
              <a:buNone/>
            </a:pPr>
            <a:r>
              <a:rPr lang="en-US" sz="2800" dirty="0" smtClean="0"/>
              <a:t>2.Retention of urine.</a:t>
            </a:r>
          </a:p>
          <a:p>
            <a:pPr marL="0" indent="0">
              <a:buNone/>
            </a:pPr>
            <a:r>
              <a:rPr lang="en-US" sz="2800" dirty="0" smtClean="0"/>
              <a:t>3.Incontinence of urine.</a:t>
            </a:r>
          </a:p>
          <a:p>
            <a:pPr marL="0" indent="0">
              <a:buNone/>
            </a:pPr>
            <a:r>
              <a:rPr lang="en-US" sz="2800" dirty="0" smtClean="0"/>
              <a:t>4.Suppression of urine.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4140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BREAST COMPLICATION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1.Breast engorgement.</a:t>
            </a:r>
          </a:p>
          <a:p>
            <a:pPr marL="0" indent="0">
              <a:buNone/>
            </a:pPr>
            <a:r>
              <a:rPr lang="en-US" sz="2800" dirty="0" smtClean="0"/>
              <a:t> 2.Cracked nipple.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3.Mastitis.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4.Breast abscess.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5.Lactation failure.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326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BREAST ENGORGEMENT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CAUSE: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1.Exaggerated normal venous &amp; lymphatic engorgement.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or 4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postpartum day.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PREVENTION: avoid </a:t>
            </a:r>
            <a:r>
              <a:rPr lang="en-US" sz="2800" dirty="0" err="1" smtClean="0"/>
              <a:t>prelacteal</a:t>
            </a:r>
            <a:r>
              <a:rPr lang="en-US" sz="2800" dirty="0" smtClean="0"/>
              <a:t> feeds.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Early </a:t>
            </a:r>
            <a:r>
              <a:rPr lang="en-US" sz="2800" dirty="0" err="1" smtClean="0"/>
              <a:t>brest</a:t>
            </a:r>
            <a:r>
              <a:rPr lang="en-US" sz="2800" dirty="0" smtClean="0"/>
              <a:t> feeding.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63597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3.Exclusive breast feeding.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4.Feeding in correct position.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TREATMENT: 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1.To support breast.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2.Manual expression of remaining milk.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3.Analgesic.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241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4.Regular breast feeding at frequent interval.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5.Gentle breast pump.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9254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ACUTE MASTITIS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ORGANISM: Staph </a:t>
            </a:r>
            <a:r>
              <a:rPr lang="en-US" sz="2800" dirty="0" err="1" smtClean="0"/>
              <a:t>aureus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Staph. </a:t>
            </a:r>
            <a:r>
              <a:rPr lang="en-US" sz="2800" dirty="0" err="1" smtClean="0"/>
              <a:t>Epidermidis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Streptococcus.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 smtClean="0"/>
              <a:t>RISK FACTOR: 1.Poor nursing.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   2.Cracked nipple.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70702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SYMPTOM:</a:t>
            </a:r>
          </a:p>
          <a:p>
            <a:pPr marL="0" indent="0">
              <a:buNone/>
            </a:pPr>
            <a:r>
              <a:rPr lang="en-US" sz="2800" dirty="0" smtClean="0"/>
              <a:t>    1.Malaise ,headache.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2.Fever   with chill.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3.Severe pain &amp; tender swelling in one Quadrant.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SIGN: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1.Wedge shaped swelling on the breast.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2.Skin red, hot, flushed ,tense tender  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8469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COMPLICATION:  Breast abscess.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MANAGEMENT: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1.Breast support.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2.Plenty of fluid.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3.BF continue with good attachment.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4.Nurshing on uninfected side ,infected side empty manually.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668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PUERPERAL PYREXIA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A rise of temperature reaching 100.4 degree F or more (measured orally) on 2 separate occasions at 24 hours apart (excluding first 24 24 hours) within first 10 10 days following delivery is called puerperal pyrexia.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63301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4.Flucloxacillin 500 mg 6 hourly for at least 7 days.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5.NSAID for pain.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BREAST ABSCESS:</a:t>
            </a:r>
          </a:p>
          <a:p>
            <a:pPr marL="0" indent="0">
              <a:buNone/>
            </a:pPr>
            <a:r>
              <a:rPr lang="en-US" sz="2800" dirty="0" smtClean="0"/>
              <a:t>1.flushed breast not responding to antibiotic promptly.</a:t>
            </a:r>
          </a:p>
          <a:p>
            <a:pPr marL="0" indent="0">
              <a:buNone/>
            </a:pPr>
            <a:r>
              <a:rPr lang="en-US" sz="2800" dirty="0" smtClean="0"/>
              <a:t>2.Browny </a:t>
            </a:r>
            <a:r>
              <a:rPr lang="en-US" sz="2800" dirty="0" err="1" smtClean="0"/>
              <a:t>oedema</a:t>
            </a:r>
            <a:r>
              <a:rPr lang="en-US" sz="2800" dirty="0" smtClean="0"/>
              <a:t> on overlying skin.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32315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3.Tenderness with fluctuation.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4.Swinging temperature.</a:t>
            </a:r>
          </a:p>
          <a:p>
            <a:pPr marL="0" indent="0">
              <a:buNone/>
            </a:pPr>
            <a:r>
              <a:rPr lang="en-US" sz="2800" dirty="0" smtClean="0"/>
              <a:t>TREATMENT: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Surgical drainage under GA by deep radial incision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4943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LACTATION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Cause: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1.Infrequent suckling.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2.Depression or anxiety.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3.Reluctance or apprehension to nursing.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4.Ill development of nipple.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5.Painfull breast lesion.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6.Endogenous suppression of prolactin.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0778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7.Prolactin inhibition by ergot, </a:t>
            </a:r>
            <a:r>
              <a:rPr lang="en-US" sz="2800" dirty="0" err="1" smtClean="0"/>
              <a:t>diuretics,pyridoxine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TREATMENT:</a:t>
            </a:r>
          </a:p>
          <a:p>
            <a:pPr marL="0" indent="0">
              <a:buNone/>
            </a:pPr>
            <a:r>
              <a:rPr lang="en-US" sz="2800" dirty="0" smtClean="0"/>
              <a:t>1.Counselling of mother about advantage of BF.</a:t>
            </a:r>
          </a:p>
          <a:p>
            <a:pPr marL="0" indent="0">
              <a:buNone/>
            </a:pPr>
            <a:r>
              <a:rPr lang="en-US" sz="2800" dirty="0" smtClean="0"/>
              <a:t>2.To take care of breast lesion.</a:t>
            </a:r>
          </a:p>
          <a:p>
            <a:pPr marL="0" indent="0">
              <a:buNone/>
            </a:pPr>
            <a:r>
              <a:rPr lang="en-US" sz="2800" dirty="0" smtClean="0"/>
              <a:t>3.To encourage adequate fluid intake.</a:t>
            </a:r>
          </a:p>
          <a:p>
            <a:pPr marL="0" indent="0">
              <a:buNone/>
            </a:pPr>
            <a:r>
              <a:rPr lang="en-US" sz="2800" dirty="0" smtClean="0"/>
              <a:t>4.Nursing regularly.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201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4.Metoclopramide  -stimulate prolactin secretion.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7907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THROMBOEMBOLIC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1.DVT.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2.Thrombophlebitis.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3.septic pelvic thrombophlebitis.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4.Pulmonary embolism.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8430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PSYCHIATRIC DISORDER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INCIDENCE : 15-20%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    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3 months after delivery.</a:t>
            </a:r>
          </a:p>
          <a:p>
            <a:pPr marL="0" indent="0">
              <a:buNone/>
            </a:pPr>
            <a:r>
              <a:rPr lang="en-US" sz="2800" dirty="0" smtClean="0"/>
              <a:t>PUERPERAL BLUE: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- 4-5 days after delivery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Lasts for few days.</a:t>
            </a:r>
          </a:p>
          <a:p>
            <a:pPr marL="0" indent="0">
              <a:buNone/>
            </a:pPr>
            <a:r>
              <a:rPr lang="en-US" sz="2800" dirty="0" smtClean="0"/>
              <a:t>TREATMENT: Reassurance &amp; psychological support.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15066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POST PARTUM DEPRESSION: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Gradual onset.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10-20%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Changes in HPO axis.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Loss of energy ,</a:t>
            </a:r>
            <a:r>
              <a:rPr lang="en-US" sz="2800" dirty="0" err="1" smtClean="0"/>
              <a:t>appetite,insomnia,social</a:t>
            </a:r>
            <a:r>
              <a:rPr lang="en-US" sz="2800" dirty="0" smtClean="0"/>
              <a:t> </a:t>
            </a:r>
            <a:r>
              <a:rPr lang="en-US" sz="2800" dirty="0" err="1" smtClean="0"/>
              <a:t>withdrawl,irritability</a:t>
            </a:r>
            <a:r>
              <a:rPr lang="en-US" sz="2800" dirty="0"/>
              <a:t> </a:t>
            </a:r>
            <a:r>
              <a:rPr lang="en-US" sz="2800" dirty="0" smtClean="0"/>
              <a:t>,suicidal attitude.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443739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TREATMENT: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dirty="0" err="1" smtClean="0"/>
              <a:t>Fluoxetin,paroxetine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</a:t>
            </a:r>
            <a:r>
              <a:rPr lang="en-US" sz="2800" dirty="0" err="1" smtClean="0"/>
              <a:t>Oestrogen</a:t>
            </a:r>
            <a:r>
              <a:rPr lang="en-US" sz="2800" dirty="0" smtClean="0"/>
              <a:t> patch.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prognosis good.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90524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POST PARTUM PSYCHOSIS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Sudden onset.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Within 4 days of delivery.</a:t>
            </a:r>
          </a:p>
          <a:p>
            <a:pPr marL="0" indent="0">
              <a:buNone/>
            </a:pPr>
            <a:r>
              <a:rPr lang="en-US" sz="2800" dirty="0" smtClean="0"/>
              <a:t>C/F: Fear, restlessness, confusion,  hallucination,  delusion ,disorientation.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Suicidal, </a:t>
            </a:r>
            <a:r>
              <a:rPr lang="en-US" sz="2800" dirty="0" err="1" smtClean="0"/>
              <a:t>infanticidal</a:t>
            </a:r>
            <a:r>
              <a:rPr lang="en-US" sz="2800" dirty="0" smtClean="0"/>
              <a:t> impulse.</a:t>
            </a:r>
          </a:p>
          <a:p>
            <a:pPr marL="0" indent="0">
              <a:buNone/>
            </a:pPr>
            <a:r>
              <a:rPr lang="en-US" sz="2800" dirty="0" smtClean="0"/>
              <a:t>MANAGEMENT: Psychiatric consultation.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6742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CAUSES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1.Puerperal sepsis.</a:t>
            </a:r>
          </a:p>
          <a:p>
            <a:r>
              <a:rPr lang="en-US" sz="2800" dirty="0" smtClean="0"/>
              <a:t>2.Urinary tract infection.</a:t>
            </a:r>
          </a:p>
          <a:p>
            <a:r>
              <a:rPr lang="en-US" sz="2800" dirty="0" smtClean="0"/>
              <a:t>3.Mastitis.</a:t>
            </a:r>
          </a:p>
          <a:p>
            <a:r>
              <a:rPr lang="en-US" sz="2800" dirty="0" smtClean="0"/>
              <a:t>4.Infection of caesarean section wound.</a:t>
            </a:r>
          </a:p>
          <a:p>
            <a:r>
              <a:rPr lang="en-US" sz="2800" dirty="0" smtClean="0"/>
              <a:t>5.Respiratory tract infection.</a:t>
            </a:r>
          </a:p>
          <a:p>
            <a:r>
              <a:rPr lang="en-US" sz="2800" dirty="0" smtClean="0"/>
              <a:t>6.Septic pelvic thrombophlebitis.</a:t>
            </a:r>
          </a:p>
          <a:p>
            <a:r>
              <a:rPr lang="en-US" sz="2800" dirty="0" smtClean="0"/>
              <a:t>7.Tuberculosis,malaria,PUO.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855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-Admission if needed.</a:t>
            </a:r>
          </a:p>
          <a:p>
            <a:pPr marL="0" indent="0">
              <a:buNone/>
            </a:pPr>
            <a:r>
              <a:rPr lang="en-US" sz="2800" dirty="0" smtClean="0"/>
              <a:t>-Chlorpromazine.</a:t>
            </a:r>
          </a:p>
          <a:p>
            <a:pPr marL="0" indent="0">
              <a:buNone/>
            </a:pPr>
            <a:r>
              <a:rPr lang="en-US" sz="2800" dirty="0" smtClean="0"/>
              <a:t>-S/L  </a:t>
            </a:r>
            <a:r>
              <a:rPr lang="en-US" sz="2800" dirty="0" err="1" smtClean="0"/>
              <a:t>oestradiol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-Electroconvulsive therapy</a:t>
            </a:r>
          </a:p>
          <a:p>
            <a:pPr marL="0" indent="0">
              <a:buNone/>
            </a:pPr>
            <a:r>
              <a:rPr lang="en-US" sz="2800" dirty="0" smtClean="0"/>
              <a:t>-Lithium if manic depressive psychosis.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5307158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                 </a:t>
            </a:r>
            <a:r>
              <a:rPr lang="en-US" sz="4800" dirty="0" smtClean="0"/>
              <a:t>THANK YOU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445098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7169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3.PROM.</a:t>
            </a:r>
          </a:p>
          <a:p>
            <a:pPr marL="0" indent="0">
              <a:buNone/>
            </a:pPr>
            <a:r>
              <a:rPr lang="en-US" sz="2800" dirty="0" smtClean="0"/>
              <a:t>   4.Prolonged rupture of membrane &gt;18 hours.</a:t>
            </a:r>
          </a:p>
          <a:p>
            <a:pPr marL="0" indent="0">
              <a:buNone/>
            </a:pPr>
            <a:r>
              <a:rPr lang="en-US" sz="2800" dirty="0" smtClean="0"/>
              <a:t>   5.Chronic debilitating illness.</a:t>
            </a:r>
          </a:p>
          <a:p>
            <a:pPr marL="0" indent="0">
              <a:buNone/>
            </a:pPr>
            <a:r>
              <a:rPr lang="en-US" sz="2800" b="1" dirty="0" smtClean="0"/>
              <a:t>INTRAPARTUM FACTOR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  1.Repeated vaginal examination.</a:t>
            </a:r>
          </a:p>
          <a:p>
            <a:pPr marL="0" indent="0">
              <a:buNone/>
            </a:pPr>
            <a:r>
              <a:rPr lang="en-US" sz="2800" dirty="0" smtClean="0"/>
              <a:t>  2.Prolonged rupture of membrane &gt;18 hours.</a:t>
            </a:r>
          </a:p>
          <a:p>
            <a:pPr marL="0" indent="0">
              <a:buNone/>
            </a:pPr>
            <a:r>
              <a:rPr lang="en-US" sz="2800" dirty="0" smtClean="0"/>
              <a:t>  3.Dehydration &amp; ketoacidosis during labor.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3048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4.Traumatic operative delivery.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5.HGE –antepartum &amp; postpartum.</a:t>
            </a:r>
          </a:p>
          <a:p>
            <a:pPr marL="0" indent="0">
              <a:buNone/>
            </a:pPr>
            <a:r>
              <a:rPr lang="en-US" sz="2800" dirty="0" smtClean="0"/>
              <a:t>    6.Retained bits of placental tissue or membrane.</a:t>
            </a:r>
          </a:p>
          <a:p>
            <a:pPr marL="0" indent="0">
              <a:buNone/>
            </a:pPr>
            <a:r>
              <a:rPr lang="en-US" sz="2800" dirty="0" smtClean="0"/>
              <a:t>    7.Placenta </a:t>
            </a:r>
            <a:r>
              <a:rPr lang="en-US" sz="2800" dirty="0" err="1" smtClean="0"/>
              <a:t>praevia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en-US" sz="2800" dirty="0" smtClean="0"/>
              <a:t>    8.Caesarean delivery.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8518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Microorganism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Aerobic</a:t>
            </a:r>
            <a:r>
              <a:rPr lang="en-US" sz="2800" dirty="0" smtClean="0"/>
              <a:t>-</a:t>
            </a:r>
            <a:r>
              <a:rPr lang="en-US" sz="2800" dirty="0" err="1" smtClean="0"/>
              <a:t>Strepto</a:t>
            </a:r>
            <a:r>
              <a:rPr lang="en-US" sz="2800" dirty="0" smtClean="0"/>
              <a:t>. </a:t>
            </a:r>
            <a:r>
              <a:rPr lang="en-US" sz="2800" dirty="0" err="1" smtClean="0"/>
              <a:t>haemolyticus</a:t>
            </a:r>
            <a:r>
              <a:rPr lang="en-US" sz="2800" dirty="0" smtClean="0"/>
              <a:t>  gr. A, gr. B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- Staph  </a:t>
            </a:r>
            <a:r>
              <a:rPr lang="en-US" sz="2800" dirty="0" err="1" smtClean="0"/>
              <a:t>pyogen</a:t>
            </a:r>
            <a:r>
              <a:rPr lang="en-US" sz="2800" dirty="0" smtClean="0"/>
              <a:t>, </a:t>
            </a:r>
            <a:r>
              <a:rPr lang="en-US" sz="2800" dirty="0" err="1" smtClean="0"/>
              <a:t>aureus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          -</a:t>
            </a:r>
            <a:r>
              <a:rPr lang="en-US" sz="2800" dirty="0" err="1" smtClean="0"/>
              <a:t>E.Coli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          -</a:t>
            </a:r>
            <a:r>
              <a:rPr lang="en-US" sz="2800" dirty="0" err="1" smtClean="0"/>
              <a:t>Klebsiella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-</a:t>
            </a:r>
            <a:r>
              <a:rPr lang="en-US" sz="2800" dirty="0" err="1" smtClean="0"/>
              <a:t>Pseudomonus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           -Proteus</a:t>
            </a:r>
          </a:p>
          <a:p>
            <a:pPr marL="0" indent="0">
              <a:buNone/>
            </a:pPr>
            <a:r>
              <a:rPr lang="en-US" sz="2800" dirty="0" smtClean="0"/>
              <a:t>             -Chlamydia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8429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Anaerobic:</a:t>
            </a:r>
            <a:r>
              <a:rPr lang="en-US" sz="2800" dirty="0" smtClean="0"/>
              <a:t> Streptococcus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      </a:t>
            </a:r>
            <a:r>
              <a:rPr lang="en-US" sz="2800" b="1" dirty="0" err="1" smtClean="0"/>
              <a:t>p</a:t>
            </a:r>
            <a:r>
              <a:rPr lang="en-US" sz="2800" dirty="0" err="1" smtClean="0"/>
              <a:t>eptococcus</a:t>
            </a:r>
            <a:endParaRPr lang="en-US" sz="2800" dirty="0" smtClean="0"/>
          </a:p>
          <a:p>
            <a:r>
              <a:rPr lang="en-US" sz="2800" dirty="0"/>
              <a:t> </a:t>
            </a:r>
            <a:r>
              <a:rPr lang="en-US" sz="2800" dirty="0" smtClean="0"/>
              <a:t>                 </a:t>
            </a:r>
            <a:r>
              <a:rPr lang="en-US" sz="2800" dirty="0" err="1" smtClean="0"/>
              <a:t>Bacteroids</a:t>
            </a:r>
            <a:r>
              <a:rPr lang="en-US" sz="2800" dirty="0" smtClean="0"/>
              <a:t>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Clostridia.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15508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Mode of infection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           1.Placental site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2.Laceration of genital tract.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3.Caesarean section wound.</a:t>
            </a:r>
          </a:p>
          <a:p>
            <a:pPr marL="0" indent="0">
              <a:buNone/>
            </a:pPr>
            <a:r>
              <a:rPr lang="en-US" sz="2800" dirty="0" smtClean="0"/>
              <a:t>SOURCE: 1.Endogenous 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2.Exogenous.</a:t>
            </a:r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     3.Autogenous.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6450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385</TotalTime>
  <Words>1135</Words>
  <Application>Microsoft Office PowerPoint</Application>
  <PresentationFormat>Widescreen</PresentationFormat>
  <Paragraphs>225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Trebuchet MS</vt:lpstr>
      <vt:lpstr>Wingdings 3</vt:lpstr>
      <vt:lpstr>Facet</vt:lpstr>
      <vt:lpstr>ABNORMALITIES OF PEURPERIUM  </vt:lpstr>
      <vt:lpstr>                     Puerperal sepsis</vt:lpstr>
      <vt:lpstr>PUERPERAL PYREXIA</vt:lpstr>
      <vt:lpstr>                         CAUSES</vt:lpstr>
      <vt:lpstr>PowerPoint Presentation</vt:lpstr>
      <vt:lpstr>PowerPoint Presentation</vt:lpstr>
      <vt:lpstr>                   Microorganism</vt:lpstr>
      <vt:lpstr>PowerPoint Presentation</vt:lpstr>
      <vt:lpstr>                    Mode of infection</vt:lpstr>
      <vt:lpstr>                  Site of infection</vt:lpstr>
      <vt:lpstr>Clinical feature</vt:lpstr>
      <vt:lpstr>PowerPoint Presentation</vt:lpstr>
      <vt:lpstr>PowerPoint Presentation</vt:lpstr>
      <vt:lpstr>INVESTIGATION:</vt:lpstr>
      <vt:lpstr>PowerPoint Presentation</vt:lpstr>
      <vt:lpstr>PowerPoint Presentation</vt:lpstr>
      <vt:lpstr>PowerPoint Presentation</vt:lpstr>
      <vt:lpstr>TREATMENT:</vt:lpstr>
      <vt:lpstr>PowerPoint Presentation</vt:lpstr>
      <vt:lpstr>PowerPoint Presentation</vt:lpstr>
      <vt:lpstr>PowerPoint Presentation</vt:lpstr>
      <vt:lpstr>URINARY COMPLICATION.</vt:lpstr>
      <vt:lpstr>BREAST COMPLICATION</vt:lpstr>
      <vt:lpstr>BREAST ENGORGEMENT</vt:lpstr>
      <vt:lpstr>PowerPoint Presentation</vt:lpstr>
      <vt:lpstr>PowerPoint Presentation</vt:lpstr>
      <vt:lpstr>ACUTE MASTITIS</vt:lpstr>
      <vt:lpstr>PowerPoint Presentation</vt:lpstr>
      <vt:lpstr>PowerPoint Presentation</vt:lpstr>
      <vt:lpstr>PowerPoint Presentation</vt:lpstr>
      <vt:lpstr>PowerPoint Presentation</vt:lpstr>
      <vt:lpstr>LACTATION FAILURE</vt:lpstr>
      <vt:lpstr>PowerPoint Presentation</vt:lpstr>
      <vt:lpstr>PowerPoint Presentation</vt:lpstr>
      <vt:lpstr>THROMBOEMBOLIC DISEASE</vt:lpstr>
      <vt:lpstr>PSYCHIATRIC DISORDER</vt:lpstr>
      <vt:lpstr>PowerPoint Presentation</vt:lpstr>
      <vt:lpstr>PowerPoint Presentation</vt:lpstr>
      <vt:lpstr>POST PARTUM PSYCHOSIS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ABNORMALITIES OF PEURPERIUM</dc:title>
  <dc:creator>ASUS</dc:creator>
  <cp:lastModifiedBy>FATEMA Begum</cp:lastModifiedBy>
  <cp:revision>76</cp:revision>
  <dcterms:created xsi:type="dcterms:W3CDTF">2016-05-04T13:35:53Z</dcterms:created>
  <dcterms:modified xsi:type="dcterms:W3CDTF">2019-07-14T11:46:06Z</dcterms:modified>
</cp:coreProperties>
</file>