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97" r:id="rId28"/>
    <p:sldId id="298" r:id="rId29"/>
    <p:sldId id="283" r:id="rId30"/>
    <p:sldId id="284" r:id="rId31"/>
    <p:sldId id="285" r:id="rId32"/>
    <p:sldId id="286" r:id="rId33"/>
    <p:sldId id="282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PREGNANCY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807167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                     DR.FATEMA BEGUM</a:t>
            </a:r>
          </a:p>
          <a:p>
            <a:pPr algn="just"/>
            <a:r>
              <a:rPr lang="en-US" sz="2800"/>
              <a:t> </a:t>
            </a:r>
            <a:r>
              <a:rPr lang="en-US" sz="2800" smtClean="0"/>
              <a:t>                  </a:t>
            </a:r>
            <a:r>
              <a:rPr lang="en-US" sz="2800" smtClean="0"/>
              <a:t>ASSOCIATE </a:t>
            </a:r>
            <a:r>
              <a:rPr lang="en-US" sz="2800" dirty="0" smtClean="0"/>
              <a:t>PROFESSOR</a:t>
            </a:r>
          </a:p>
          <a:p>
            <a:pPr algn="just"/>
            <a:r>
              <a:rPr lang="en-US" sz="2800" dirty="0" smtClean="0"/>
              <a:t>                 OBST. &amp; GYNAECOLOGY</a:t>
            </a:r>
          </a:p>
          <a:p>
            <a:pPr algn="just"/>
            <a:r>
              <a:rPr lang="en-US" sz="2800" dirty="0" smtClean="0"/>
              <a:t>                             KYAMCH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632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3.First breech &amp; second vertex (10%)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4.Both breech (10%).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5.First vertex &amp; second transverse  and so 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781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HISTORY: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b="1" dirty="0" smtClean="0"/>
              <a:t>1. </a:t>
            </a:r>
            <a:r>
              <a:rPr lang="en-US" sz="2800" dirty="0" smtClean="0"/>
              <a:t>H/O ovulation inducing drug ,ART.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2.</a:t>
            </a:r>
            <a:r>
              <a:rPr lang="en-US" sz="2800" dirty="0" smtClean="0"/>
              <a:t> F/H of twinning.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SYMPTOM: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b="1" dirty="0" smtClean="0"/>
              <a:t>1.</a:t>
            </a:r>
            <a:r>
              <a:rPr lang="en-US" sz="2800" dirty="0" smtClean="0"/>
              <a:t> Increased nausea, vomiting in early months.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b="1" dirty="0" smtClean="0"/>
              <a:t>2. </a:t>
            </a:r>
            <a:r>
              <a:rPr lang="en-US" sz="2800" dirty="0" smtClean="0"/>
              <a:t>Cardiorespiratory embarrassment; </a:t>
            </a:r>
            <a:r>
              <a:rPr lang="en-US" sz="2800" dirty="0" err="1" smtClean="0"/>
              <a:t>palptation</a:t>
            </a:r>
            <a:r>
              <a:rPr lang="en-US" sz="2800" dirty="0" smtClean="0"/>
              <a:t>, SOB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17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 Tendency of swelling of legs,  varicose vein,    </a:t>
            </a:r>
            <a:r>
              <a:rPr lang="en-US" sz="2800" dirty="0" err="1" smtClean="0"/>
              <a:t>haemorrhoids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 Unusual rate of abdominal enlargement &amp; excessive fetal movement.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GENERAL EXAMINATION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97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92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2. </a:t>
            </a:r>
            <a:r>
              <a:rPr lang="en-US" sz="2800" dirty="0" smtClean="0"/>
              <a:t>Unusual </a:t>
            </a:r>
            <a:r>
              <a:rPr lang="en-US" sz="2800" dirty="0" err="1" smtClean="0"/>
              <a:t>wt</a:t>
            </a:r>
            <a:r>
              <a:rPr lang="en-US" sz="2800" dirty="0" smtClean="0"/>
              <a:t> gain not explained by PE or obesity.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3. </a:t>
            </a:r>
            <a:r>
              <a:rPr lang="en-US" sz="2800" dirty="0" smtClean="0"/>
              <a:t>Evidence of preeclampsia (25%).</a:t>
            </a:r>
          </a:p>
          <a:p>
            <a:pPr marL="0" indent="0">
              <a:buNone/>
            </a:pPr>
            <a:r>
              <a:rPr lang="en-US" sz="2800" b="1" dirty="0" smtClean="0"/>
              <a:t>P/A/E :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Inspection: </a:t>
            </a:r>
            <a:r>
              <a:rPr lang="en-US" sz="2800" dirty="0" smtClean="0"/>
              <a:t>Undue enlarged abdomen, barrel shape.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660" b="1" dirty="0" smtClean="0"/>
              <a:t>Palpation</a:t>
            </a:r>
            <a:r>
              <a:rPr lang="en-US" sz="2800" b="1" dirty="0" smtClean="0"/>
              <a:t>: 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1</a:t>
            </a:r>
            <a:r>
              <a:rPr lang="en-US" sz="2800" dirty="0" smtClean="0"/>
              <a:t>. FH &gt; period of </a:t>
            </a:r>
            <a:r>
              <a:rPr lang="en-US" sz="2800" dirty="0" err="1" smtClean="0"/>
              <a:t>amenorrhoea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2 .</a:t>
            </a:r>
            <a:r>
              <a:rPr lang="en-US" sz="2800" dirty="0" smtClean="0"/>
              <a:t>Girth of abdomen is more than normal 100 cm.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206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3. </a:t>
            </a:r>
            <a:r>
              <a:rPr lang="en-US" sz="2800" dirty="0" smtClean="0"/>
              <a:t>Fetal bulk seems disproportionately larger.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 </a:t>
            </a:r>
            <a:r>
              <a:rPr lang="en-US" sz="2800" dirty="0" smtClean="0"/>
              <a:t>Palpation of too many fetal parts.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5. </a:t>
            </a:r>
            <a:r>
              <a:rPr lang="en-US" sz="2800" dirty="0" smtClean="0"/>
              <a:t>Finding of 2 fetal head or 3 poles.</a:t>
            </a:r>
          </a:p>
          <a:p>
            <a:pPr marL="0" indent="0">
              <a:buNone/>
            </a:pPr>
            <a:r>
              <a:rPr lang="en-US" sz="2800" b="1" dirty="0" smtClean="0"/>
              <a:t>AUSCULTATION:</a:t>
            </a:r>
            <a:r>
              <a:rPr lang="en-US" sz="2800" dirty="0" smtClean="0"/>
              <a:t> Simultaneous hearing of two distinct FHS located at separate spots with a silent area in between by two observers, provided the difference in heart rate is at least 10 bpm.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755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Internal examination: One head felt in pelvis &amp; other one is located per abdomen.</a:t>
            </a:r>
          </a:p>
          <a:p>
            <a:pPr marL="0" indent="0">
              <a:buNone/>
            </a:pPr>
            <a:r>
              <a:rPr lang="en-US" sz="2800" b="1" dirty="0" smtClean="0"/>
              <a:t>INVESTIGATION: </a:t>
            </a:r>
          </a:p>
          <a:p>
            <a:pPr marL="0" indent="0">
              <a:buNone/>
            </a:pPr>
            <a:r>
              <a:rPr lang="en-US" sz="2800" b="1" dirty="0" smtClean="0"/>
              <a:t>1.USG: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b="1" dirty="0" smtClean="0"/>
              <a:t>a.</a:t>
            </a:r>
            <a:r>
              <a:rPr lang="en-US" sz="2800" dirty="0" smtClean="0"/>
              <a:t> confirmation of diagnosis by 10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week.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b</a:t>
            </a:r>
            <a:r>
              <a:rPr lang="en-US" sz="2800" dirty="0" smtClean="0"/>
              <a:t>. Viability of fetus ,vanishing twin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trimester.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b="1" dirty="0" smtClean="0"/>
              <a:t>c.</a:t>
            </a:r>
            <a:r>
              <a:rPr lang="en-US" sz="2800" dirty="0" smtClean="0"/>
              <a:t> </a:t>
            </a:r>
            <a:r>
              <a:rPr lang="en-US" sz="2800" dirty="0" err="1" smtClean="0"/>
              <a:t>Chorionicity</a:t>
            </a:r>
            <a:r>
              <a:rPr lang="en-US" sz="2800" dirty="0" smtClean="0"/>
              <a:t> (lambda or twin peak sign)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92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</a:t>
            </a:r>
            <a:r>
              <a:rPr lang="en-US" sz="2800" b="1" dirty="0" smtClean="0"/>
              <a:t>d.</a:t>
            </a:r>
            <a:r>
              <a:rPr lang="en-US" sz="2800" dirty="0" smtClean="0"/>
              <a:t> Pregnancy dating.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e.</a:t>
            </a:r>
            <a:r>
              <a:rPr lang="en-US" sz="2800" dirty="0" smtClean="0"/>
              <a:t> Fetal anomaly.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f.</a:t>
            </a:r>
            <a:r>
              <a:rPr lang="en-US" sz="2800" dirty="0" smtClean="0"/>
              <a:t> Growth monitoring for IUGR (3-4 </a:t>
            </a:r>
            <a:r>
              <a:rPr lang="en-US" sz="2800" dirty="0" err="1" smtClean="0"/>
              <a:t>wks</a:t>
            </a:r>
            <a:r>
              <a:rPr lang="en-US" sz="2800" dirty="0" smtClean="0"/>
              <a:t> interval).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g.</a:t>
            </a:r>
            <a:r>
              <a:rPr lang="en-US" sz="2800" dirty="0" smtClean="0"/>
              <a:t> Presentation, lie of fetuses.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h.</a:t>
            </a:r>
            <a:r>
              <a:rPr lang="en-US" sz="2800" dirty="0" smtClean="0"/>
              <a:t> TTTS.</a:t>
            </a:r>
          </a:p>
          <a:p>
            <a:pPr marL="0" indent="0">
              <a:buNone/>
            </a:pPr>
            <a:r>
              <a:rPr lang="en-US" sz="2800" b="1" dirty="0" smtClean="0"/>
              <a:t>  I.</a:t>
            </a:r>
            <a:r>
              <a:rPr lang="en-US" sz="2800" dirty="0" smtClean="0"/>
              <a:t> Placental </a:t>
            </a:r>
            <a:r>
              <a:rPr lang="en-US" sz="2800" dirty="0" err="1" smtClean="0"/>
              <a:t>localisation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j.</a:t>
            </a:r>
            <a:r>
              <a:rPr lang="en-US" sz="2800" dirty="0" smtClean="0"/>
              <a:t> Amniotic fluid volume.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4232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693" y="2160589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LAMBDA OR TWIN PEAK SIGN: </a:t>
            </a:r>
            <a:r>
              <a:rPr lang="en-US" sz="2800" dirty="0" smtClean="0"/>
              <a:t>In </a:t>
            </a:r>
            <a:r>
              <a:rPr lang="en-US" sz="2800" dirty="0" err="1" smtClean="0"/>
              <a:t>dichorionic</a:t>
            </a:r>
            <a:r>
              <a:rPr lang="en-US" sz="2800" dirty="0" smtClean="0"/>
              <a:t> twin there is thick septum between the chorionic </a:t>
            </a:r>
            <a:r>
              <a:rPr lang="en-US" sz="2800" dirty="0" err="1" smtClean="0"/>
              <a:t>sac.It</a:t>
            </a:r>
            <a:r>
              <a:rPr lang="en-US" sz="2800" dirty="0" smtClean="0"/>
              <a:t> is best identified at the base of the membrane where a triangular area is seen. This is lambda or twin peak sign.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 Radiography.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 Biochemical tests: </a:t>
            </a:r>
            <a:r>
              <a:rPr lang="en-US" sz="2800" dirty="0" err="1" smtClean="0"/>
              <a:t>hCG</a:t>
            </a:r>
            <a:r>
              <a:rPr lang="en-US" sz="2800" dirty="0"/>
              <a:t> </a:t>
            </a:r>
            <a:r>
              <a:rPr lang="en-US" sz="2800" dirty="0" smtClean="0"/>
              <a:t>,AFP, UE3 is raised.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270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D/D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 </a:t>
            </a:r>
            <a:r>
              <a:rPr lang="en-US" sz="2800" dirty="0" err="1" smtClean="0"/>
              <a:t>Polyhydramnios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 Big baby.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 Fibroid or ovarian tumor with pregnancy.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 Ascites with pregnancy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0946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COMPLICATION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MATERNAL:</a:t>
            </a:r>
          </a:p>
          <a:p>
            <a:pPr marL="0" indent="0">
              <a:buNone/>
            </a:pPr>
            <a:r>
              <a:rPr lang="en-US" sz="2800" dirty="0" smtClean="0"/>
              <a:t>During pregnancy: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1</a:t>
            </a:r>
            <a:r>
              <a:rPr lang="en-US" sz="2800" dirty="0" smtClean="0"/>
              <a:t>.Increased nausea vomiting.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Anaemia- iron, folate deficiency.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Pre-eclampsia three times more than singleton.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Hydramnios (10%) more common in monozygotic.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969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572" y="2057558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Definition :</a:t>
            </a:r>
            <a:r>
              <a:rPr lang="en-US" sz="2800" dirty="0" smtClean="0"/>
              <a:t> When more than one fetus simultaneously  develops in the uterus, is called multiple pregnancy.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TWIN:</a:t>
            </a:r>
            <a:r>
              <a:rPr lang="en-US" sz="2800" dirty="0" smtClean="0"/>
              <a:t> Simultaneous development of two fetuses in the uterus is the commonest variety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192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-240405"/>
            <a:ext cx="8596668" cy="13208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5.  </a:t>
            </a:r>
            <a:r>
              <a:rPr lang="en-US" sz="2800" dirty="0" smtClean="0"/>
              <a:t>APH due to placenta </a:t>
            </a:r>
            <a:r>
              <a:rPr lang="en-US" sz="2800" dirty="0" err="1" smtClean="0"/>
              <a:t>praevia</a:t>
            </a:r>
            <a:r>
              <a:rPr lang="en-US" sz="2800" dirty="0" smtClean="0"/>
              <a:t>, </a:t>
            </a:r>
            <a:r>
              <a:rPr lang="en-US" sz="2800" dirty="0" err="1" smtClean="0"/>
              <a:t>abruptio</a:t>
            </a:r>
            <a:r>
              <a:rPr lang="en-US" sz="2800" dirty="0" smtClean="0"/>
              <a:t> placenta.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6.</a:t>
            </a:r>
            <a:r>
              <a:rPr lang="en-US" sz="2800" dirty="0" smtClean="0"/>
              <a:t>  </a:t>
            </a:r>
            <a:r>
              <a:rPr lang="en-US" sz="2800" dirty="0" err="1" smtClean="0"/>
              <a:t>Malpresentation</a:t>
            </a:r>
            <a:r>
              <a:rPr lang="en-US" sz="2800" dirty="0" smtClean="0"/>
              <a:t> – more common in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baby.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7.  </a:t>
            </a:r>
            <a:r>
              <a:rPr lang="en-US" sz="2800" dirty="0" smtClean="0"/>
              <a:t>Preterm labor (50%) –Mean gestational period is 37 weeks. </a:t>
            </a:r>
            <a:r>
              <a:rPr lang="en-US" sz="2800" dirty="0" err="1" smtClean="0"/>
              <a:t>Overdistension</a:t>
            </a:r>
            <a:r>
              <a:rPr lang="en-US" sz="2800" dirty="0" smtClean="0"/>
              <a:t>, </a:t>
            </a:r>
            <a:r>
              <a:rPr lang="en-US" sz="2800" dirty="0" err="1" smtClean="0"/>
              <a:t>hydramnios</a:t>
            </a:r>
            <a:r>
              <a:rPr lang="en-US" sz="2800" dirty="0" smtClean="0"/>
              <a:t>, PROM.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8</a:t>
            </a:r>
            <a:r>
              <a:rPr lang="en-US" sz="2800" dirty="0" smtClean="0"/>
              <a:t>. Mechanical distress: Palpitation ,dyspnea, varicosities, </a:t>
            </a:r>
            <a:r>
              <a:rPr lang="en-US" sz="2800" dirty="0" err="1" smtClean="0"/>
              <a:t>haemorrhoids</a:t>
            </a:r>
            <a:r>
              <a:rPr lang="en-US" sz="2800" dirty="0" smtClean="0"/>
              <a:t> 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90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577" b="1" dirty="0" smtClean="0"/>
              <a:t>DURING LABOR: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450" b="1" dirty="0" smtClean="0"/>
              <a:t>1.</a:t>
            </a:r>
            <a:r>
              <a:rPr lang="en-US" sz="2800" dirty="0" smtClean="0"/>
              <a:t> Early rupture of membrane &amp; cord prolapse due to </a:t>
            </a:r>
            <a:r>
              <a:rPr lang="en-US" sz="2800" dirty="0" err="1" smtClean="0"/>
              <a:t>malpresentation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 Increased operative interference due to </a:t>
            </a:r>
            <a:r>
              <a:rPr lang="en-US" sz="2800" dirty="0" err="1" smtClean="0"/>
              <a:t>malpresentation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Intrapartum bleeding.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264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4 .</a:t>
            </a:r>
            <a:r>
              <a:rPr lang="en-US" sz="2800" dirty="0" smtClean="0"/>
              <a:t>PPH: Due to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a.</a:t>
            </a:r>
            <a:r>
              <a:rPr lang="en-US" sz="2800" dirty="0" smtClean="0"/>
              <a:t> </a:t>
            </a:r>
            <a:r>
              <a:rPr lang="en-US" sz="2800" dirty="0" err="1" smtClean="0"/>
              <a:t>atony</a:t>
            </a:r>
            <a:r>
              <a:rPr lang="en-US" sz="2800" dirty="0" smtClean="0"/>
              <a:t> of uterine muscle due to </a:t>
            </a:r>
            <a:r>
              <a:rPr lang="en-US" sz="2800" dirty="0" err="1" smtClean="0"/>
              <a:t>overdistension</a:t>
            </a:r>
            <a:r>
              <a:rPr lang="en-US" sz="2800" dirty="0" smtClean="0"/>
              <a:t> of uterus.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/>
              <a:t> </a:t>
            </a:r>
            <a:r>
              <a:rPr lang="en-US" sz="2800" b="1" dirty="0" smtClean="0"/>
              <a:t>b. </a:t>
            </a:r>
            <a:r>
              <a:rPr lang="en-US" sz="2800" dirty="0" smtClean="0"/>
              <a:t>Longer time taken by the big placenta to separate.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c.</a:t>
            </a:r>
            <a:r>
              <a:rPr lang="en-US" sz="2800" dirty="0" smtClean="0"/>
              <a:t> Bigger surface area of placenta exposing more sinuses.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27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20" b="1" dirty="0" smtClean="0"/>
              <a:t>d.</a:t>
            </a:r>
            <a:r>
              <a:rPr lang="en-US" sz="2800" dirty="0" smtClean="0"/>
              <a:t> Implantation of part of placenta in lower segment.</a:t>
            </a:r>
          </a:p>
          <a:p>
            <a:pPr marL="0" indent="0">
              <a:buNone/>
            </a:pPr>
            <a:r>
              <a:rPr lang="en-US" sz="2800" dirty="0" smtClean="0"/>
              <a:t>DURING PUERPERIUM: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 </a:t>
            </a:r>
            <a:r>
              <a:rPr lang="en-US" sz="2800" dirty="0" err="1" smtClean="0"/>
              <a:t>Subinvolution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79" b="1" dirty="0" smtClean="0"/>
              <a:t>2</a:t>
            </a:r>
            <a:r>
              <a:rPr lang="en-US" sz="2879" dirty="0" smtClean="0"/>
              <a:t>. Infection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3</a:t>
            </a:r>
            <a:r>
              <a:rPr lang="en-US" sz="2800" dirty="0" smtClean="0"/>
              <a:t>. Lactation failure.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57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FETAL COMPLICATION: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 Abortion.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 Prematurity (80%) &amp; its complication.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</a:t>
            </a:r>
            <a:r>
              <a:rPr lang="en-US" sz="2800" dirty="0" smtClean="0"/>
              <a:t>. Discordant growth : </a:t>
            </a:r>
            <a:r>
              <a:rPr lang="en-US" sz="2800" dirty="0" err="1" smtClean="0"/>
              <a:t>wt</a:t>
            </a:r>
            <a:r>
              <a:rPr lang="en-US" sz="2800" dirty="0" smtClean="0"/>
              <a:t> difference of 20% or more due to TTTS, placental insufficiency, IUGR, Cong. Anomaly of 1 fetus.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IUD of 1 fetus due to cord compression,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101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Competition for nourishment or cong. Malformation.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5.</a:t>
            </a:r>
            <a:r>
              <a:rPr lang="en-US" sz="2800" dirty="0" smtClean="0"/>
              <a:t>Fetal anomalies – anencephaly, hydrocephalus, cardiac anomalies down’s syndrome.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6.</a:t>
            </a:r>
            <a:r>
              <a:rPr lang="en-US" sz="2800" dirty="0" smtClean="0"/>
              <a:t> Asphyxia &amp; stillbirth- 2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baby is more at risk.</a:t>
            </a:r>
          </a:p>
          <a:p>
            <a:pPr marL="0" indent="0">
              <a:buNone/>
            </a:pPr>
            <a:r>
              <a:rPr lang="en-US" sz="2800" dirty="0" smtClean="0"/>
              <a:t>Complication is more common in </a:t>
            </a:r>
            <a:r>
              <a:rPr lang="en-US" sz="2800" dirty="0" err="1" smtClean="0"/>
              <a:t>monochorionic</a:t>
            </a:r>
            <a:r>
              <a:rPr lang="en-US" sz="2800" dirty="0" smtClean="0"/>
              <a:t> twin pregnancy.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91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-Maternal mortality is increased due to HGE, PE &amp;  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 -Maternal morbidity is more due to complication &amp; increased operative interference</a:t>
            </a:r>
          </a:p>
          <a:p>
            <a:pPr marL="0" indent="0">
              <a:buNone/>
            </a:pPr>
            <a:r>
              <a:rPr lang="en-US" sz="2800" dirty="0" smtClean="0"/>
              <a:t> -Perinatal mortality is increased due to prematurity.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54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 of </a:t>
            </a:r>
            <a:r>
              <a:rPr lang="en-US" dirty="0" err="1" smtClean="0"/>
              <a:t>monochorionic</a:t>
            </a:r>
            <a:r>
              <a:rPr lang="en-US" dirty="0" smtClean="0"/>
              <a:t> twin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800" dirty="0" smtClean="0"/>
              <a:t>Twin </a:t>
            </a:r>
            <a:r>
              <a:rPr lang="en-US" sz="2800" dirty="0" err="1" smtClean="0"/>
              <a:t>twin</a:t>
            </a:r>
            <a:r>
              <a:rPr lang="en-US" sz="2800" dirty="0" smtClean="0"/>
              <a:t> transfusion syndrome (TTTS): </a:t>
            </a:r>
          </a:p>
          <a:p>
            <a:pPr marL="0" indent="0">
              <a:buNone/>
            </a:pPr>
            <a:r>
              <a:rPr lang="en-US" sz="2800" dirty="0" smtClean="0"/>
              <a:t>Occur in monozygotic twin. Here one twin bleed into other through some kind of placental vascular anastomosis. There is unidirectional deep </a:t>
            </a:r>
            <a:r>
              <a:rPr lang="en-US" sz="2800" dirty="0" err="1" smtClean="0"/>
              <a:t>arteriovenous</a:t>
            </a:r>
            <a:r>
              <a:rPr lang="en-US" sz="2800" dirty="0" smtClean="0"/>
              <a:t> anastomosis .As a result receptor twin becomes larger with </a:t>
            </a:r>
            <a:r>
              <a:rPr lang="en-US" sz="2800" dirty="0" err="1" smtClean="0"/>
              <a:t>hydramnios</a:t>
            </a:r>
            <a:r>
              <a:rPr lang="en-US" sz="2800" dirty="0" smtClean="0"/>
              <a:t>, </a:t>
            </a:r>
            <a:r>
              <a:rPr lang="en-US" sz="2800" dirty="0" err="1" smtClean="0"/>
              <a:t>polycythemic</a:t>
            </a:r>
            <a:r>
              <a:rPr lang="en-US" sz="2800" dirty="0" smtClean="0"/>
              <a:t> , hypertensive &amp; </a:t>
            </a:r>
            <a:r>
              <a:rPr lang="en-US" sz="2800" dirty="0" err="1" smtClean="0"/>
              <a:t>hypervolaemic</a:t>
            </a:r>
            <a:r>
              <a:rPr lang="en-US" sz="2800" dirty="0"/>
              <a:t> </a:t>
            </a:r>
            <a:r>
              <a:rPr lang="en-US" sz="2800" dirty="0" smtClean="0"/>
              <a:t>at the expense of donor twin.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0328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Donor twin: Smaller , </a:t>
            </a:r>
            <a:r>
              <a:rPr lang="en-US" sz="2800" dirty="0" err="1" smtClean="0"/>
              <a:t>oligohydramnios</a:t>
            </a:r>
            <a:r>
              <a:rPr lang="en-US" sz="2800" dirty="0" smtClean="0"/>
              <a:t>, </a:t>
            </a:r>
            <a:r>
              <a:rPr lang="en-US" sz="2800" dirty="0" err="1" smtClean="0"/>
              <a:t>anaemic</a:t>
            </a:r>
            <a:r>
              <a:rPr lang="en-US" sz="2800" dirty="0" smtClean="0"/>
              <a:t> ,hypotensive, </a:t>
            </a:r>
            <a:r>
              <a:rPr lang="en-US" sz="2800" dirty="0" err="1" smtClean="0"/>
              <a:t>hypovolaemic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 smtClean="0"/>
              <a:t>2.</a:t>
            </a:r>
            <a:r>
              <a:rPr lang="en-US" sz="2800" dirty="0" smtClean="0"/>
              <a:t> Single fetal demise: Death 1 twin associated with poor outcome of co-twin specially in </a:t>
            </a:r>
            <a:r>
              <a:rPr lang="en-US" sz="2800" dirty="0" err="1" smtClean="0"/>
              <a:t>monochorionic</a:t>
            </a:r>
            <a:r>
              <a:rPr lang="en-US" sz="2800" dirty="0" smtClean="0"/>
              <a:t> twin.</a:t>
            </a:r>
          </a:p>
          <a:p>
            <a:pPr marL="0" indent="0">
              <a:buNone/>
            </a:pPr>
            <a:r>
              <a:rPr lang="en-US" sz="2800" b="1" dirty="0" smtClean="0"/>
              <a:t>3.</a:t>
            </a:r>
            <a:r>
              <a:rPr lang="en-US" sz="2800" dirty="0" smtClean="0"/>
              <a:t>TRAP</a:t>
            </a:r>
          </a:p>
          <a:p>
            <a:pPr marL="0" indent="0">
              <a:buNone/>
            </a:pPr>
            <a:r>
              <a:rPr lang="en-US" sz="2800" b="1" dirty="0" smtClean="0"/>
              <a:t>4.</a:t>
            </a:r>
            <a:r>
              <a:rPr lang="en-US" sz="2800" dirty="0" smtClean="0"/>
              <a:t> </a:t>
            </a:r>
            <a:r>
              <a:rPr lang="en-US" sz="2800" dirty="0" err="1" smtClean="0"/>
              <a:t>Monoamniocity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 smtClean="0"/>
              <a:t>5.</a:t>
            </a:r>
            <a:r>
              <a:rPr lang="en-US" sz="2800" dirty="0" smtClean="0"/>
              <a:t>Conjoined twin.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132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 Advice: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Diet –increased dietary supplement to the extent of 300 kcal/day over &amp; above singleton pregnancy.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Increased rest-to prevent PTL &amp; other complication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Supplement therapy 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b="1" dirty="0" smtClean="0"/>
              <a:t>1. </a:t>
            </a:r>
            <a:r>
              <a:rPr lang="en-US" sz="2800" dirty="0" smtClean="0"/>
              <a:t>increased iron therapy.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b="1" dirty="0" smtClean="0"/>
              <a:t>2. </a:t>
            </a:r>
            <a:r>
              <a:rPr lang="en-US" sz="2800" dirty="0" smtClean="0"/>
              <a:t>Additional </a:t>
            </a:r>
            <a:r>
              <a:rPr lang="en-US" sz="2800" dirty="0" err="1" smtClean="0"/>
              <a:t>vit</a:t>
            </a:r>
            <a:r>
              <a:rPr lang="en-US" sz="2800" dirty="0" smtClean="0"/>
              <a:t>. Ca. &amp; folic acid.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452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VARIETIES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1. Dizygotic twins- </a:t>
            </a:r>
            <a:r>
              <a:rPr lang="en-US" sz="2800" dirty="0" smtClean="0"/>
              <a:t>commonest variety (two third) results from fertilization of two ova.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 Monozygotic twin- </a:t>
            </a:r>
            <a:r>
              <a:rPr lang="en-US" sz="2800" dirty="0" smtClean="0"/>
              <a:t>(one-third) results from fertilization from single ovum.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20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More frequent ANC to detect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, PTL &amp; PE.</a:t>
            </a:r>
          </a:p>
          <a:p>
            <a:pPr marL="0" indent="0">
              <a:buNone/>
            </a:pPr>
            <a:r>
              <a:rPr lang="en-US" sz="2800" b="1" dirty="0" smtClean="0"/>
              <a:t>Fetal surveillance by USG 3-4 week interval: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growth monitoring.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Amniotic fluid volume &amp; AFI.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765" b="1" dirty="0" smtClean="0"/>
              <a:t>3</a:t>
            </a:r>
            <a:r>
              <a:rPr lang="en-US" sz="2800" dirty="0" smtClean="0"/>
              <a:t>.NST.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4</a:t>
            </a:r>
            <a:r>
              <a:rPr lang="en-US" sz="2800" dirty="0" smtClean="0"/>
              <a:t>.Doppler </a:t>
            </a:r>
            <a:r>
              <a:rPr lang="en-US" sz="2800" dirty="0" err="1" smtClean="0"/>
              <a:t>velocimetry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1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 smtClean="0"/>
              <a:t>Hospitalisation</a:t>
            </a:r>
            <a:r>
              <a:rPr lang="en-US" sz="2800" b="1" dirty="0" smtClean="0"/>
              <a:t>:</a:t>
            </a:r>
          </a:p>
          <a:p>
            <a:pPr marL="0" indent="0">
              <a:buNone/>
            </a:pPr>
            <a:r>
              <a:rPr lang="en-US" sz="2800" dirty="0" smtClean="0"/>
              <a:t>- Routine admission not essential.</a:t>
            </a:r>
          </a:p>
          <a:p>
            <a:pPr marL="0" indent="0">
              <a:buNone/>
            </a:pPr>
            <a:r>
              <a:rPr lang="en-US" sz="2800" dirty="0" smtClean="0"/>
              <a:t>- Emergency –if complication develop any time irrespective of period of gestation.</a:t>
            </a:r>
          </a:p>
          <a:p>
            <a:pPr marL="0" indent="0">
              <a:buNone/>
            </a:pPr>
            <a:r>
              <a:rPr lang="en-US" sz="2800" b="1" dirty="0" smtClean="0"/>
              <a:t>PLACE OF DELIVERY: </a:t>
            </a:r>
            <a:r>
              <a:rPr lang="en-US" sz="2800" dirty="0" smtClean="0"/>
              <a:t>As twin pregnancy is high risk pregnancy patient should be confined to equipped hospital having NICU 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746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                     FIRST </a:t>
            </a:r>
            <a:r>
              <a:rPr lang="en-US" dirty="0" smtClean="0"/>
              <a:t>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Vaginal delivery allowed if both vertex or at least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twin vertex.</a:t>
            </a:r>
          </a:p>
          <a:p>
            <a:r>
              <a:rPr lang="en-US" sz="2800" dirty="0" smtClean="0"/>
              <a:t>Additional precaution during delivery.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1</a:t>
            </a:r>
            <a:r>
              <a:rPr lang="en-US" sz="2800" dirty="0" smtClean="0"/>
              <a:t>.Skilled obstetrician should be present.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2</a:t>
            </a:r>
            <a:r>
              <a:rPr lang="en-US" sz="2800" dirty="0" smtClean="0"/>
              <a:t>.An experienced </a:t>
            </a:r>
            <a:r>
              <a:rPr lang="en-US" sz="2800" dirty="0" err="1" smtClean="0"/>
              <a:t>anaesthesist</a:t>
            </a:r>
            <a:r>
              <a:rPr lang="en-US" sz="2800" dirty="0" smtClean="0"/>
              <a:t> should be available.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</a:t>
            </a:r>
            <a:r>
              <a:rPr lang="en-US" sz="2800" dirty="0" smtClean="0"/>
              <a:t>.Presence of labor ward USG.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Patient should be in bed to prevent early RM.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007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  5</a:t>
            </a:r>
            <a:r>
              <a:rPr lang="en-US" sz="2800" dirty="0" smtClean="0"/>
              <a:t>.Use of analgesic is to be limited. Epidural analgesia is preferred.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6</a:t>
            </a:r>
            <a:r>
              <a:rPr lang="en-US" sz="2800" dirty="0" smtClean="0"/>
              <a:t>.Careful fetal monitoring preferably electronic.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7</a:t>
            </a:r>
            <a:r>
              <a:rPr lang="en-US" sz="2800" dirty="0" smtClean="0"/>
              <a:t>.Internal examination after rupture of membrane to exclude cord prolapse.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8.</a:t>
            </a:r>
            <a:r>
              <a:rPr lang="en-US" sz="2800" dirty="0" smtClean="0"/>
              <a:t>An I/V line with ringer’s solution should be set up.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195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2800" b="1" dirty="0" smtClean="0"/>
              <a:t> 9.1 </a:t>
            </a:r>
            <a:r>
              <a:rPr lang="en-US" sz="2800" dirty="0" smtClean="0"/>
              <a:t>unit of compatible &amp; cross matched blood should be kept ready.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10</a:t>
            </a:r>
            <a:r>
              <a:rPr lang="en-US" sz="2800" dirty="0" smtClean="0"/>
              <a:t>.Neonatologist should present at the time of delivery.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33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Delivery of 1</a:t>
            </a:r>
            <a:r>
              <a:rPr lang="en-US" baseline="30000" dirty="0" smtClean="0"/>
              <a:t>st</a:t>
            </a:r>
            <a:r>
              <a:rPr lang="en-US" dirty="0" smtClean="0"/>
              <a:t> baby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Same guideline as in normal labor.</a:t>
            </a:r>
          </a:p>
          <a:p>
            <a:r>
              <a:rPr lang="en-US" sz="2800" dirty="0" smtClean="0"/>
              <a:t>Liberal episiotomy under local infiltration of 1% lignocaine.</a:t>
            </a:r>
          </a:p>
          <a:p>
            <a:r>
              <a:rPr lang="en-US" sz="2800" dirty="0" smtClean="0"/>
              <a:t>Forceps  if needed.</a:t>
            </a:r>
          </a:p>
          <a:p>
            <a:r>
              <a:rPr lang="en-US" sz="2800" dirty="0" smtClean="0"/>
              <a:t>Clamp cord &amp; baby handed over to nurse after labelling no.1.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721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Conduction of labor after the delivery of 1</a:t>
            </a:r>
            <a:r>
              <a:rPr lang="en-US" baseline="30000" dirty="0" smtClean="0"/>
              <a:t>st</a:t>
            </a:r>
            <a:r>
              <a:rPr lang="en-US" dirty="0" smtClean="0"/>
              <a:t> baby.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Principles :</a:t>
            </a:r>
            <a:r>
              <a:rPr lang="en-US" sz="2800" dirty="0" smtClean="0"/>
              <a:t> To expedite the delivery of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baby.</a:t>
            </a:r>
          </a:p>
          <a:p>
            <a:pPr marL="0" indent="0">
              <a:buNone/>
            </a:pPr>
            <a:r>
              <a:rPr lang="en-US" sz="2800" b="1" dirty="0" smtClean="0"/>
              <a:t>STEP-1: 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1</a:t>
            </a:r>
            <a:r>
              <a:rPr lang="en-US" sz="2800" dirty="0" smtClean="0"/>
              <a:t>.Lie, presentation, size, FHS of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baby should be ascertained by P/A/E &amp; also by USG.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2</a:t>
            </a:r>
            <a:r>
              <a:rPr lang="en-US" sz="2800" dirty="0" smtClean="0"/>
              <a:t>.P/V/E to confirm abdominal findings, status of membrane, &amp; to exclude cord prolapse.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327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LONGITUDINAL LIE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Low rupture of membrane after fixing presenting part.</a:t>
            </a:r>
          </a:p>
          <a:p>
            <a:r>
              <a:rPr lang="en-US" sz="2800" dirty="0" smtClean="0"/>
              <a:t>If uterine contraction poor then </a:t>
            </a:r>
            <a:r>
              <a:rPr lang="en-US" sz="2800" dirty="0" err="1" smtClean="0"/>
              <a:t>syntocinon</a:t>
            </a:r>
            <a:r>
              <a:rPr lang="en-US" sz="2800" dirty="0" smtClean="0"/>
              <a:t> added to infusion bottle.</a:t>
            </a:r>
          </a:p>
          <a:p>
            <a:r>
              <a:rPr lang="en-US" sz="2800" dirty="0" smtClean="0"/>
              <a:t>Interval between deliveries should be &lt; 30 </a:t>
            </a:r>
            <a:r>
              <a:rPr lang="en-US" sz="2800" dirty="0" err="1" smtClean="0"/>
              <a:t>mins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If delay &gt; 30 </a:t>
            </a:r>
            <a:r>
              <a:rPr lang="en-US" sz="2800" dirty="0" err="1" smtClean="0"/>
              <a:t>mins</a:t>
            </a:r>
            <a:r>
              <a:rPr lang="en-US" sz="2800" dirty="0" smtClean="0"/>
              <a:t> ,then interference should be done.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915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VERTEX:</a:t>
            </a:r>
            <a:r>
              <a:rPr lang="en-US" sz="2800" dirty="0" smtClean="0"/>
              <a:t> Low down- forceps are applied 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High up- </a:t>
            </a:r>
            <a:r>
              <a:rPr lang="en-US" sz="2800" dirty="0" err="1" smtClean="0"/>
              <a:t>ventous</a:t>
            </a:r>
            <a:r>
              <a:rPr lang="en-US" sz="2800" dirty="0" smtClean="0"/>
              <a:t> is effective alternative.</a:t>
            </a:r>
          </a:p>
          <a:p>
            <a:pPr marL="0" indent="0">
              <a:buNone/>
            </a:pPr>
            <a:r>
              <a:rPr lang="en-US" sz="2800" b="1" dirty="0" smtClean="0"/>
              <a:t>BREECH</a:t>
            </a:r>
            <a:r>
              <a:rPr lang="en-US" sz="2800" dirty="0" smtClean="0"/>
              <a:t>: Breech extraction.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TRANSVERSE LIE: </a:t>
            </a:r>
            <a:r>
              <a:rPr lang="en-US" sz="2800" dirty="0" smtClean="0"/>
              <a:t>ECV ,if failed then internal </a:t>
            </a:r>
            <a:r>
              <a:rPr lang="en-US" sz="2800" dirty="0" err="1" smtClean="0"/>
              <a:t>podalic</a:t>
            </a:r>
            <a:r>
              <a:rPr lang="en-US" sz="2800" dirty="0" smtClean="0"/>
              <a:t> version followed by breech extraction.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72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of caesarean section for 2</a:t>
            </a:r>
            <a:r>
              <a:rPr lang="en-US" baseline="30000" dirty="0" smtClean="0"/>
              <a:t>nd</a:t>
            </a:r>
            <a:r>
              <a:rPr lang="en-US" dirty="0" smtClean="0"/>
              <a:t> twin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Larger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twin in non-cephalic presentation.</a:t>
            </a:r>
          </a:p>
          <a:p>
            <a:r>
              <a:rPr lang="en-US" sz="2800" dirty="0" smtClean="0"/>
              <a:t>Fetal distress of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twin.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33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Dizygotic twin (</a:t>
            </a:r>
            <a:r>
              <a:rPr lang="en-US" sz="2800" b="1" dirty="0" err="1" smtClean="0"/>
              <a:t>binovular</a:t>
            </a:r>
            <a:r>
              <a:rPr lang="en-US" sz="2800" b="1" dirty="0" smtClean="0"/>
              <a:t>): </a:t>
            </a:r>
            <a:r>
              <a:rPr lang="en-US" sz="2800" dirty="0" smtClean="0"/>
              <a:t>results from fertilization of two ova by two sperm during a single ovarian cycle.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MOMOZYGOTIC TWIN (</a:t>
            </a:r>
            <a:r>
              <a:rPr lang="en-US" sz="2800" b="1" dirty="0" err="1" smtClean="0"/>
              <a:t>uniovular</a:t>
            </a:r>
            <a:r>
              <a:rPr lang="en-US" sz="2800" b="1" dirty="0" smtClean="0"/>
              <a:t>) </a:t>
            </a:r>
            <a:r>
              <a:rPr lang="en-US" sz="2800" dirty="0" smtClean="0"/>
              <a:t>: Twinning may occur at different period after fertilization.</a:t>
            </a:r>
          </a:p>
          <a:p>
            <a:pPr marL="0" indent="0">
              <a:buNone/>
            </a:pPr>
            <a:r>
              <a:rPr lang="en-US" sz="2800" dirty="0" smtClean="0"/>
              <a:t>Following may occur in monozygotic twin: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354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3</a:t>
            </a:r>
            <a:r>
              <a:rPr lang="en-US" baseline="30000" dirty="0" smtClean="0"/>
              <a:t>rd</a:t>
            </a:r>
            <a:r>
              <a:rPr lang="en-US" dirty="0" smtClean="0"/>
              <a:t> stage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A.</a:t>
            </a:r>
            <a:r>
              <a:rPr lang="en-US" sz="2800" dirty="0" smtClean="0"/>
              <a:t> AMTSL :1.Inj. Oxytocin 10 unit I/M.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2.Delivery of placenta by CCT.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3.Uterine massage.</a:t>
            </a:r>
          </a:p>
          <a:p>
            <a:pPr marL="0" indent="0">
              <a:buNone/>
            </a:pPr>
            <a:r>
              <a:rPr lang="en-US" sz="2800" b="1" dirty="0" smtClean="0"/>
              <a:t>B.</a:t>
            </a:r>
            <a:r>
              <a:rPr lang="en-US" sz="2800" dirty="0" smtClean="0"/>
              <a:t> Oxytocin drip for at least 1 hour after delivery of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baby.</a:t>
            </a:r>
          </a:p>
          <a:p>
            <a:pPr marL="0" indent="0">
              <a:buNone/>
            </a:pPr>
            <a:r>
              <a:rPr lang="en-US" sz="2800" b="1" dirty="0" smtClean="0"/>
              <a:t>C. </a:t>
            </a:r>
            <a:r>
              <a:rPr lang="en-US" sz="2800" dirty="0" smtClean="0"/>
              <a:t> Blood loss more than average should be immediately replaced by blood transfusion.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67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D.</a:t>
            </a:r>
            <a:r>
              <a:rPr lang="en-US" sz="2800" dirty="0" smtClean="0"/>
              <a:t> Follow up for about 2 hours after delivery.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490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for C/S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34832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Obstetric indication: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Placenta </a:t>
            </a:r>
            <a:r>
              <a:rPr lang="en-US" sz="2800" dirty="0" err="1" smtClean="0"/>
              <a:t>praevia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2</a:t>
            </a:r>
            <a:r>
              <a:rPr lang="en-US" sz="2800" dirty="0" smtClean="0"/>
              <a:t>.Severe pre-</a:t>
            </a:r>
            <a:r>
              <a:rPr lang="en-US" sz="2800" dirty="0" err="1" smtClean="0"/>
              <a:t>eclampsia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Previou c/s.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4</a:t>
            </a:r>
            <a:r>
              <a:rPr lang="en-US" sz="2800" dirty="0" smtClean="0"/>
              <a:t>.Cord prolapse of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baby.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5</a:t>
            </a:r>
            <a:r>
              <a:rPr lang="en-US" sz="2800" dirty="0" smtClean="0"/>
              <a:t>.Abnormal uterine contraction.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6</a:t>
            </a:r>
            <a:r>
              <a:rPr lang="en-US" sz="2800" dirty="0" smtClean="0"/>
              <a:t>.Contracted pelvis.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935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For twin: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Both fetus or even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fetus </a:t>
            </a:r>
            <a:r>
              <a:rPr lang="en-US" sz="2800" dirty="0" err="1" smtClean="0"/>
              <a:t>noncephalic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2.Twin </a:t>
            </a:r>
            <a:r>
              <a:rPr lang="en-US" sz="2800" dirty="0" smtClean="0"/>
              <a:t>with complication- IUGR, conjoined twin.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</a:t>
            </a:r>
            <a:r>
              <a:rPr lang="en-US" sz="2800" dirty="0" smtClean="0"/>
              <a:t>.Monoamniotic twin.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4</a:t>
            </a:r>
            <a:r>
              <a:rPr lang="en-US" sz="2800" dirty="0" smtClean="0"/>
              <a:t>.Monochorionic twin with TTTS.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5</a:t>
            </a:r>
            <a:r>
              <a:rPr lang="en-US" sz="2800" dirty="0" smtClean="0"/>
              <a:t>.Collision of both heads at brim preventing engagement.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030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461922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        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8151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Diamniotic-dichorionic</a:t>
            </a:r>
            <a:r>
              <a:rPr lang="en-US" sz="2800" b="1" dirty="0" smtClean="0"/>
              <a:t>  (30%)</a:t>
            </a:r>
            <a:r>
              <a:rPr lang="en-US" sz="2800" dirty="0" smtClean="0"/>
              <a:t>: division occur within 72 hours of </a:t>
            </a:r>
            <a:r>
              <a:rPr lang="en-US" sz="2800" dirty="0" err="1" smtClean="0"/>
              <a:t>fertilisation</a:t>
            </a:r>
            <a:r>
              <a:rPr lang="en-US" sz="2800" dirty="0" smtClean="0"/>
              <a:t>. So there is two separate placenta, </a:t>
            </a:r>
            <a:r>
              <a:rPr lang="en-US" sz="2800" dirty="0" err="1" smtClean="0"/>
              <a:t>chorion</a:t>
            </a:r>
            <a:r>
              <a:rPr lang="en-US" sz="2800" dirty="0" smtClean="0"/>
              <a:t> &amp; amnion. </a:t>
            </a:r>
          </a:p>
          <a:p>
            <a:r>
              <a:rPr lang="en-US" sz="2800" b="1" dirty="0" err="1" smtClean="0"/>
              <a:t>Diamniotic</a:t>
            </a:r>
            <a:r>
              <a:rPr lang="en-US" sz="2800" b="1" dirty="0" smtClean="0"/>
              <a:t> –</a:t>
            </a:r>
            <a:r>
              <a:rPr lang="en-US" sz="2800" b="1" dirty="0" err="1" smtClean="0"/>
              <a:t>monochorionic</a:t>
            </a:r>
            <a:r>
              <a:rPr lang="en-US" sz="2800" b="1" dirty="0" smtClean="0"/>
              <a:t> (66%): </a:t>
            </a:r>
            <a:r>
              <a:rPr lang="en-US" sz="2800" dirty="0" smtClean="0"/>
              <a:t>Division takes place between 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 &amp; 8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day after the formation of inner cell mass when </a:t>
            </a:r>
            <a:r>
              <a:rPr lang="en-US" sz="2800" dirty="0" err="1" smtClean="0"/>
              <a:t>chorion</a:t>
            </a:r>
            <a:r>
              <a:rPr lang="en-US" sz="2800" dirty="0" smtClean="0"/>
              <a:t> has already developed.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30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err="1" smtClean="0"/>
              <a:t>Monoamniotic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monochorionic</a:t>
            </a:r>
            <a:r>
              <a:rPr lang="en-US" sz="2800" b="1" dirty="0" smtClean="0"/>
              <a:t> (3%):  </a:t>
            </a:r>
            <a:r>
              <a:rPr lang="en-US" sz="2800" dirty="0" smtClean="0"/>
              <a:t>Division occur after 8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 day of </a:t>
            </a:r>
            <a:r>
              <a:rPr lang="en-US" sz="2800" dirty="0" err="1" smtClean="0"/>
              <a:t>fertilisation</a:t>
            </a:r>
            <a:r>
              <a:rPr lang="en-US" sz="2800" dirty="0" smtClean="0"/>
              <a:t>, when amniotic cavity has already formed.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Conjoined twin (&lt;1): </a:t>
            </a:r>
            <a:r>
              <a:rPr lang="en-US" sz="2800" dirty="0" smtClean="0"/>
              <a:t>Division occur after 2 weeks of development of embryonic disc.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61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INCIDENCE:</a:t>
            </a:r>
            <a:r>
              <a:rPr lang="en-US" sz="2800" dirty="0" smtClean="0"/>
              <a:t> 1 in 20 in Nigeria.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1 in 200 in Far east countries.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1 in 80 in India.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Etiology: </a:t>
            </a:r>
          </a:p>
          <a:p>
            <a:pPr marL="0" indent="0">
              <a:buNone/>
            </a:pPr>
            <a:r>
              <a:rPr lang="en-US" sz="2800" dirty="0" smtClean="0"/>
              <a:t>1. Race –highest among Negroes, lowest among Mongols.</a:t>
            </a:r>
          </a:p>
          <a:p>
            <a:pPr marL="0" indent="0">
              <a:buNone/>
            </a:pPr>
            <a:r>
              <a:rPr lang="en-US" sz="2800" dirty="0"/>
              <a:t>2</a:t>
            </a:r>
            <a:r>
              <a:rPr lang="en-US" sz="2800" dirty="0" smtClean="0"/>
              <a:t>. Hereditary –Transmitted through maternal side.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728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  Advancing age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 High parity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5.</a:t>
            </a:r>
            <a:r>
              <a:rPr lang="en-US" sz="2800" dirty="0" smtClean="0"/>
              <a:t> Iatrogenic- Drugs for ovulation induction; CC, </a:t>
            </a:r>
            <a:r>
              <a:rPr lang="en-US" sz="2800" dirty="0" err="1" smtClean="0"/>
              <a:t>Gonadotrophin</a:t>
            </a:r>
            <a:r>
              <a:rPr lang="en-US" sz="2800" dirty="0" smtClean="0"/>
              <a:t> therapy.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77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PHYSIOLOGICAL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Increased wt. gain &amp; cardiac output.</a:t>
            </a:r>
          </a:p>
          <a:p>
            <a:r>
              <a:rPr lang="en-US" sz="2800" dirty="0" smtClean="0"/>
              <a:t>Exaggerated </a:t>
            </a:r>
            <a:r>
              <a:rPr lang="en-US" sz="2800" dirty="0" err="1" smtClean="0"/>
              <a:t>haemodilution</a:t>
            </a:r>
            <a:r>
              <a:rPr lang="en-US" sz="2800" dirty="0" smtClean="0"/>
              <a:t> &amp;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Increased alpha-fetoprotein, tidal volume, GFR.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LIE &amp; PRESENTATION</a:t>
            </a:r>
            <a:r>
              <a:rPr lang="en-US" sz="2800" dirty="0" smtClean="0"/>
              <a:t>: Longitudinal in 90% cases.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 Both vertex (60%)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 First vertex second breech (20%)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894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550</TotalTime>
  <Words>1806</Words>
  <Application>Microsoft Office PowerPoint</Application>
  <PresentationFormat>Widescreen</PresentationFormat>
  <Paragraphs>206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Trebuchet MS</vt:lpstr>
      <vt:lpstr>Wingdings 3</vt:lpstr>
      <vt:lpstr>Facet</vt:lpstr>
      <vt:lpstr>MULTIPLE PREGNANCY</vt:lpstr>
      <vt:lpstr>PowerPoint Presentation</vt:lpstr>
      <vt:lpstr>                          VARIETIES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PHYSIOLOGICAL CHANGES</vt:lpstr>
      <vt:lpstr>PowerPoint Presentation</vt:lpstr>
      <vt:lpstr>                        Diagnosis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D/D</vt:lpstr>
      <vt:lpstr>                      COMPLICATION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PROGNOSIS</vt:lpstr>
      <vt:lpstr>Complication of monochorionic twin</vt:lpstr>
      <vt:lpstr>PowerPoint Presentation</vt:lpstr>
      <vt:lpstr>                     MANAGEMENT</vt:lpstr>
      <vt:lpstr>PowerPoint Presentation</vt:lpstr>
      <vt:lpstr>PowerPoint Presentation</vt:lpstr>
      <vt:lpstr>                       FIRST STAGE</vt:lpstr>
      <vt:lpstr>PowerPoint Presentation</vt:lpstr>
      <vt:lpstr>PowerPoint Presentation</vt:lpstr>
      <vt:lpstr>                Delivery of 1st baby</vt:lpstr>
      <vt:lpstr>Conduction of labor after the delivery of 1st baby.</vt:lpstr>
      <vt:lpstr>LONGITUDINAL LIE</vt:lpstr>
      <vt:lpstr>PowerPoint Presentation</vt:lpstr>
      <vt:lpstr>Indication of caesarean section for 2nd twin</vt:lpstr>
      <vt:lpstr>Management of 3rd stage of labor</vt:lpstr>
      <vt:lpstr>PowerPoint Presentation</vt:lpstr>
      <vt:lpstr>Indication for C/S</vt:lpstr>
      <vt:lpstr>PowerPoint Presentation</vt:lpstr>
      <vt:lpstr>                         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MULTIPLE PREGNANCY</dc:title>
  <dc:creator>ASUS</dc:creator>
  <cp:lastModifiedBy>FATEMA Begum</cp:lastModifiedBy>
  <cp:revision>96</cp:revision>
  <dcterms:created xsi:type="dcterms:W3CDTF">2016-05-14T16:57:48Z</dcterms:created>
  <dcterms:modified xsi:type="dcterms:W3CDTF">2019-07-14T11:28:51Z</dcterms:modified>
</cp:coreProperties>
</file>