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6220" y="-1519708"/>
            <a:ext cx="10058400" cy="4325112"/>
          </a:xfrm>
        </p:spPr>
        <p:txBody>
          <a:bodyPr/>
          <a:lstStyle/>
          <a:p>
            <a:r>
              <a:rPr lang="en-US" dirty="0" smtClean="0"/>
              <a:t>Heart disease in pregnancy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3078052"/>
            <a:ext cx="10058400" cy="332274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Dr. </a:t>
            </a:r>
            <a:r>
              <a:rPr lang="en-US" sz="3600" dirty="0" err="1" smtClean="0"/>
              <a:t>fatema</a:t>
            </a:r>
            <a:r>
              <a:rPr lang="en-US" sz="3600" dirty="0" smtClean="0"/>
              <a:t> begum</a:t>
            </a:r>
          </a:p>
          <a:p>
            <a:r>
              <a:rPr lang="en-US" sz="3600" smtClean="0"/>
              <a:t>AssOCIATE </a:t>
            </a:r>
            <a:r>
              <a:rPr lang="en-US" sz="3600" dirty="0" smtClean="0"/>
              <a:t>professor</a:t>
            </a:r>
          </a:p>
          <a:p>
            <a:r>
              <a:rPr lang="en-US" sz="3600" dirty="0" smtClean="0"/>
              <a:t>Obs. &amp; </a:t>
            </a:r>
            <a:r>
              <a:rPr lang="en-US" sz="3600" dirty="0" err="1" smtClean="0"/>
              <a:t>gynae</a:t>
            </a:r>
            <a:endParaRPr lang="en-US" sz="3600" dirty="0" smtClean="0"/>
          </a:p>
          <a:p>
            <a:r>
              <a:rPr lang="en-US" sz="3600" dirty="0" err="1" smtClean="0"/>
              <a:t>kyamch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2827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INVESTIGATION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ECG –T inversion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     </a:t>
            </a:r>
            <a:r>
              <a:rPr lang="en-US" sz="3600" dirty="0" err="1" smtClean="0"/>
              <a:t>Dysrythmia</a:t>
            </a:r>
            <a:endParaRPr lang="en-US" sz="3600" dirty="0" smtClean="0"/>
          </a:p>
          <a:p>
            <a:r>
              <a:rPr lang="en-US" sz="3600" dirty="0"/>
              <a:t> </a:t>
            </a:r>
            <a:r>
              <a:rPr lang="en-US" sz="3600" dirty="0" smtClean="0"/>
              <a:t>         </a:t>
            </a:r>
            <a:r>
              <a:rPr lang="en-US" sz="3600" dirty="0" err="1" smtClean="0"/>
              <a:t>Biatrial</a:t>
            </a:r>
            <a:r>
              <a:rPr lang="en-US" sz="3600" dirty="0" smtClean="0"/>
              <a:t> enlargement.</a:t>
            </a:r>
          </a:p>
          <a:p>
            <a:r>
              <a:rPr lang="en-US" sz="3600" dirty="0" smtClean="0"/>
              <a:t>CXR with shield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Cardiomegaly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Increased pulmonary vascular markings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Enlargement of pulmonary vein.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54741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ECHO –Color Doppler flow study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ASD, VSD, Valve anatomy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Valve function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Left ventricular ejection fraction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Pulmonary artery systolic pressure.</a:t>
            </a:r>
          </a:p>
          <a:p>
            <a:r>
              <a:rPr lang="en-US" sz="3600" dirty="0" smtClean="0"/>
              <a:t>MRI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46915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NYHA classification of heart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555066"/>
          </a:xfrm>
        </p:spPr>
        <p:txBody>
          <a:bodyPr>
            <a:normAutofit fontScale="92500"/>
          </a:bodyPr>
          <a:lstStyle/>
          <a:p>
            <a:r>
              <a:rPr lang="en-US" sz="3600" dirty="0" smtClean="0"/>
              <a:t>Grade 1 –Asymptomatic, uncompromised , no limitation of activities.</a:t>
            </a:r>
          </a:p>
          <a:p>
            <a:r>
              <a:rPr lang="en-US" sz="3600" dirty="0" smtClean="0"/>
              <a:t>Grade 2 – Slightly compromised, slight limitation of activities, comfortable at rest ordinary physical activities causes discomfort.</a:t>
            </a:r>
          </a:p>
          <a:p>
            <a:r>
              <a:rPr lang="en-US" sz="3600" dirty="0" smtClean="0"/>
              <a:t>Grade 3- Markedly compromised with marked limitation of physical </a:t>
            </a:r>
            <a:r>
              <a:rPr lang="en-US" sz="3600" dirty="0" err="1" smtClean="0"/>
              <a:t>activites</a:t>
            </a:r>
            <a:r>
              <a:rPr lang="en-US" sz="3600" dirty="0" smtClean="0"/>
              <a:t>.</a:t>
            </a:r>
          </a:p>
          <a:p>
            <a:r>
              <a:rPr lang="en-US" sz="3600" dirty="0" smtClean="0"/>
              <a:t>Grade 4- </a:t>
            </a:r>
            <a:r>
              <a:rPr lang="en-US" sz="3600" dirty="0" err="1" smtClean="0"/>
              <a:t>Severly</a:t>
            </a:r>
            <a:r>
              <a:rPr lang="en-US" sz="3600" dirty="0" smtClean="0"/>
              <a:t> compromised with discomfort at rest.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09852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Principle of management: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1. Early diagnosis &amp; evaluation of anatomical type &amp; functional grade of the case.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2. To detect high risk factor &amp; prevent cardiac failure.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3. Combined care &amp; mandatory hospital delivery.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09250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 of therapeutic termination.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37359"/>
            <a:ext cx="10058400" cy="4714955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Absolute: 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1. Primary pulmonary HTN.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2. </a:t>
            </a:r>
            <a:r>
              <a:rPr lang="en-US" sz="3600" dirty="0" err="1" smtClean="0"/>
              <a:t>Eisenmenger’s</a:t>
            </a:r>
            <a:r>
              <a:rPr lang="en-US" sz="3600" dirty="0" smtClean="0"/>
              <a:t> syndrome.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3. Pulmonary </a:t>
            </a:r>
            <a:r>
              <a:rPr lang="en-US" sz="3600" dirty="0" err="1" smtClean="0"/>
              <a:t>veno</a:t>
            </a:r>
            <a:r>
              <a:rPr lang="en-US" sz="3600" dirty="0" smtClean="0"/>
              <a:t>-occlusive disease.</a:t>
            </a:r>
          </a:p>
          <a:p>
            <a:r>
              <a:rPr lang="en-US" sz="3600" dirty="0" smtClean="0"/>
              <a:t>Relative: 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1. </a:t>
            </a:r>
            <a:r>
              <a:rPr lang="en-US" sz="3600" dirty="0" err="1" smtClean="0"/>
              <a:t>Parous</a:t>
            </a:r>
            <a:r>
              <a:rPr lang="en-US" sz="3600" dirty="0" smtClean="0"/>
              <a:t> woman with gr. 3, 4 cardiac disease.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2. Gr. 1, 2 with previous H/O cardiac failure in early months or in between pregnancy.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53882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Termination before 12 weeks by MVA.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Antenatal care: 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1.Tertiary care hospital 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2. Consultation with cardiologist 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3.Inj. </a:t>
            </a:r>
            <a:r>
              <a:rPr lang="en-US" sz="3600" dirty="0" err="1" smtClean="0"/>
              <a:t>Benzathin</a:t>
            </a:r>
            <a:r>
              <a:rPr lang="en-US" sz="3600" dirty="0" smtClean="0"/>
              <a:t> penicillin throughout pregnancy &amp; </a:t>
            </a:r>
            <a:r>
              <a:rPr lang="en-US" sz="3600" dirty="0" err="1" smtClean="0"/>
              <a:t>puerperium</a:t>
            </a:r>
            <a:r>
              <a:rPr lang="en-US" sz="3600" dirty="0" smtClean="0"/>
              <a:t>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4 .Counselling about prognosis &amp; risk.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00062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  </a:t>
            </a:r>
            <a:r>
              <a:rPr lang="en-US" sz="3600" dirty="0" smtClean="0"/>
              <a:t>Special care in each visit &amp; treat risk factor that precipitate cardiac failure.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1. Infection –UTI, RTI, Dental infection.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2.Anaemia, obesity, HTN, </a:t>
            </a:r>
            <a:r>
              <a:rPr lang="en-US" sz="3600" dirty="0" err="1" smtClean="0"/>
              <a:t>Arrythmia</a:t>
            </a:r>
            <a:r>
              <a:rPr lang="en-US" sz="3600" dirty="0" smtClean="0"/>
              <a:t>, drugs –beta </a:t>
            </a:r>
            <a:r>
              <a:rPr lang="en-US" sz="3600" dirty="0" err="1" smtClean="0"/>
              <a:t>memetics</a:t>
            </a:r>
            <a:r>
              <a:rPr lang="en-US" sz="3600" dirty="0" smtClean="0"/>
              <a:t>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3. Excess intake of caffeine, alcohol, high calorie diet.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320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of anticoagulant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  Congenital HD with pulmonary HTN, artificial valve replacement, atrial </a:t>
            </a:r>
            <a:r>
              <a:rPr lang="en-US" sz="3600" dirty="0" err="1" smtClean="0"/>
              <a:t>fibrialation</a:t>
            </a:r>
            <a:r>
              <a:rPr lang="en-US" sz="3600" dirty="0" smtClean="0"/>
              <a:t>.</a:t>
            </a:r>
          </a:p>
          <a:p>
            <a:r>
              <a:rPr lang="en-US" sz="3600" dirty="0" smtClean="0"/>
              <a:t>Drugs: 1. Warfarin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        2.Heparin 5000IU S/C twice daily </a:t>
            </a:r>
            <a:r>
              <a:rPr lang="en-US" sz="3600" dirty="0" err="1" smtClean="0"/>
              <a:t>upto</a:t>
            </a:r>
            <a:r>
              <a:rPr lang="en-US" sz="3600" dirty="0" smtClean="0"/>
              <a:t> 12 weeks. Then 12-36 weeks warfarin ,then heparin </a:t>
            </a:r>
            <a:r>
              <a:rPr lang="en-US" sz="3600" dirty="0" err="1" smtClean="0"/>
              <a:t>upto</a:t>
            </a:r>
            <a:r>
              <a:rPr lang="en-US" sz="3600" dirty="0" smtClean="0"/>
              <a:t> 7 days postpartum.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     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040548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 OF SURGERY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580824"/>
          </a:xfrm>
        </p:spPr>
        <p:txBody>
          <a:bodyPr>
            <a:normAutofit/>
          </a:bodyPr>
          <a:lstStyle/>
          <a:p>
            <a:r>
              <a:rPr lang="en-US" sz="3600" dirty="0" smtClean="0"/>
              <a:t>   1. Failure of medical treatment for intolerable symptom.</a:t>
            </a:r>
          </a:p>
          <a:p>
            <a:r>
              <a:rPr lang="en-US" sz="3600" dirty="0" smtClean="0"/>
              <a:t>   2.Intractable cardiac failure</a:t>
            </a:r>
          </a:p>
          <a:p>
            <a:r>
              <a:rPr lang="en-US" sz="3600" dirty="0" smtClean="0"/>
              <a:t>ADMISSION : 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Gr 1 –at least 2 weeks prior to EDD.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Gr 2- at 28 weeks.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Gr 3, 4 – Hospitalized throughout pregnancy.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34302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Emergency admission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 1. Deterioration of functional grading.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2. Appearance of dyspnea, cough, basal </a:t>
            </a:r>
            <a:r>
              <a:rPr lang="en-US" sz="3600" dirty="0" err="1" smtClean="0"/>
              <a:t>prepitation</a:t>
            </a:r>
            <a:r>
              <a:rPr lang="en-US" sz="3600" dirty="0" smtClean="0"/>
              <a:t> or </a:t>
            </a:r>
            <a:r>
              <a:rPr lang="en-US" sz="3600" dirty="0" err="1" smtClean="0"/>
              <a:t>tachyarrythmia</a:t>
            </a:r>
            <a:r>
              <a:rPr lang="en-US" sz="3600" dirty="0" smtClean="0"/>
              <a:t>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3. </a:t>
            </a:r>
            <a:r>
              <a:rPr lang="en-US" sz="3600" dirty="0" err="1" smtClean="0"/>
              <a:t>Anaemia</a:t>
            </a:r>
            <a:r>
              <a:rPr lang="en-US" sz="3600" dirty="0" smtClean="0"/>
              <a:t>, PE.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18180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Incidence:  1% among hospital delivery</a:t>
            </a:r>
          </a:p>
          <a:p>
            <a:r>
              <a:rPr lang="en-US" sz="4400" dirty="0" smtClean="0"/>
              <a:t>Commonest lesion: 1.RHD</a:t>
            </a:r>
          </a:p>
          <a:p>
            <a:r>
              <a:rPr lang="en-US" sz="4400" dirty="0"/>
              <a:t> </a:t>
            </a:r>
            <a:r>
              <a:rPr lang="en-US" sz="4400" dirty="0" smtClean="0"/>
              <a:t>                                  2.CHD</a:t>
            </a:r>
          </a:p>
          <a:p>
            <a:r>
              <a:rPr lang="en-US" sz="4400" dirty="0" smtClean="0"/>
              <a:t>Ratio 10:1  to 3:1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348693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during labor.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501226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  Spontaneous onset of labor.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1</a:t>
            </a:r>
            <a:r>
              <a:rPr lang="en-US" sz="3600" baseline="30000" dirty="0" smtClean="0"/>
              <a:t>ST</a:t>
            </a:r>
            <a:r>
              <a:rPr lang="en-US" sz="3600" dirty="0" smtClean="0"/>
              <a:t> stage : 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1. Position-Lateral position to minimize </a:t>
            </a:r>
            <a:r>
              <a:rPr lang="en-US" sz="3600" dirty="0" err="1" smtClean="0"/>
              <a:t>aorto-caval</a:t>
            </a:r>
            <a:r>
              <a:rPr lang="en-US" sz="3600" dirty="0" smtClean="0"/>
              <a:t> compression.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2. O2 inhalation 5-6 lit/min.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3. Adequate analgesia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4. Fluid 75 ml/hr.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70953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 6.  Monitoring : Pulse, R/R, Digoxin I/V 0.5 mg if HR &gt; 110 b/min.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7. Cardiac monitoring, pulse </a:t>
            </a:r>
            <a:r>
              <a:rPr lang="en-US" sz="3600" dirty="0" err="1" smtClean="0"/>
              <a:t>oximetry</a:t>
            </a:r>
            <a:r>
              <a:rPr lang="en-US" sz="3600" dirty="0" smtClean="0"/>
              <a:t> to detect arrhythmia, hypoxia.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8. CVP monitoring.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90040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3600" dirty="0" smtClean="0"/>
              <a:t>Prophylactic antibiotic during labor &amp; 48 hours after delivery to prevent puerperal endocarditis.</a:t>
            </a:r>
          </a:p>
          <a:p>
            <a:r>
              <a:rPr lang="en-US" sz="4400" dirty="0" smtClean="0"/>
              <a:t>Ampicillin 2gm , gentamicin 80mg  at the onset  or induction of labor followed by 8 hours interval.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210959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stage of labor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No maternal pushing.</a:t>
            </a:r>
          </a:p>
          <a:p>
            <a:r>
              <a:rPr lang="en-US" sz="3600" dirty="0" smtClean="0"/>
              <a:t>If delay – assisted delivery by </a:t>
            </a:r>
            <a:r>
              <a:rPr lang="en-US" sz="3600" dirty="0" err="1" smtClean="0"/>
              <a:t>ventous</a:t>
            </a:r>
            <a:r>
              <a:rPr lang="en-US" sz="3600" dirty="0" smtClean="0"/>
              <a:t> or </a:t>
            </a:r>
            <a:r>
              <a:rPr lang="en-US" sz="3600" dirty="0" err="1" smtClean="0"/>
              <a:t>forcep</a:t>
            </a:r>
            <a:r>
              <a:rPr lang="en-US" sz="3600" dirty="0" smtClean="0"/>
              <a:t>.</a:t>
            </a:r>
          </a:p>
          <a:p>
            <a:r>
              <a:rPr lang="en-US" sz="4400" dirty="0" smtClean="0"/>
              <a:t>3</a:t>
            </a:r>
            <a:r>
              <a:rPr lang="en-US" sz="4400" baseline="30000" dirty="0" smtClean="0"/>
              <a:t>rd</a:t>
            </a:r>
            <a:r>
              <a:rPr lang="en-US" sz="4400" dirty="0" smtClean="0"/>
              <a:t> stage:</a:t>
            </a:r>
          </a:p>
          <a:p>
            <a:r>
              <a:rPr lang="en-US" sz="4400" dirty="0"/>
              <a:t> </a:t>
            </a:r>
            <a:r>
              <a:rPr lang="en-US" sz="4400" dirty="0" smtClean="0"/>
              <a:t>AMTSL cautiously &amp; carefully</a:t>
            </a:r>
          </a:p>
          <a:p>
            <a:r>
              <a:rPr lang="en-US" sz="4400" dirty="0"/>
              <a:t> </a:t>
            </a:r>
            <a:r>
              <a:rPr lang="en-US" sz="4400" dirty="0" smtClean="0"/>
              <a:t>Slight blood loss not detrimental.</a:t>
            </a:r>
          </a:p>
          <a:p>
            <a:r>
              <a:rPr lang="en-US" sz="4400" dirty="0"/>
              <a:t> </a:t>
            </a:r>
            <a:r>
              <a:rPr lang="en-US" sz="4400" dirty="0" smtClean="0"/>
              <a:t>Oxytocin infusion.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8205892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 of c/s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1. </a:t>
            </a:r>
            <a:r>
              <a:rPr lang="en-US" sz="3600" dirty="0" err="1" smtClean="0"/>
              <a:t>Coarctation</a:t>
            </a:r>
            <a:r>
              <a:rPr lang="en-US" sz="3600" dirty="0" smtClean="0"/>
              <a:t> of aorta</a:t>
            </a:r>
          </a:p>
          <a:p>
            <a:r>
              <a:rPr lang="en-US" sz="3600" dirty="0" smtClean="0"/>
              <a:t>2. Aortic dissection /Aneurysm.</a:t>
            </a:r>
          </a:p>
          <a:p>
            <a:r>
              <a:rPr lang="en-US" sz="3600" dirty="0" smtClean="0"/>
              <a:t>3. </a:t>
            </a:r>
            <a:r>
              <a:rPr lang="en-US" sz="3600" dirty="0" err="1" smtClean="0"/>
              <a:t>Aortopathy</a:t>
            </a:r>
            <a:r>
              <a:rPr lang="en-US" sz="3600" dirty="0" smtClean="0"/>
              <a:t> with aortic root &gt; 4 cm.</a:t>
            </a:r>
          </a:p>
          <a:p>
            <a:r>
              <a:rPr lang="en-US" sz="3600" dirty="0" smtClean="0"/>
              <a:t>4. Warfarin treatment within 2 weeks.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67474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PUERPERIUM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 1. Monitoring closely for 1</a:t>
            </a:r>
            <a:r>
              <a:rPr lang="en-US" sz="3600" baseline="30000" dirty="0" smtClean="0"/>
              <a:t>st</a:t>
            </a:r>
            <a:r>
              <a:rPr lang="en-US" sz="3600" dirty="0" smtClean="0"/>
              <a:t> 24 hours.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2. O2 administration 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3. Hourly pulse, BP ,respiratory rate.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4. Diuretics to prevent overload.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5. BF not contraindicated.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205552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contraception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 1. Steroid contraindicated.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2. IUCD Avoided.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3. POP / Injectable irregular bleeding.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4. Barrier best.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5. Sterilization.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598659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of cardiac failure in pg.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 1. cardiologist consultation.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2. Propped up position.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3. O2 inhalation.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4. Diuretics –</a:t>
            </a:r>
            <a:r>
              <a:rPr lang="en-US" sz="3600" dirty="0" err="1" smtClean="0"/>
              <a:t>frusemide</a:t>
            </a:r>
            <a:r>
              <a:rPr lang="en-US" sz="3600" dirty="0" smtClean="0"/>
              <a:t> 40-80 mg I/V.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5. Inj. </a:t>
            </a:r>
            <a:r>
              <a:rPr lang="en-US" sz="3600" dirty="0" err="1" smtClean="0"/>
              <a:t>Morphin</a:t>
            </a:r>
            <a:r>
              <a:rPr lang="en-US" sz="3600" dirty="0" smtClean="0"/>
              <a:t>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6. Digoxin 0.5 mg I/V then 0.25 mg PO.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44094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 6. </a:t>
            </a:r>
            <a:r>
              <a:rPr lang="en-US" sz="3600" smtClean="0"/>
              <a:t>Dysrhythmia </a:t>
            </a:r>
            <a:r>
              <a:rPr lang="en-US" sz="3600" dirty="0" smtClean="0"/>
              <a:t>–quinidine or electrical </a:t>
            </a:r>
            <a:r>
              <a:rPr lang="en-US" sz="3600" dirty="0" err="1" smtClean="0"/>
              <a:t>cardioversion</a:t>
            </a:r>
            <a:r>
              <a:rPr lang="en-US" sz="3600" dirty="0" smtClean="0"/>
              <a:t>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7. Tachyarrhythmia – adenosine ( 3-10 mg) I/V or DC conversion.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8. Monitoring- ECG ,pulse </a:t>
            </a:r>
            <a:r>
              <a:rPr lang="en-US" sz="3600" dirty="0" err="1" smtClean="0"/>
              <a:t>oximetry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143799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Dilated cardiomyopathy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5173252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 Criteria: 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1. Cardiac failure within last month or 5 months postpartum.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2. No determinable cause for failure.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3. Absence of previous heart failure.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4. Left ventricular dysfunction evidenced by ECHO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        a. EF &lt; 45%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        b. Left ventricular end diastolic </a:t>
            </a:r>
            <a:r>
              <a:rPr lang="en-US" sz="3600" dirty="0" err="1" smtClean="0"/>
              <a:t>dimesion</a:t>
            </a:r>
            <a:r>
              <a:rPr lang="en-US" sz="3600" dirty="0" smtClean="0"/>
              <a:t> &gt; 2.7cm/m2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74896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6069" y="1737360"/>
            <a:ext cx="10058400" cy="4774007"/>
          </a:xfrm>
        </p:spPr>
        <p:txBody>
          <a:bodyPr>
            <a:normAutofit fontScale="85000" lnSpcReduction="20000"/>
          </a:bodyPr>
          <a:lstStyle/>
          <a:p>
            <a:r>
              <a:rPr lang="en-US" sz="4400" dirty="0" smtClean="0"/>
              <a:t>Rheumatic </a:t>
            </a:r>
            <a:r>
              <a:rPr lang="en-US" sz="4400" dirty="0" err="1" smtClean="0"/>
              <a:t>vulvular</a:t>
            </a:r>
            <a:r>
              <a:rPr lang="en-US" sz="4400" dirty="0" smtClean="0"/>
              <a:t> lesion :</a:t>
            </a:r>
          </a:p>
          <a:p>
            <a:r>
              <a:rPr lang="en-US" sz="4400" dirty="0" smtClean="0"/>
              <a:t> Mitral stenosis -80%.</a:t>
            </a:r>
          </a:p>
          <a:p>
            <a:r>
              <a:rPr lang="en-US" sz="4400" dirty="0" smtClean="0"/>
              <a:t>Congenital heart disease</a:t>
            </a:r>
          </a:p>
          <a:p>
            <a:r>
              <a:rPr lang="en-US" sz="4400" dirty="0"/>
              <a:t> </a:t>
            </a:r>
            <a:r>
              <a:rPr lang="en-US" sz="4400" dirty="0" smtClean="0"/>
              <a:t>  1.PDA</a:t>
            </a:r>
          </a:p>
          <a:p>
            <a:r>
              <a:rPr lang="en-US" sz="4400" dirty="0"/>
              <a:t> </a:t>
            </a:r>
            <a:r>
              <a:rPr lang="en-US" sz="4400" dirty="0" smtClean="0"/>
              <a:t>  2.ASD, VSD</a:t>
            </a:r>
          </a:p>
          <a:p>
            <a:r>
              <a:rPr lang="en-US" sz="4400" dirty="0"/>
              <a:t> </a:t>
            </a:r>
            <a:r>
              <a:rPr lang="en-US" sz="4400" dirty="0" smtClean="0"/>
              <a:t>  3.Pulmonary stenosis</a:t>
            </a:r>
          </a:p>
          <a:p>
            <a:r>
              <a:rPr lang="en-US" sz="4400" dirty="0"/>
              <a:t> </a:t>
            </a:r>
            <a:r>
              <a:rPr lang="en-US" sz="4400" dirty="0" smtClean="0"/>
              <a:t>  4.Coarctation of aorta.</a:t>
            </a:r>
          </a:p>
          <a:p>
            <a:r>
              <a:rPr lang="en-US" sz="4400" dirty="0"/>
              <a:t> </a:t>
            </a:r>
            <a:r>
              <a:rPr lang="en-US" sz="4400" dirty="0" smtClean="0"/>
              <a:t>  5.Fallot’s tetralogy.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3798572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77400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 Usually multiparous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Age 20-35 years.</a:t>
            </a:r>
          </a:p>
          <a:p>
            <a:r>
              <a:rPr lang="en-US" sz="3600" dirty="0" smtClean="0"/>
              <a:t>C/F: Weakness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    Shortness of breath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    Nocturnal dyspnea &amp; palpitation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    Tachycardia, arrhythmia, peripheral </a:t>
            </a:r>
            <a:r>
              <a:rPr lang="en-US" sz="3600" dirty="0" err="1" smtClean="0"/>
              <a:t>oedema</a:t>
            </a:r>
            <a:r>
              <a:rPr lang="en-US" sz="3600" dirty="0" smtClean="0"/>
              <a:t> &amp; pulmonary </a:t>
            </a:r>
            <a:r>
              <a:rPr lang="en-US" sz="3600" dirty="0" err="1" smtClean="0"/>
              <a:t>rales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730131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 - Bed rest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- Digitalis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- Diuretics to reduce preload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- Hydralazine or ACE inhibitor to reduce afterload.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-B blocker.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-Anticoagulant therapy.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864001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 -VD preferred.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-Epidural analgesia.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- No contraindication of breast feeding.</a:t>
            </a:r>
          </a:p>
          <a:p>
            <a:pPr marL="0" indent="0">
              <a:buNone/>
            </a:pPr>
            <a:r>
              <a:rPr lang="en-US" sz="3600" dirty="0" smtClean="0"/>
              <a:t> Mortality 20-50% due to pulmonary embolism &amp; cerebral thrombosis.</a:t>
            </a:r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May recur in </a:t>
            </a:r>
            <a:r>
              <a:rPr lang="en-US" sz="3600" smtClean="0"/>
              <a:t>subsequent pregnancy.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210995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Effects of pregnancy on heart lesion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Cardiac failure : at 30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 week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                       During labor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                       Soon following delivery</a:t>
            </a:r>
          </a:p>
          <a:p>
            <a:r>
              <a:rPr lang="en-US" sz="3600" dirty="0" smtClean="0"/>
              <a:t>Factor for cardiac failure: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1. Advanced age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2.Cardiac arrhythmia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8200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3600" dirty="0" smtClean="0"/>
              <a:t>3. H/O previous heart failure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4. Appearance of risk factor in pregnancy like infection, </a:t>
            </a:r>
            <a:r>
              <a:rPr lang="en-US" sz="3600" dirty="0" err="1" smtClean="0"/>
              <a:t>anaemia</a:t>
            </a:r>
            <a:r>
              <a:rPr lang="en-US" sz="3600" dirty="0" smtClean="0"/>
              <a:t>, HTN, increased weight gain, multiple pregnancy 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5.Inadequate supervision.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406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Effects of heart disease on pregnancy.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  1. Preterm labor 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2. Prematurity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3.IUGR in cyanotic heart disease.</a:t>
            </a:r>
          </a:p>
          <a:p>
            <a:r>
              <a:rPr lang="en-US" sz="3600" dirty="0" smtClean="0"/>
              <a:t>PROGNOSIS: </a:t>
            </a:r>
          </a:p>
          <a:p>
            <a:r>
              <a:rPr lang="en-US" sz="3600" dirty="0" smtClean="0"/>
              <a:t>Maternal mortality &lt; 1% in RHD &amp; </a:t>
            </a:r>
            <a:r>
              <a:rPr lang="en-US" sz="3600" dirty="0" err="1" smtClean="0"/>
              <a:t>acyanotic</a:t>
            </a:r>
            <a:r>
              <a:rPr lang="en-US" sz="3600" dirty="0" smtClean="0"/>
              <a:t> HD &amp; 50% In </a:t>
            </a:r>
            <a:r>
              <a:rPr lang="en-US" sz="3600" dirty="0" err="1" smtClean="0"/>
              <a:t>Eisenmenger’s</a:t>
            </a:r>
            <a:r>
              <a:rPr lang="en-US" sz="3600" dirty="0" smtClean="0"/>
              <a:t> syndrome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79207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 of maternal death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600" dirty="0" smtClean="0"/>
              <a:t>1. Cardiac failure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2. Pulmonary </a:t>
            </a:r>
            <a:r>
              <a:rPr lang="en-US" sz="3600" dirty="0" err="1" smtClean="0"/>
              <a:t>oedema</a:t>
            </a:r>
            <a:endParaRPr lang="en-US" sz="3600" dirty="0" smtClean="0"/>
          </a:p>
          <a:p>
            <a:r>
              <a:rPr lang="en-US" sz="3600" dirty="0"/>
              <a:t> </a:t>
            </a:r>
            <a:r>
              <a:rPr lang="en-US" sz="3600" dirty="0" smtClean="0"/>
              <a:t>3.Pulmonary embolism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4.Active rheumatic </a:t>
            </a:r>
            <a:r>
              <a:rPr lang="en-US" sz="3600" dirty="0" err="1" smtClean="0"/>
              <a:t>carditis</a:t>
            </a:r>
            <a:r>
              <a:rPr lang="en-US" sz="3600" dirty="0" smtClean="0"/>
              <a:t>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5.Subacute bacterial endocarditis.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6.Rupture of cerebral aneurysm in </a:t>
            </a:r>
            <a:r>
              <a:rPr lang="en-US" sz="3600" dirty="0" err="1" smtClean="0"/>
              <a:t>coarctation</a:t>
            </a:r>
            <a:r>
              <a:rPr lang="en-US" sz="3600" dirty="0" smtClean="0"/>
              <a:t> </a:t>
            </a:r>
            <a:r>
              <a:rPr lang="en-US" sz="3600" smtClean="0"/>
              <a:t>of aorta.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260061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Now a days maternal mortality reduced due to improved medical care, surgical correction &amp; better obstetric care.</a:t>
            </a:r>
          </a:p>
          <a:p>
            <a:r>
              <a:rPr lang="en-US" sz="3600" dirty="0" smtClean="0"/>
              <a:t>Fetal prognosis usually good.</a:t>
            </a:r>
          </a:p>
          <a:p>
            <a:r>
              <a:rPr lang="en-US" sz="3600" dirty="0" smtClean="0"/>
              <a:t>Cyanotic heart disease –fetal loss 45% due to abortion ,IUGR, prematurity.</a:t>
            </a:r>
          </a:p>
          <a:p>
            <a:r>
              <a:rPr lang="en-US" sz="3600" dirty="0" smtClean="0"/>
              <a:t>Congenital HD 3-10%.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88788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Symptom of HD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    -Breathlessness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-Nocturnal cough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-Syncope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-Chest pain.</a:t>
            </a:r>
          </a:p>
          <a:p>
            <a:r>
              <a:rPr lang="en-US" sz="3600" dirty="0" smtClean="0"/>
              <a:t>SIGN: </a:t>
            </a:r>
            <a:r>
              <a:rPr lang="en-US" sz="3600" dirty="0" err="1" smtClean="0"/>
              <a:t>Murmer</a:t>
            </a:r>
            <a:r>
              <a:rPr lang="en-US" sz="3600" dirty="0" smtClean="0"/>
              <a:t> –</a:t>
            </a:r>
            <a:r>
              <a:rPr lang="en-US" sz="3600" dirty="0" err="1" smtClean="0"/>
              <a:t>pansystolic</a:t>
            </a:r>
            <a:r>
              <a:rPr lang="en-US" sz="3600" dirty="0" smtClean="0"/>
              <a:t>, late systolic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      Cardiac enlargement</a:t>
            </a:r>
          </a:p>
          <a:p>
            <a:r>
              <a:rPr lang="en-US" sz="3600" dirty="0"/>
              <a:t> </a:t>
            </a:r>
            <a:r>
              <a:rPr lang="en-US" sz="3600" dirty="0" smtClean="0"/>
              <a:t>          </a:t>
            </a:r>
            <a:r>
              <a:rPr lang="en-US" sz="3600" dirty="0" err="1" smtClean="0"/>
              <a:t>Arrythmia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0839634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568</TotalTime>
  <Words>1241</Words>
  <Application>Microsoft Office PowerPoint</Application>
  <PresentationFormat>Widescreen</PresentationFormat>
  <Paragraphs>183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Calibri</vt:lpstr>
      <vt:lpstr>Calibri Light</vt:lpstr>
      <vt:lpstr>Retrospect</vt:lpstr>
      <vt:lpstr>Heart disease in pregnancy</vt:lpstr>
      <vt:lpstr>PowerPoint Presentation</vt:lpstr>
      <vt:lpstr>PowerPoint Presentation</vt:lpstr>
      <vt:lpstr>Effects of pregnancy on heart lesion</vt:lpstr>
      <vt:lpstr>PowerPoint Presentation</vt:lpstr>
      <vt:lpstr>Effects of heart disease on pregnancy.</vt:lpstr>
      <vt:lpstr>Cause of maternal death</vt:lpstr>
      <vt:lpstr>PowerPoint Presentation</vt:lpstr>
      <vt:lpstr>Symptom of HD</vt:lpstr>
      <vt:lpstr>INVESTIGATION</vt:lpstr>
      <vt:lpstr>PowerPoint Presentation</vt:lpstr>
      <vt:lpstr>NYHA classification of heart disease</vt:lpstr>
      <vt:lpstr>Management</vt:lpstr>
      <vt:lpstr>Indication of therapeutic termination.</vt:lpstr>
      <vt:lpstr>PowerPoint Presentation</vt:lpstr>
      <vt:lpstr>PowerPoint Presentation</vt:lpstr>
      <vt:lpstr>Role of anticoagulant</vt:lpstr>
      <vt:lpstr>INDICATION OF SURGERY </vt:lpstr>
      <vt:lpstr>Emergency admission</vt:lpstr>
      <vt:lpstr>Management during labor.</vt:lpstr>
      <vt:lpstr>PowerPoint Presentation</vt:lpstr>
      <vt:lpstr>PowerPoint Presentation</vt:lpstr>
      <vt:lpstr>2nd stage of labor</vt:lpstr>
      <vt:lpstr>Indication of c/s</vt:lpstr>
      <vt:lpstr>PUERPERIUM</vt:lpstr>
      <vt:lpstr>contraception</vt:lpstr>
      <vt:lpstr>Management of cardiac failure in pg.</vt:lpstr>
      <vt:lpstr>PowerPoint Presentation</vt:lpstr>
      <vt:lpstr>Dilated cardiomyopathy</vt:lpstr>
      <vt:lpstr>Patient profile</vt:lpstr>
      <vt:lpstr>Treatment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Heart disease in pregnancy</dc:title>
  <dc:creator>ASUS</dc:creator>
  <cp:lastModifiedBy>FATEMA Begum</cp:lastModifiedBy>
  <cp:revision>75</cp:revision>
  <dcterms:created xsi:type="dcterms:W3CDTF">2016-11-09T14:31:46Z</dcterms:created>
  <dcterms:modified xsi:type="dcterms:W3CDTF">2019-07-14T11:38:54Z</dcterms:modified>
</cp:coreProperties>
</file>