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Jaundice in pregnancy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140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HBsAg</a:t>
            </a:r>
            <a:endParaRPr lang="en-US" sz="2800" dirty="0" smtClean="0"/>
          </a:p>
          <a:p>
            <a:r>
              <a:rPr lang="en-US" sz="2800" dirty="0" err="1" smtClean="0"/>
              <a:t>HBeAg</a:t>
            </a:r>
            <a:r>
              <a:rPr lang="en-US" sz="2800" dirty="0" smtClean="0"/>
              <a:t> (denote high infectivity)</a:t>
            </a:r>
          </a:p>
          <a:p>
            <a:r>
              <a:rPr lang="en-US" sz="2800" dirty="0" err="1" smtClean="0"/>
              <a:t>AntiHBc</a:t>
            </a:r>
            <a:endParaRPr lang="en-US" sz="2800" dirty="0" smtClean="0"/>
          </a:p>
          <a:p>
            <a:r>
              <a:rPr lang="en-US" sz="2800" dirty="0" smtClean="0"/>
              <a:t>HBV DNA </a:t>
            </a:r>
            <a:r>
              <a:rPr lang="en-US" sz="2800" dirty="0" err="1" smtClean="0"/>
              <a:t>titre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ALT , AST elevated during initial phase.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62663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Screening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All pregnant woman should be screened for HBV at first visit.</a:t>
            </a:r>
          </a:p>
          <a:p>
            <a:r>
              <a:rPr lang="en-US" sz="2800" dirty="0" smtClean="0"/>
              <a:t>Repeat during third trimester in high risk group.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60546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Hepatitis 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Transmission blood borne, </a:t>
            </a:r>
            <a:r>
              <a:rPr lang="en-US" sz="2800" dirty="0" err="1" smtClean="0"/>
              <a:t>feco</a:t>
            </a:r>
            <a:r>
              <a:rPr lang="en-US" sz="2800" dirty="0" smtClean="0"/>
              <a:t>-oral</a:t>
            </a:r>
          </a:p>
          <a:p>
            <a:r>
              <a:rPr lang="en-US" sz="2800" dirty="0" smtClean="0"/>
              <a:t>Fate – Chronic active hepatitis, hepatic failure.</a:t>
            </a:r>
          </a:p>
          <a:p>
            <a:r>
              <a:rPr lang="en-US" sz="2800" dirty="0" smtClean="0"/>
              <a:t>Perinatal transmission 10-40%</a:t>
            </a:r>
          </a:p>
          <a:p>
            <a:r>
              <a:rPr lang="en-US" sz="2800" dirty="0" smtClean="0"/>
              <a:t>Diagnosis is by </a:t>
            </a:r>
            <a:r>
              <a:rPr lang="en-US" sz="2800" dirty="0" err="1" smtClean="0"/>
              <a:t>AntiHCV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No effective vaccine is available</a:t>
            </a:r>
          </a:p>
          <a:p>
            <a:r>
              <a:rPr lang="en-US" sz="2800" dirty="0" smtClean="0"/>
              <a:t>Women should be immunized against hepatitis A , B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65142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Hepatitis D related to B</a:t>
            </a:r>
          </a:p>
          <a:p>
            <a:r>
              <a:rPr lang="en-US" sz="2800" dirty="0" err="1" smtClean="0"/>
              <a:t>Hepatiti</a:t>
            </a:r>
            <a:r>
              <a:rPr lang="en-US" sz="2800" dirty="0" smtClean="0"/>
              <a:t> E behaves similar to A virus infection. May lead to fulminant hepatic </a:t>
            </a:r>
            <a:r>
              <a:rPr lang="en-US" sz="2800" dirty="0" err="1" smtClean="0"/>
              <a:t>failure.Materna</a:t>
            </a:r>
            <a:r>
              <a:rPr lang="en-US" sz="2800" dirty="0" smtClean="0"/>
              <a:t> mortality following acute infection is 15-20%.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12175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Prevention : improvement of sanitation, safe drinking water, personal hygiene</a:t>
            </a:r>
          </a:p>
          <a:p>
            <a:r>
              <a:rPr lang="en-US" sz="2800" dirty="0" smtClean="0"/>
              <a:t>Disposable syringe</a:t>
            </a:r>
          </a:p>
          <a:p>
            <a:r>
              <a:rPr lang="en-US" sz="2800" dirty="0" smtClean="0"/>
              <a:t>Screening of blood donor for </a:t>
            </a:r>
            <a:r>
              <a:rPr lang="en-US" sz="2800" dirty="0" err="1" smtClean="0"/>
              <a:t>HBsAg</a:t>
            </a:r>
            <a:r>
              <a:rPr lang="en-US" sz="2800" dirty="0" smtClean="0"/>
              <a:t>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95156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Recombinant vaccine is safe during pregnancy.</a:t>
            </a:r>
          </a:p>
          <a:p>
            <a:r>
              <a:rPr lang="en-US" sz="2800" dirty="0" smtClean="0"/>
              <a:t>HB immunoglobulin 0.06 ml/kg IM following exposure &amp;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dose after 1 month. </a:t>
            </a:r>
          </a:p>
          <a:p>
            <a:r>
              <a:rPr lang="en-US" sz="2800" dirty="0" smtClean="0"/>
              <a:t>Then recombinant DNA vaccine IM 1 ml , 3 doses at 0,1 &amp; 6 months.</a:t>
            </a:r>
          </a:p>
          <a:p>
            <a:r>
              <a:rPr lang="en-US" sz="2800" dirty="0" smtClean="0"/>
              <a:t>Infant should have HBIG 0.5 ML within 12 hours of birth.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83652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Active immunization with HB vaccine 0.5 ml IM at separate site at same schedule.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Breast feeding is not contraindicated.</a:t>
            </a:r>
          </a:p>
          <a:p>
            <a:r>
              <a:rPr lang="en-US" sz="2800" dirty="0" err="1" smtClean="0"/>
              <a:t>Lamivudin</a:t>
            </a:r>
            <a:r>
              <a:rPr lang="en-US" sz="2800" dirty="0" smtClean="0"/>
              <a:t> &amp; HBIG is effective to reduce transmission to the fetus.</a:t>
            </a:r>
          </a:p>
          <a:p>
            <a:r>
              <a:rPr lang="en-US" sz="2800" dirty="0" err="1" smtClean="0"/>
              <a:t>Lamivudin</a:t>
            </a:r>
            <a:r>
              <a:rPr lang="en-US" sz="2800" dirty="0" smtClean="0"/>
              <a:t> 150 mg/day from 34 weeks.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31312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Rest</a:t>
            </a:r>
          </a:p>
          <a:p>
            <a:r>
              <a:rPr lang="en-US" sz="2800" dirty="0" smtClean="0"/>
              <a:t>Isolation</a:t>
            </a:r>
          </a:p>
          <a:p>
            <a:r>
              <a:rPr lang="en-US" sz="2800" dirty="0" smtClean="0"/>
              <a:t>Nutrition : diet rich in CHO &amp; protein. Glucose drink, fruit juice. If oral diet not tolerated 10% glucose iv can be given.</a:t>
            </a:r>
          </a:p>
          <a:p>
            <a:r>
              <a:rPr lang="en-US" sz="2800" dirty="0" smtClean="0"/>
              <a:t>Drugs: Oral neomycin 1 </a:t>
            </a:r>
            <a:r>
              <a:rPr lang="en-US" sz="2800" dirty="0" err="1" smtClean="0"/>
              <a:t>gm</a:t>
            </a:r>
            <a:r>
              <a:rPr lang="en-US" sz="2800" dirty="0" smtClean="0"/>
              <a:t>  6 hourly. Lactulose 15-30 ml 3 times daily. Hepatotoxic drug should not be used.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01573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Prevention of complication: </a:t>
            </a:r>
            <a:r>
              <a:rPr lang="en-US" sz="2800" dirty="0" err="1" smtClean="0"/>
              <a:t>Hypokalaemia</a:t>
            </a:r>
            <a:r>
              <a:rPr lang="en-US" sz="2800" dirty="0" smtClean="0"/>
              <a:t>, </a:t>
            </a:r>
            <a:r>
              <a:rPr lang="en-US" sz="2800" dirty="0" err="1" smtClean="0"/>
              <a:t>hypoglycaemia</a:t>
            </a:r>
            <a:r>
              <a:rPr lang="en-US" sz="2800" dirty="0" smtClean="0"/>
              <a:t>, hypocalcaemia are corrected by regular blood check up. </a:t>
            </a:r>
            <a:r>
              <a:rPr lang="en-US" sz="2800" dirty="0" err="1" smtClean="0"/>
              <a:t>Haemorrhagic</a:t>
            </a:r>
            <a:r>
              <a:rPr lang="en-US" sz="2800" dirty="0" smtClean="0"/>
              <a:t> complication are checked by blood &amp; FFP.</a:t>
            </a:r>
          </a:p>
          <a:p>
            <a:r>
              <a:rPr lang="en-US" sz="2800" dirty="0" smtClean="0"/>
              <a:t>During labor: Administer </a:t>
            </a:r>
            <a:r>
              <a:rPr lang="en-US" sz="2800" dirty="0" err="1" smtClean="0"/>
              <a:t>Vit</a:t>
            </a:r>
            <a:r>
              <a:rPr lang="en-US" sz="2800" dirty="0" smtClean="0"/>
              <a:t>. K IM to raise </a:t>
            </a:r>
            <a:r>
              <a:rPr lang="en-US" sz="2800" dirty="0" err="1" smtClean="0"/>
              <a:t>prothrombin</a:t>
            </a:r>
            <a:r>
              <a:rPr lang="en-US" sz="2800" dirty="0" smtClean="0"/>
              <a:t> level. Prophylactic oxytocin is to be given.</a:t>
            </a:r>
          </a:p>
          <a:p>
            <a:r>
              <a:rPr lang="en-US" sz="2800" dirty="0" err="1" smtClean="0"/>
              <a:t>Hepatologist</a:t>
            </a:r>
            <a:r>
              <a:rPr lang="en-US" sz="2800" dirty="0" smtClean="0"/>
              <a:t> to be </a:t>
            </a:r>
            <a:r>
              <a:rPr lang="en-US" sz="2800" dirty="0" err="1" smtClean="0"/>
              <a:t>involved.Patient</a:t>
            </a:r>
            <a:r>
              <a:rPr lang="en-US" sz="2800" dirty="0" smtClean="0"/>
              <a:t> may need </a:t>
            </a:r>
            <a:r>
              <a:rPr lang="en-US" sz="2800" smtClean="0"/>
              <a:t>ICU care.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64814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Obstetric cholestasis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It is the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most common cause of jaundice.</a:t>
            </a:r>
          </a:p>
          <a:p>
            <a:r>
              <a:rPr lang="en-US" sz="2800" dirty="0" smtClean="0"/>
              <a:t>Incidence 1.2- 1.5% of pregnant woman.</a:t>
            </a:r>
          </a:p>
          <a:p>
            <a:r>
              <a:rPr lang="en-US" sz="2800" dirty="0" smtClean="0"/>
              <a:t>Pathophysiology : Stasis of bile in the bile </a:t>
            </a:r>
            <a:r>
              <a:rPr lang="en-US" sz="2800" dirty="0" err="1" smtClean="0"/>
              <a:t>canaliculi</a:t>
            </a:r>
            <a:r>
              <a:rPr lang="en-US" sz="2800" dirty="0" smtClean="0"/>
              <a:t>  with rise in conjugated bilirubin.</a:t>
            </a:r>
          </a:p>
          <a:p>
            <a:r>
              <a:rPr lang="en-US" sz="2800" dirty="0" smtClean="0"/>
              <a:t>Cause : Excess circulating estrogen, genetic ,familial and abnormal progesterone metabolism.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9246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Definition: Jaundice is characterized by Yellow </a:t>
            </a:r>
            <a:r>
              <a:rPr lang="en-US" sz="2800" dirty="0" err="1" smtClean="0"/>
              <a:t>colouration</a:t>
            </a:r>
            <a:r>
              <a:rPr lang="en-US" sz="2800" dirty="0" smtClean="0"/>
              <a:t> of skin &amp; sclera.</a:t>
            </a:r>
          </a:p>
          <a:p>
            <a:r>
              <a:rPr lang="en-US" sz="2800" dirty="0" smtClean="0"/>
              <a:t>S. bilirubin </a:t>
            </a:r>
            <a:r>
              <a:rPr lang="en-US" sz="2800" dirty="0" err="1" smtClean="0"/>
              <a:t>lebel</a:t>
            </a:r>
            <a:r>
              <a:rPr lang="en-US" sz="2800" dirty="0" smtClean="0"/>
              <a:t> when exceeds 2 mg/dl jaundice revealed.</a:t>
            </a:r>
          </a:p>
          <a:p>
            <a:r>
              <a:rPr lang="en-US" sz="2800" dirty="0" smtClean="0"/>
              <a:t>Incidence is 1-4 per 1000 deliveries.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42908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Last trimester.</a:t>
            </a:r>
          </a:p>
          <a:p>
            <a:r>
              <a:rPr lang="en-US" sz="2800" dirty="0" smtClean="0"/>
              <a:t>Insidious, generalized </a:t>
            </a:r>
            <a:r>
              <a:rPr lang="en-US" sz="2800" dirty="0" err="1" smtClean="0"/>
              <a:t>pruritis</a:t>
            </a:r>
            <a:r>
              <a:rPr lang="en-US" sz="2800" dirty="0" smtClean="0"/>
              <a:t>, weakness, nausea vomiting.</a:t>
            </a:r>
          </a:p>
          <a:p>
            <a:r>
              <a:rPr lang="en-US" sz="2800" dirty="0" smtClean="0"/>
              <a:t>INV: ALT, AST, ALK. Phosphatase, s. bilirubin.</a:t>
            </a:r>
          </a:p>
          <a:p>
            <a:r>
              <a:rPr lang="en-US" sz="2800" dirty="0" smtClean="0"/>
              <a:t>Risk : PTL,LBW babies, meconium stained liquor .IUD, PPH</a:t>
            </a:r>
          </a:p>
          <a:p>
            <a:r>
              <a:rPr lang="en-US" sz="2800" dirty="0" err="1" smtClean="0"/>
              <a:t>Vit</a:t>
            </a:r>
            <a:r>
              <a:rPr lang="en-US" sz="2800" dirty="0" smtClean="0"/>
              <a:t> k reduce PPH.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89941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Vit</a:t>
            </a:r>
            <a:r>
              <a:rPr lang="en-US" sz="2800" dirty="0" smtClean="0"/>
              <a:t> K to neonate.</a:t>
            </a:r>
          </a:p>
          <a:p>
            <a:r>
              <a:rPr lang="en-US" sz="2800" dirty="0" err="1" smtClean="0"/>
              <a:t>Prothrombine</a:t>
            </a:r>
            <a:r>
              <a:rPr lang="en-US" sz="2800" dirty="0" smtClean="0"/>
              <a:t> time monitor.</a:t>
            </a:r>
          </a:p>
          <a:p>
            <a:r>
              <a:rPr lang="en-US" sz="2800" dirty="0" smtClean="0"/>
              <a:t>UDCA is effective.</a:t>
            </a:r>
          </a:p>
          <a:p>
            <a:r>
              <a:rPr lang="en-US" sz="2800" smtClean="0"/>
              <a:t>Recurrence 50-60%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689918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 of jaundice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Related to pregnant state :</a:t>
            </a:r>
          </a:p>
          <a:p>
            <a:pPr marL="0" indent="0">
              <a:buNone/>
            </a:pPr>
            <a:r>
              <a:rPr lang="en-US" sz="2800" dirty="0" smtClean="0"/>
              <a:t>1. Intrahepatic cholestasis ( Obstetric cholestasis)</a:t>
            </a:r>
          </a:p>
          <a:p>
            <a:pPr marL="0" indent="0">
              <a:buNone/>
            </a:pPr>
            <a:r>
              <a:rPr lang="en-US" sz="2800" dirty="0" smtClean="0"/>
              <a:t>2. Severe preeclampsia, eclampsia, HELLP syndrome     </a:t>
            </a:r>
          </a:p>
          <a:p>
            <a:pPr marL="0" indent="0">
              <a:buNone/>
            </a:pPr>
            <a:r>
              <a:rPr lang="en-US" sz="2800" dirty="0" smtClean="0"/>
              <a:t>3.Acute fatty liver.</a:t>
            </a:r>
          </a:p>
          <a:p>
            <a:pPr marL="0" indent="0">
              <a:buNone/>
            </a:pPr>
            <a:r>
              <a:rPr lang="en-US" sz="2800" dirty="0" smtClean="0"/>
              <a:t>4.Severe hyperemesis </a:t>
            </a:r>
            <a:r>
              <a:rPr lang="en-US" sz="2800" dirty="0" err="1" smtClean="0"/>
              <a:t>gravidarum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 smtClean="0"/>
              <a:t>5.Endotoxic shock – DIC.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34511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Jaundice unrelated to pregnant state: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1. Viral hepatitis : A –E ,G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2. Gall stone – Obstructive jaundice.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3. Drug induced – </a:t>
            </a:r>
            <a:r>
              <a:rPr lang="en-US" sz="2800" dirty="0" err="1" smtClean="0"/>
              <a:t>Isoniazide</a:t>
            </a:r>
            <a:r>
              <a:rPr lang="en-US" sz="2800" dirty="0" smtClean="0"/>
              <a:t>, phenothiazine.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4. </a:t>
            </a:r>
            <a:r>
              <a:rPr lang="en-US" sz="2800" dirty="0" err="1" smtClean="0"/>
              <a:t>Haemolytic</a:t>
            </a:r>
            <a:r>
              <a:rPr lang="en-US" sz="2800" dirty="0" smtClean="0"/>
              <a:t> jaundice – mismatched blood transfusion , malaria, cl. </a:t>
            </a:r>
            <a:r>
              <a:rPr lang="en-US" sz="2800" dirty="0" err="1" smtClean="0"/>
              <a:t>Welchii</a:t>
            </a:r>
            <a:r>
              <a:rPr lang="en-US" sz="2800" dirty="0" smtClean="0"/>
              <a:t> infection.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25392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Chronic hepatitis</a:t>
            </a:r>
          </a:p>
          <a:p>
            <a:r>
              <a:rPr lang="en-US" sz="2800" dirty="0" smtClean="0"/>
              <a:t>Cirrhosis, tumor.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2537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Viral hepatitis is the commonest cause of jaundice in pregnancy in tropics.</a:t>
            </a:r>
          </a:p>
          <a:p>
            <a:r>
              <a:rPr lang="en-US" sz="2800" dirty="0" smtClean="0"/>
              <a:t>Hepatitis B virus : Global public health problem.</a:t>
            </a:r>
          </a:p>
          <a:p>
            <a:r>
              <a:rPr lang="en-US" sz="2800" dirty="0" smtClean="0"/>
              <a:t>Route of transmission: parenteral, sexual contact, vertical transmission , rarely breast milk.</a:t>
            </a:r>
          </a:p>
          <a:p>
            <a:r>
              <a:rPr lang="en-US" sz="2800" dirty="0" smtClean="0"/>
              <a:t>Risk of transmission : 10% in first trimester, 90% in third trimester.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11881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Neonatal transmission occurs at or around the time of delivery.</a:t>
            </a:r>
          </a:p>
          <a:p>
            <a:r>
              <a:rPr lang="en-US" sz="2800" dirty="0" smtClean="0"/>
              <a:t>25% carrier neonate will die from cirrhosis or hepatic carcinoma btw late childhood to early adulthood.</a:t>
            </a:r>
          </a:p>
          <a:p>
            <a:r>
              <a:rPr lang="en-US" sz="2800" dirty="0" smtClean="0"/>
              <a:t>Not </a:t>
            </a:r>
            <a:r>
              <a:rPr lang="en-US" sz="2800" dirty="0" err="1" smtClean="0"/>
              <a:t>teratogenic</a:t>
            </a:r>
            <a:r>
              <a:rPr lang="en-US" sz="2800" smtClean="0"/>
              <a:t>.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274959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Malaise , anorexia , nausea, vomiting.</a:t>
            </a:r>
          </a:p>
          <a:p>
            <a:r>
              <a:rPr lang="en-US" sz="2800" dirty="0" smtClean="0"/>
              <a:t>Arthralgia , skin rash</a:t>
            </a:r>
          </a:p>
          <a:p>
            <a:r>
              <a:rPr lang="en-US" sz="2800" dirty="0" smtClean="0"/>
              <a:t>May remain asymptomatic.</a:t>
            </a:r>
          </a:p>
          <a:p>
            <a:r>
              <a:rPr lang="en-US" sz="2800" dirty="0" smtClean="0"/>
              <a:t>Jaundice rare, fever uncommon.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07571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90-95% have full recovery.</a:t>
            </a:r>
          </a:p>
          <a:p>
            <a:r>
              <a:rPr lang="en-US" sz="2800" dirty="0" smtClean="0"/>
              <a:t>1% develop fulminant hepatitis resulting massive hepatic necrosis.</a:t>
            </a:r>
          </a:p>
          <a:p>
            <a:r>
              <a:rPr lang="en-US" sz="2800" dirty="0" smtClean="0"/>
              <a:t>10-15% become chronic</a:t>
            </a:r>
          </a:p>
          <a:p>
            <a:r>
              <a:rPr lang="en-US" sz="2800" dirty="0" smtClean="0"/>
              <a:t>10% of chronic cases suffer from chronic active hepatitis, cirrhosis and hepatocellular carcinoma.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647490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278</TotalTime>
  <Words>720</Words>
  <Application>Microsoft Office PowerPoint</Application>
  <PresentationFormat>Widescreen</PresentationFormat>
  <Paragraphs>88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Trebuchet MS</vt:lpstr>
      <vt:lpstr>Wingdings 3</vt:lpstr>
      <vt:lpstr>Facet</vt:lpstr>
      <vt:lpstr>Jaundice in pregnancy</vt:lpstr>
      <vt:lpstr>PowerPoint Presentation</vt:lpstr>
      <vt:lpstr>Causes of jaundice</vt:lpstr>
      <vt:lpstr>PowerPoint Presentation</vt:lpstr>
      <vt:lpstr>PowerPoint Presentation</vt:lpstr>
      <vt:lpstr>PowerPoint Presentation</vt:lpstr>
      <vt:lpstr>PowerPoint Presentation</vt:lpstr>
      <vt:lpstr>Clinical feature</vt:lpstr>
      <vt:lpstr>Clinical course</vt:lpstr>
      <vt:lpstr>Diagnosis</vt:lpstr>
      <vt:lpstr>Screening</vt:lpstr>
      <vt:lpstr>Hepatitis C</vt:lpstr>
      <vt:lpstr>PowerPoint Presentation</vt:lpstr>
      <vt:lpstr>Management</vt:lpstr>
      <vt:lpstr>PowerPoint Presentation</vt:lpstr>
      <vt:lpstr>PowerPoint Presentation</vt:lpstr>
      <vt:lpstr>Treatment</vt:lpstr>
      <vt:lpstr>PowerPoint Presentation</vt:lpstr>
      <vt:lpstr>Obstetric cholestasis</vt:lpstr>
      <vt:lpstr>Clinical feature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Jaundice in pregnancy</dc:title>
  <dc:creator>drfatema.parul@gmail.com</dc:creator>
  <cp:lastModifiedBy>drfatema.parul@gmail.com</cp:lastModifiedBy>
  <cp:revision>42</cp:revision>
  <dcterms:created xsi:type="dcterms:W3CDTF">2018-10-28T05:58:32Z</dcterms:created>
  <dcterms:modified xsi:type="dcterms:W3CDTF">2018-10-30T06:11:08Z</dcterms:modified>
</cp:coreProperties>
</file>