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0570" y="904741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Malformation &amp; </a:t>
            </a:r>
            <a:r>
              <a:rPr lang="en-US" dirty="0" err="1" smtClean="0"/>
              <a:t>maldevelopement</a:t>
            </a:r>
            <a:r>
              <a:rPr lang="en-US" dirty="0" smtClean="0"/>
              <a:t> of genital tract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3167523"/>
            <a:ext cx="8915399" cy="273614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DR. FATEMA BEGUM</a:t>
            </a:r>
          </a:p>
          <a:p>
            <a:r>
              <a:rPr lang="en-US" sz="2800" smtClean="0"/>
              <a:t>ASSOCIATE </a:t>
            </a:r>
            <a:r>
              <a:rPr lang="en-US" sz="2800" dirty="0" smtClean="0"/>
              <a:t>PROFESSOR</a:t>
            </a:r>
          </a:p>
          <a:p>
            <a:r>
              <a:rPr lang="en-US" sz="2800" dirty="0" smtClean="0"/>
              <a:t>Dept. of OBST.&amp; GYNAE.</a:t>
            </a:r>
          </a:p>
          <a:p>
            <a:pPr algn="just"/>
            <a:r>
              <a:rPr lang="en-US" sz="2800" dirty="0" smtClean="0"/>
              <a:t>            KYAMCH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2983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3.P/V/E: Small vaginal pouch.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4.Rectoabdominal </a:t>
            </a:r>
            <a:r>
              <a:rPr lang="en-US" sz="2800" dirty="0" err="1" smtClean="0"/>
              <a:t>exa</a:t>
            </a:r>
            <a:r>
              <a:rPr lang="en-US" sz="2800" dirty="0" smtClean="0"/>
              <a:t>.: Uterus not palpable.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5.USG: Uterus absent, ovaries present.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6.MRI or laparoscopy if USG inconclusive.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7.Treatment: </a:t>
            </a:r>
            <a:r>
              <a:rPr lang="en-US" sz="2800" dirty="0" err="1" smtClean="0"/>
              <a:t>Vaginoplasty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088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Class II Absence or incomplete development of one </a:t>
            </a:r>
            <a:r>
              <a:rPr lang="en-US" sz="2800" b="1" dirty="0" err="1" smtClean="0"/>
              <a:t>Mullerian</a:t>
            </a:r>
            <a:r>
              <a:rPr lang="en-US" sz="2800" b="1" dirty="0" smtClean="0"/>
              <a:t> duct: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</a:t>
            </a:r>
            <a:r>
              <a:rPr lang="en-US" sz="2800" dirty="0" err="1" smtClean="0"/>
              <a:t>Unicornuate</a:t>
            </a:r>
            <a:r>
              <a:rPr lang="en-US" sz="2800" dirty="0" smtClean="0"/>
              <a:t> uterus with only one fallopian tube.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-Associated with absence or gross malformation of renal tract on the side.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-usually causes few symptom ,one sided dysmenorrhea, pregnancy complication like </a:t>
            </a:r>
          </a:p>
        </p:txBody>
      </p:sp>
    </p:spTree>
    <p:extLst>
      <p:ext uri="{BB962C8B-B14F-4D97-AF65-F5344CB8AC3E}">
        <p14:creationId xmlns:p14="http://schemas.microsoft.com/office/powerpoint/2010/main" val="394580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/>
              <a:t>Like abortion, premature labor, breech presentation &amp; fundal insertion of placenta.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INV:</a:t>
            </a:r>
            <a:r>
              <a:rPr lang="en-US" sz="2800" dirty="0" smtClean="0"/>
              <a:t> HSG.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Treatment:</a:t>
            </a:r>
            <a:r>
              <a:rPr lang="en-US" sz="2800" dirty="0" smtClean="0"/>
              <a:t> usually require no treatment.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-Excision of rudimentary horn if symptom.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954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en-US" sz="2600" dirty="0" smtClean="0"/>
              <a:t>C</a:t>
            </a:r>
            <a:r>
              <a:rPr lang="en-US" sz="2600" b="1" dirty="0" smtClean="0"/>
              <a:t>lass III ( Uterus </a:t>
            </a:r>
            <a:r>
              <a:rPr lang="en-US" sz="2600" b="1" dirty="0" err="1" smtClean="0"/>
              <a:t>didelphys</a:t>
            </a:r>
            <a:r>
              <a:rPr lang="en-US" sz="2600" b="1" dirty="0" smtClean="0"/>
              <a:t>):  </a:t>
            </a:r>
            <a:r>
              <a:rPr lang="en-US" sz="2600" dirty="0" smtClean="0"/>
              <a:t>There is </a:t>
            </a:r>
            <a:r>
              <a:rPr lang="en-US" sz="2600" dirty="0" err="1" smtClean="0"/>
              <a:t>nonfusion</a:t>
            </a:r>
            <a:r>
              <a:rPr lang="en-US" sz="2600" dirty="0" smtClean="0"/>
              <a:t> of MD. </a:t>
            </a:r>
          </a:p>
          <a:p>
            <a:pPr marL="0" indent="0">
              <a:buNone/>
            </a:pPr>
            <a:r>
              <a:rPr lang="en-US" sz="2800" dirty="0" smtClean="0"/>
              <a:t>-Two half of uterus &amp; each has its own cervix.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b="1" dirty="0" smtClean="0"/>
              <a:t>Class IV ( </a:t>
            </a:r>
            <a:r>
              <a:rPr lang="en-US" sz="2800" b="1" dirty="0" err="1" smtClean="0"/>
              <a:t>Bicornuate</a:t>
            </a:r>
            <a:r>
              <a:rPr lang="en-US" sz="2800" b="1" dirty="0" smtClean="0"/>
              <a:t> uterus): </a:t>
            </a:r>
            <a:r>
              <a:rPr lang="en-US" sz="2800" dirty="0" smtClean="0"/>
              <a:t>Imperfect fusion of MD,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 Lower part of duct fuse leaving the </a:t>
            </a:r>
            <a:r>
              <a:rPr lang="en-US" sz="2800" dirty="0" err="1" smtClean="0"/>
              <a:t>cornua</a:t>
            </a:r>
            <a:r>
              <a:rPr lang="en-US" sz="2800" dirty="0" smtClean="0"/>
              <a:t> separate, cx &amp; vagina may be single or double.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5652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Class v (</a:t>
            </a:r>
            <a:r>
              <a:rPr lang="en-US" sz="2800" b="1" dirty="0" err="1" smtClean="0"/>
              <a:t>septate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subseptate</a:t>
            </a:r>
            <a:r>
              <a:rPr lang="en-US" sz="2800" b="1" dirty="0" smtClean="0"/>
              <a:t>): </a:t>
            </a:r>
            <a:r>
              <a:rPr lang="en-US" sz="2800" dirty="0" smtClean="0"/>
              <a:t>Uterus is normal outwardly but contains complete or incomplete septum which reflects failure in breakdown of the wall between the two ducts. Cervical canal single or double &amp; vagina whole or </a:t>
            </a:r>
            <a:r>
              <a:rPr lang="en-US" sz="2800" dirty="0" err="1" smtClean="0"/>
              <a:t>septate</a:t>
            </a:r>
            <a:r>
              <a:rPr lang="en-US" sz="2800" dirty="0" smtClean="0"/>
              <a:t>.</a:t>
            </a:r>
          </a:p>
          <a:p>
            <a:r>
              <a:rPr lang="en-US" sz="2800" b="1" dirty="0" smtClean="0"/>
              <a:t>Class VI ( </a:t>
            </a:r>
            <a:r>
              <a:rPr lang="en-US" sz="2800" b="1" dirty="0" err="1" smtClean="0"/>
              <a:t>Arcuate</a:t>
            </a:r>
            <a:r>
              <a:rPr lang="en-US" sz="2800" b="1" dirty="0" smtClean="0"/>
              <a:t> uterus): </a:t>
            </a:r>
            <a:r>
              <a:rPr lang="en-US" sz="2800" dirty="0" smtClean="0"/>
              <a:t>There is a flat topped uterus in which fundal bulge has not developed. Fundal myometrium is abnormally thin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8239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Class VII (DES related anomalies): </a:t>
            </a:r>
          </a:p>
          <a:p>
            <a:pPr marL="0" indent="0" algn="just">
              <a:buNone/>
            </a:pPr>
            <a:r>
              <a:rPr lang="en-US" sz="2800" dirty="0" smtClean="0"/>
              <a:t> -Benign vaginal agenesis, cervical hood ,</a:t>
            </a:r>
            <a:r>
              <a:rPr lang="en-US" sz="2800" dirty="0" err="1" smtClean="0"/>
              <a:t>septate</a:t>
            </a:r>
            <a:r>
              <a:rPr lang="en-US" sz="2800" dirty="0" smtClean="0"/>
              <a:t>, </a:t>
            </a:r>
            <a:r>
              <a:rPr lang="en-US" sz="2800" dirty="0" err="1" smtClean="0"/>
              <a:t>collers</a:t>
            </a:r>
            <a:r>
              <a:rPr lang="en-US" sz="2800" dirty="0" smtClean="0"/>
              <a:t>, cockscombs, T shaped uterus, wide lower segment, constriction bands.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3143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Vaginal anomalies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Hymen abnormality</a:t>
            </a:r>
          </a:p>
          <a:p>
            <a:pPr marL="0" indent="0">
              <a:buNone/>
            </a:pPr>
            <a:r>
              <a:rPr lang="en-US" sz="2800" dirty="0" smtClean="0"/>
              <a:t>Vaginal septum : 1.Transverse  2. Longitudinal.</a:t>
            </a:r>
          </a:p>
          <a:p>
            <a:pPr marL="0" indent="0">
              <a:buNone/>
            </a:pPr>
            <a:r>
              <a:rPr lang="en-US" sz="2800" dirty="0" smtClean="0"/>
              <a:t>Agenesis 1. partial upper 1/3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of vagina.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2.complete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5123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Imperforate hymen </a:t>
            </a:r>
            <a:r>
              <a:rPr lang="en-US" sz="2800" dirty="0" smtClean="0"/>
              <a:t>: derived from failure of disintegration of central cells of </a:t>
            </a:r>
            <a:r>
              <a:rPr lang="en-US" sz="2800" dirty="0" err="1" smtClean="0"/>
              <a:t>mullarian</a:t>
            </a:r>
            <a:r>
              <a:rPr lang="en-US" sz="2800" dirty="0" smtClean="0"/>
              <a:t> eminence.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C/F :</a:t>
            </a:r>
            <a:r>
              <a:rPr lang="en-US" sz="2800" dirty="0" smtClean="0"/>
              <a:t> Pt. with primary </a:t>
            </a:r>
            <a:r>
              <a:rPr lang="en-US" sz="2800" dirty="0" err="1" smtClean="0"/>
              <a:t>amenorrhoea</a:t>
            </a:r>
            <a:r>
              <a:rPr lang="en-US" sz="2800" dirty="0" smtClean="0"/>
              <a:t> age 14-16 </a:t>
            </a:r>
            <a:r>
              <a:rPr lang="en-US" sz="2800" dirty="0" err="1" smtClean="0"/>
              <a:t>yrs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periodic lower abdominal pain.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urinary symptom : </a:t>
            </a:r>
            <a:r>
              <a:rPr lang="en-US" sz="2800" dirty="0" err="1" smtClean="0"/>
              <a:t>frequeny</a:t>
            </a:r>
            <a:r>
              <a:rPr lang="en-US" sz="2800" dirty="0" smtClean="0"/>
              <a:t> ,dysuria ,retention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0727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P/A/E : Supra pubic bulge.</a:t>
            </a:r>
          </a:p>
          <a:p>
            <a:pPr marL="0" indent="0">
              <a:buNone/>
            </a:pPr>
            <a:r>
              <a:rPr lang="en-US" sz="2800" dirty="0" smtClean="0"/>
              <a:t>P/V/E : Tense bluish bulging membrane.</a:t>
            </a:r>
          </a:p>
          <a:p>
            <a:pPr marL="0" indent="0">
              <a:buNone/>
            </a:pPr>
            <a:r>
              <a:rPr lang="en-US" sz="2800" dirty="0" smtClean="0"/>
              <a:t>P/R/E : Bulged vagina.</a:t>
            </a:r>
          </a:p>
          <a:p>
            <a:pPr marL="0" indent="0">
              <a:buNone/>
            </a:pPr>
            <a:r>
              <a:rPr lang="en-US" sz="2800" dirty="0" smtClean="0"/>
              <a:t>USG : </a:t>
            </a:r>
            <a:r>
              <a:rPr lang="en-US" sz="2800" dirty="0" err="1" smtClean="0"/>
              <a:t>Hematometra</a:t>
            </a:r>
            <a:r>
              <a:rPr lang="en-US" sz="2800" dirty="0" smtClean="0"/>
              <a:t> or </a:t>
            </a:r>
            <a:r>
              <a:rPr lang="en-US" sz="2800" dirty="0" err="1" smtClean="0"/>
              <a:t>hematocolpos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Treatment : Cruciate incision is made in the hymen. Spontaneous escape of tarry </a:t>
            </a:r>
            <a:r>
              <a:rPr lang="en-US" sz="2800" dirty="0" err="1" smtClean="0"/>
              <a:t>coloured</a:t>
            </a:r>
            <a:r>
              <a:rPr lang="en-US" sz="2800" dirty="0" smtClean="0"/>
              <a:t> blood is allowed.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1856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Abnormalities of fallopian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Unduly elongated.</a:t>
            </a:r>
          </a:p>
          <a:p>
            <a:r>
              <a:rPr lang="en-US" sz="2800" dirty="0" smtClean="0"/>
              <a:t>Accessory </a:t>
            </a:r>
            <a:r>
              <a:rPr lang="en-US" sz="2800" dirty="0" err="1" smtClean="0"/>
              <a:t>ostia</a:t>
            </a:r>
            <a:r>
              <a:rPr lang="en-US" sz="2800" dirty="0" smtClean="0"/>
              <a:t> or diverticula.</a:t>
            </a:r>
          </a:p>
          <a:p>
            <a:r>
              <a:rPr lang="en-US" sz="2800" dirty="0" smtClean="0"/>
              <a:t>Absent tube in one side.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598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of external genitalia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Urogenital sinus which is derived from endodermal cloaca.</a:t>
            </a:r>
          </a:p>
          <a:p>
            <a:r>
              <a:rPr lang="en-US" sz="2800" dirty="0" smtClean="0"/>
              <a:t>Clitoris –genital tubercle.</a:t>
            </a:r>
          </a:p>
          <a:p>
            <a:r>
              <a:rPr lang="en-US" sz="2800" dirty="0" smtClean="0"/>
              <a:t>Labia </a:t>
            </a:r>
            <a:r>
              <a:rPr lang="en-US" sz="2800" dirty="0" err="1" smtClean="0"/>
              <a:t>minora</a:t>
            </a:r>
            <a:r>
              <a:rPr lang="en-US" sz="2800" dirty="0" smtClean="0"/>
              <a:t>- genital folds.</a:t>
            </a:r>
          </a:p>
          <a:p>
            <a:r>
              <a:rPr lang="en-US" sz="2800" dirty="0" smtClean="0"/>
              <a:t>Labia </a:t>
            </a:r>
            <a:r>
              <a:rPr lang="en-US" sz="2800" dirty="0" err="1" smtClean="0"/>
              <a:t>majora</a:t>
            </a:r>
            <a:r>
              <a:rPr lang="en-US" sz="2800" dirty="0" smtClean="0"/>
              <a:t>- genital swellings.</a:t>
            </a:r>
          </a:p>
          <a:p>
            <a:r>
              <a:rPr lang="en-US" sz="2800" dirty="0" err="1" smtClean="0"/>
              <a:t>Bartholin’s</a:t>
            </a:r>
            <a:r>
              <a:rPr lang="en-US" sz="2800" dirty="0" smtClean="0"/>
              <a:t> gland- outgrowth from caudal part of urogenital sinus.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0168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Anomalies of ovary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Streak gonad or gonadal </a:t>
            </a:r>
            <a:r>
              <a:rPr lang="en-US" sz="2800" dirty="0" err="1" smtClean="0"/>
              <a:t>dysgenesis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Accessory ovary.</a:t>
            </a:r>
          </a:p>
          <a:p>
            <a:r>
              <a:rPr lang="en-US" sz="2800" dirty="0" smtClean="0"/>
              <a:t>Supernumerary ovaries.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8675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1.What anomalies can arise from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duct </a:t>
            </a:r>
          </a:p>
          <a:p>
            <a:r>
              <a:rPr lang="en-US" sz="2800" dirty="0" smtClean="0"/>
              <a:t>2.What structure develop from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duct &amp; urogenital sinus.</a:t>
            </a:r>
          </a:p>
          <a:p>
            <a:r>
              <a:rPr lang="en-US" sz="2800" dirty="0" smtClean="0"/>
              <a:t>3. What are the common congenital anomalies of female genital tract .</a:t>
            </a:r>
          </a:p>
          <a:p>
            <a:r>
              <a:rPr lang="en-US" sz="2800" dirty="0" smtClean="0"/>
              <a:t>4.How a case of imperforate hymen is diagnosed &amp; treated.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435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Vestibule- urogenital groove &amp; receives the opening of urethra, vagina &amp; </a:t>
            </a:r>
            <a:r>
              <a:rPr lang="en-US" sz="2800" dirty="0" err="1" smtClean="0"/>
              <a:t>bartholin’s</a:t>
            </a:r>
            <a:r>
              <a:rPr lang="en-US" sz="2800" dirty="0" smtClean="0"/>
              <a:t> duct.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803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genital organ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Fallopian tubes- upper vertical part &amp; adjoining the horizontal of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duct.</a:t>
            </a:r>
          </a:p>
          <a:p>
            <a:r>
              <a:rPr lang="en-US" sz="2800" dirty="0" smtClean="0"/>
              <a:t>Uterus- fusion of intermediate horizontal &amp; adjoining vertical part of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duct.</a:t>
            </a:r>
          </a:p>
          <a:p>
            <a:r>
              <a:rPr lang="en-US" sz="2800" dirty="0" smtClean="0"/>
              <a:t>Vagina- upper 3/4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&amp; sometimes most of vagina develops from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outgrowth which become canalized &amp; lower part by </a:t>
            </a:r>
            <a:r>
              <a:rPr lang="en-US" sz="2800" dirty="0" err="1" smtClean="0"/>
              <a:t>sinovaginal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504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bulbs.</a:t>
            </a:r>
          </a:p>
          <a:p>
            <a:r>
              <a:rPr lang="en-US" sz="2800" dirty="0" smtClean="0"/>
              <a:t>Ovary – genital or gonadal ridge. Cortex &amp; covering epithelium from </a:t>
            </a:r>
            <a:r>
              <a:rPr lang="en-US" sz="2800" dirty="0" err="1" smtClean="0"/>
              <a:t>coelomic</a:t>
            </a:r>
            <a:r>
              <a:rPr lang="en-US" sz="2800" dirty="0" smtClean="0"/>
              <a:t> epithelium &amp; medulla from mesenchyme.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5928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/>
              <a:t>Female genital &amp; urinary systems are closely related anatomically &amp; </a:t>
            </a:r>
            <a:r>
              <a:rPr lang="en-US" sz="2800" dirty="0" err="1" smtClean="0"/>
              <a:t>embryologically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10% of infant born with some genitourinary abnormalities.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3247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Mullerian</a:t>
            </a:r>
            <a:r>
              <a:rPr lang="en-US" dirty="0" smtClean="0"/>
              <a:t> duct anomalies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American society for reproductive medicine classification of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anomalies (1988)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Class 1 (Agenesis /hypoplasia): </a:t>
            </a:r>
            <a:r>
              <a:rPr lang="en-US" sz="2800" dirty="0" smtClean="0"/>
              <a:t>Absence or incomplete development of both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duct. Complete failure of development of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ducts results in absence of fallopian tube uterus &amp; most of vagina.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-Ovary present.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5875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-Normal female karyotype.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 vulva normal 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-There is a depression near the vagina.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-Linked with decreased galactose-1-phosphate </a:t>
            </a:r>
            <a:r>
              <a:rPr lang="en-US" sz="2800" dirty="0" err="1" smtClean="0"/>
              <a:t>uridyle</a:t>
            </a:r>
            <a:r>
              <a:rPr lang="en-US" sz="2800" dirty="0" smtClean="0"/>
              <a:t> </a:t>
            </a:r>
            <a:r>
              <a:rPr lang="en-US" sz="2800" dirty="0" err="1" smtClean="0"/>
              <a:t>transferase</a:t>
            </a:r>
            <a:r>
              <a:rPr lang="en-US" sz="2800" dirty="0" smtClean="0"/>
              <a:t> activity resulting in increased </a:t>
            </a:r>
            <a:r>
              <a:rPr lang="en-US" sz="2800" dirty="0" err="1" smtClean="0"/>
              <a:t>increased</a:t>
            </a:r>
            <a:r>
              <a:rPr lang="en-US" sz="2800" dirty="0" smtClean="0"/>
              <a:t> intrauterine </a:t>
            </a:r>
            <a:r>
              <a:rPr lang="en-US" sz="2800" dirty="0" err="1" smtClean="0"/>
              <a:t>galactose</a:t>
            </a:r>
            <a:r>
              <a:rPr lang="en-US" sz="2800" dirty="0" smtClean="0"/>
              <a:t> exposure.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2210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/>
              <a:t> -Association: Renal </a:t>
            </a:r>
            <a:r>
              <a:rPr lang="en-US" sz="2800" dirty="0" err="1" smtClean="0"/>
              <a:t>ectopy</a:t>
            </a:r>
            <a:r>
              <a:rPr lang="en-US" sz="2800" dirty="0" smtClean="0"/>
              <a:t> , agenesis ,skeletal abnormalities, cardiac anomalies.</a:t>
            </a:r>
          </a:p>
          <a:p>
            <a:pPr marL="0" indent="0" algn="just">
              <a:buNone/>
            </a:pPr>
            <a:r>
              <a:rPr lang="en-US" sz="2800" b="1" dirty="0" smtClean="0"/>
              <a:t>CLINICAL ASPECTS: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1.Presents with primary </a:t>
            </a:r>
            <a:r>
              <a:rPr lang="en-US" sz="2800" dirty="0" err="1" smtClean="0"/>
              <a:t>amenorrhoea</a:t>
            </a:r>
            <a:r>
              <a:rPr lang="en-US" sz="2800" dirty="0" smtClean="0"/>
              <a:t> usually at around 15 &amp; 18 years of age.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2.Growth &amp; secondary sexual characteristic normal.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930324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394</TotalTime>
  <Words>765</Words>
  <Application>Microsoft Office PowerPoint</Application>
  <PresentationFormat>Widescreen</PresentationFormat>
  <Paragraphs>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Wisp</vt:lpstr>
      <vt:lpstr>Malformation &amp; maldevelopement of genital tract</vt:lpstr>
      <vt:lpstr>Development of external genitalia</vt:lpstr>
      <vt:lpstr>PowerPoint Presentation</vt:lpstr>
      <vt:lpstr>Internal genital organ</vt:lpstr>
      <vt:lpstr>PowerPoint Presentation</vt:lpstr>
      <vt:lpstr>PowerPoint Presentation</vt:lpstr>
      <vt:lpstr>Mullerian duct anomalies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Vaginal anomalies</vt:lpstr>
      <vt:lpstr>PowerPoint Presentation</vt:lpstr>
      <vt:lpstr>PowerPoint Presentation</vt:lpstr>
      <vt:lpstr>Abnormalities of fallopian tubes</vt:lpstr>
      <vt:lpstr>Anomalies of ovary</vt:lpstr>
      <vt:lpstr>QUESTION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Malformation &amp; maldevelopement of genital tract</dc:title>
  <dc:creator>ASUS</dc:creator>
  <cp:lastModifiedBy>FATEMA Begum</cp:lastModifiedBy>
  <cp:revision>41</cp:revision>
  <dcterms:created xsi:type="dcterms:W3CDTF">2016-05-21T13:36:52Z</dcterms:created>
  <dcterms:modified xsi:type="dcterms:W3CDTF">2019-07-14T11:36:17Z</dcterms:modified>
</cp:coreProperties>
</file>