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PYELONEPHRITIS IN PREGNANCY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21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Acute appendicitis</a:t>
            </a:r>
          </a:p>
          <a:p>
            <a:r>
              <a:rPr lang="en-US" sz="3200" dirty="0" err="1" smtClean="0"/>
              <a:t>Abruptio</a:t>
            </a:r>
            <a:r>
              <a:rPr lang="en-US" sz="3200" dirty="0" smtClean="0"/>
              <a:t> placenta</a:t>
            </a:r>
          </a:p>
          <a:p>
            <a:r>
              <a:rPr lang="en-US" sz="3200" dirty="0" smtClean="0"/>
              <a:t>Red degeneration of fibroid.</a:t>
            </a:r>
          </a:p>
          <a:p>
            <a:r>
              <a:rPr lang="en-US" sz="3200" dirty="0" smtClean="0"/>
              <a:t>Acute </a:t>
            </a:r>
            <a:r>
              <a:rPr lang="en-US" sz="3200" dirty="0" err="1" smtClean="0"/>
              <a:t>cholecystitis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Labor pain</a:t>
            </a:r>
          </a:p>
          <a:p>
            <a:r>
              <a:rPr lang="en-US" sz="3200" dirty="0" err="1" smtClean="0"/>
              <a:t>Chorioamnionitis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3588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INVESTIGATION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CBC</a:t>
            </a:r>
          </a:p>
          <a:p>
            <a:r>
              <a:rPr lang="en-US" sz="3200" dirty="0" err="1" smtClean="0"/>
              <a:t>S.creatinine</a:t>
            </a:r>
            <a:endParaRPr lang="en-US" sz="3200" dirty="0" smtClean="0"/>
          </a:p>
          <a:p>
            <a:r>
              <a:rPr lang="en-US" sz="3200" dirty="0" err="1" smtClean="0"/>
              <a:t>S.electrolyte</a:t>
            </a:r>
            <a:endParaRPr lang="en-US" sz="3200" dirty="0" smtClean="0"/>
          </a:p>
          <a:p>
            <a:r>
              <a:rPr lang="en-US" sz="3200" dirty="0" smtClean="0"/>
              <a:t>Urine for c/s.</a:t>
            </a:r>
          </a:p>
          <a:p>
            <a:r>
              <a:rPr lang="en-US" sz="3200" dirty="0" smtClean="0"/>
              <a:t>Blood for c/s.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2856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Fetal: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1. Fetal loss due to abortion, PTL, IUD caused by hyperpyrexia.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2. Low birth weight.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1970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Maternal: 1.Anaemia.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2.Septcaemia.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3.Renal dysfunction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4.Pulmonary </a:t>
            </a:r>
            <a:r>
              <a:rPr lang="en-US" sz="3200" dirty="0" err="1" smtClean="0"/>
              <a:t>insuffiency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5.ARDS.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5437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NPO</a:t>
            </a:r>
          </a:p>
          <a:p>
            <a:r>
              <a:rPr lang="en-US" sz="3200" dirty="0" smtClean="0"/>
              <a:t>I/V fluid for adequate hydration.</a:t>
            </a:r>
          </a:p>
          <a:p>
            <a:r>
              <a:rPr lang="en-US" sz="3200" dirty="0" smtClean="0"/>
              <a:t>Antipyretic.</a:t>
            </a:r>
          </a:p>
          <a:p>
            <a:r>
              <a:rPr lang="en-US" sz="3200" dirty="0" smtClean="0"/>
              <a:t>I/V antibiotic : </a:t>
            </a:r>
            <a:r>
              <a:rPr lang="en-US" sz="3200" dirty="0" err="1" smtClean="0"/>
              <a:t>cephalosporine</a:t>
            </a:r>
            <a:r>
              <a:rPr lang="en-US" sz="3200" dirty="0" smtClean="0"/>
              <a:t>, aminoglycoside , ceftriaxone for 48 hours till c/s report available then oral therapy for 10-14 days.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004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Monitor : CBC, Electrolyte, creatinine</a:t>
            </a:r>
          </a:p>
          <a:p>
            <a:r>
              <a:rPr lang="en-US" sz="3200" dirty="0" smtClean="0"/>
              <a:t>Repeat urine c/s after 2 weeks antimicrobial therapy.</a:t>
            </a:r>
          </a:p>
          <a:p>
            <a:r>
              <a:rPr lang="en-US" sz="3200" dirty="0" smtClean="0"/>
              <a:t>Repeat at each trimester.</a:t>
            </a:r>
          </a:p>
          <a:p>
            <a:r>
              <a:rPr lang="en-US" sz="3200" dirty="0" smtClean="0"/>
              <a:t>If C/S positive retreatment.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790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If patient not response to this therapy then USG, CT scan, IVU to see any anatomical abnormalities.</a:t>
            </a:r>
          </a:p>
          <a:p>
            <a:r>
              <a:rPr lang="en-US" sz="3200" dirty="0" smtClean="0"/>
              <a:t>Antimicrobial suppression therapy is continued till the end of pregnancy to prevent recurrence (30-40%)</a:t>
            </a:r>
          </a:p>
          <a:p>
            <a:r>
              <a:rPr lang="en-US" sz="3200" dirty="0" err="1" smtClean="0"/>
              <a:t>Nitrofurantoin</a:t>
            </a:r>
            <a:r>
              <a:rPr lang="en-US" sz="3200" dirty="0" smtClean="0"/>
              <a:t> 100 mg at bed time.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4164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ASYMPTOMATIC BACTERIURIA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When a bacterial count of same species over 10 -5/ml in MSU clean catch specimen of urine on 2 occasions is detected without symptom of urinary infection is called ASB.</a:t>
            </a:r>
          </a:p>
          <a:p>
            <a:r>
              <a:rPr lang="en-US" sz="3200" dirty="0" smtClean="0"/>
              <a:t>ORGANISM: </a:t>
            </a:r>
            <a:r>
              <a:rPr lang="en-US" sz="3200" dirty="0" err="1" smtClean="0"/>
              <a:t>E.Coli</a:t>
            </a:r>
            <a:r>
              <a:rPr lang="en-US" sz="3200" dirty="0" smtClean="0"/>
              <a:t> (90%)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</a:t>
            </a:r>
            <a:r>
              <a:rPr lang="en-US" sz="3200" dirty="0" err="1" smtClean="0"/>
              <a:t>Klebsiella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Proteus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7912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Every pregnant woman should have urine culture at their 1</a:t>
            </a:r>
            <a:r>
              <a:rPr lang="en-US" sz="3200" baseline="30000" dirty="0" smtClean="0"/>
              <a:t>st</a:t>
            </a:r>
            <a:r>
              <a:rPr lang="en-US" sz="3200" dirty="0" smtClean="0"/>
              <a:t> antenatal visit.</a:t>
            </a:r>
          </a:p>
          <a:p>
            <a:r>
              <a:rPr lang="en-US" sz="3200" dirty="0" smtClean="0"/>
              <a:t>Incidence: 2-10%.</a:t>
            </a:r>
          </a:p>
          <a:p>
            <a:r>
              <a:rPr lang="en-US" sz="3200" dirty="0" smtClean="0"/>
              <a:t>Screening test have definite place.</a:t>
            </a:r>
          </a:p>
          <a:p>
            <a:r>
              <a:rPr lang="en-US" sz="3200" dirty="0" smtClean="0"/>
              <a:t>Nitrite or leucocyte esterase if either positive then urine c/s indicated.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3943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If untreated 25% will develop acute pyelonephritis in late trimester.</a:t>
            </a:r>
          </a:p>
          <a:p>
            <a:r>
              <a:rPr lang="en-US" sz="3200" dirty="0" smtClean="0"/>
              <a:t>COMPLICATION: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HTN.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</a:t>
            </a:r>
            <a:r>
              <a:rPr lang="en-US" sz="3200" dirty="0" err="1" smtClean="0"/>
              <a:t>Anaemia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Premature labor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IUGR due to underlying </a:t>
            </a:r>
            <a:r>
              <a:rPr lang="en-US" sz="3200" dirty="0" err="1" smtClean="0"/>
              <a:t>chr.</a:t>
            </a:r>
            <a:r>
              <a:rPr lang="en-US" sz="3200" dirty="0" smtClean="0"/>
              <a:t> Renal lesion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8268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RISK FACTOR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More common in female because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1. Short urethra (4 cm)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2.Close proximity of external urethral meatus to the area contaminated heavily with bacteria.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3. Catheterization.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4.Sexual intercourse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2052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ASB if recurrent have high incidence of urinary tract abnormality in 20% cases.</a:t>
            </a:r>
          </a:p>
          <a:p>
            <a:r>
              <a:rPr lang="en-US" sz="3200" dirty="0" smtClean="0"/>
              <a:t>Treatment: Ampicillin, </a:t>
            </a:r>
            <a:r>
              <a:rPr lang="en-US" sz="3200" dirty="0" err="1" smtClean="0"/>
              <a:t>Nitrofurantoin</a:t>
            </a:r>
            <a:r>
              <a:rPr lang="en-US" sz="3200" dirty="0" smtClean="0"/>
              <a:t> (100mg) 4 times daily, Amoxicillin –</a:t>
            </a:r>
            <a:r>
              <a:rPr lang="en-US" sz="3200" dirty="0" err="1" smtClean="0"/>
              <a:t>Clavulanic</a:t>
            </a:r>
            <a:r>
              <a:rPr lang="en-US" sz="3200" dirty="0" smtClean="0"/>
              <a:t> acid (375mg) TDS 10-14 days,</a:t>
            </a:r>
          </a:p>
          <a:p>
            <a:r>
              <a:rPr lang="en-US" sz="3200" dirty="0" smtClean="0"/>
              <a:t>Prophylaxis : Long term with </a:t>
            </a:r>
            <a:r>
              <a:rPr lang="en-US" sz="3200" dirty="0" err="1" smtClean="0"/>
              <a:t>nitrofurantoin</a:t>
            </a:r>
            <a:r>
              <a:rPr lang="en-US" sz="3200" dirty="0" smtClean="0"/>
              <a:t> (50mg) until delivery.</a:t>
            </a:r>
          </a:p>
          <a:p>
            <a:r>
              <a:rPr lang="en-US" sz="3200" dirty="0" smtClean="0"/>
              <a:t>If recurrent UTI Imaging 3 </a:t>
            </a:r>
            <a:r>
              <a:rPr lang="en-US" sz="3200" dirty="0" err="1" smtClean="0"/>
              <a:t>momths</a:t>
            </a:r>
            <a:r>
              <a:rPr lang="en-US" sz="3200" dirty="0" smtClean="0"/>
              <a:t> postpartum.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9698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12859"/>
            <a:ext cx="8596668" cy="504514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Incidence : 1-3%</a:t>
            </a:r>
          </a:p>
          <a:p>
            <a:r>
              <a:rPr lang="en-US" sz="3200" dirty="0" smtClean="0"/>
              <a:t>Etiology : </a:t>
            </a:r>
          </a:p>
          <a:p>
            <a:pPr marL="0" indent="0">
              <a:buNone/>
            </a:pPr>
            <a:r>
              <a:rPr lang="en-US" sz="3200" dirty="0" smtClean="0"/>
              <a:t>   1.More common in </a:t>
            </a:r>
            <a:r>
              <a:rPr lang="en-US" sz="3200" dirty="0" err="1" smtClean="0"/>
              <a:t>primi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 smtClean="0"/>
              <a:t>   2.Previous H/O UTI increase chance 50%.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3.Presence of asymptomatic </a:t>
            </a:r>
            <a:r>
              <a:rPr lang="en-US" sz="3200" dirty="0" err="1" smtClean="0"/>
              <a:t>bacteriuria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4.Abnormalities of renal tract -25%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5. Stasis due to compression of ureter ( rt.) by gravid uterus.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7916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Predisposing factor: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1. Dilatation of ureter &amp; renal pelvis.</a:t>
            </a:r>
          </a:p>
          <a:p>
            <a:pPr marL="0" indent="0">
              <a:buNone/>
            </a:pPr>
            <a:r>
              <a:rPr lang="en-US" sz="3200" dirty="0" smtClean="0"/>
              <a:t>   2. Stasis of urine in the bladder &amp; ureter are normal physiological change during pregnancy.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0185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E. coli (70%)</a:t>
            </a:r>
          </a:p>
          <a:p>
            <a:r>
              <a:rPr lang="en-US" sz="3200" dirty="0" err="1" smtClean="0"/>
              <a:t>Klebsiella</a:t>
            </a:r>
            <a:r>
              <a:rPr lang="en-US" sz="3200" dirty="0" smtClean="0"/>
              <a:t> pneumonia (10%)</a:t>
            </a:r>
          </a:p>
          <a:p>
            <a:r>
              <a:rPr lang="en-US" sz="3200" dirty="0" err="1" smtClean="0"/>
              <a:t>Enterobactor</a:t>
            </a:r>
            <a:endParaRPr lang="en-US" sz="3200" dirty="0" smtClean="0"/>
          </a:p>
          <a:p>
            <a:r>
              <a:rPr lang="en-US" sz="3200" dirty="0" smtClean="0"/>
              <a:t>Proteus</a:t>
            </a:r>
          </a:p>
          <a:p>
            <a:r>
              <a:rPr lang="en-US" sz="3200" dirty="0" smtClean="0"/>
              <a:t>Pseudomonas</a:t>
            </a:r>
          </a:p>
          <a:p>
            <a:r>
              <a:rPr lang="en-US" sz="3200" dirty="0" smtClean="0"/>
              <a:t>Staph. </a:t>
            </a:r>
            <a:r>
              <a:rPr lang="en-US" sz="3200" dirty="0" err="1" smtClean="0"/>
              <a:t>Aureus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4103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10% woman develop </a:t>
            </a:r>
            <a:r>
              <a:rPr lang="en-US" sz="3200" dirty="0" err="1" smtClean="0"/>
              <a:t>bacterimia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Side : 70-80% in rt. Side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10-15% in left side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</a:t>
            </a:r>
            <a:r>
              <a:rPr lang="en-US" sz="3200" dirty="0" err="1" smtClean="0"/>
              <a:t>Bilaretal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 smtClean="0"/>
              <a:t>Type : Acute or severe type &amp; chronic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7553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Usually appear beyond 16 week.</a:t>
            </a:r>
          </a:p>
          <a:p>
            <a:r>
              <a:rPr lang="en-US" sz="3200" dirty="0" smtClean="0"/>
              <a:t>Bilateral</a:t>
            </a:r>
          </a:p>
          <a:p>
            <a:r>
              <a:rPr lang="en-US" sz="3200" dirty="0" smtClean="0"/>
              <a:t>If unilateral then more common in rt. Side.</a:t>
            </a:r>
          </a:p>
          <a:p>
            <a:r>
              <a:rPr lang="en-US" sz="3200" dirty="0" smtClean="0"/>
              <a:t>Chemical mediator- IL-1, TNF, endogenous </a:t>
            </a:r>
            <a:r>
              <a:rPr lang="en-US" sz="3200" dirty="0" err="1" smtClean="0"/>
              <a:t>pyrogen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7489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Acute aching pain over loin radiating to groin.</a:t>
            </a:r>
          </a:p>
          <a:p>
            <a:r>
              <a:rPr lang="en-US" sz="3200" dirty="0" smtClean="0"/>
              <a:t>Dysuria</a:t>
            </a:r>
          </a:p>
          <a:p>
            <a:r>
              <a:rPr lang="en-US" sz="3200" dirty="0" err="1" smtClean="0"/>
              <a:t>Haematuria</a:t>
            </a:r>
            <a:endParaRPr lang="en-US" sz="3200" dirty="0" smtClean="0"/>
          </a:p>
          <a:p>
            <a:r>
              <a:rPr lang="en-US" sz="3200" dirty="0" smtClean="0"/>
              <a:t>Fever with chill &amp; rigor.</a:t>
            </a:r>
          </a:p>
          <a:p>
            <a:r>
              <a:rPr lang="en-US" sz="3200" dirty="0" smtClean="0"/>
              <a:t>Anorexia, nausea, vomiting, myalgia.</a:t>
            </a:r>
          </a:p>
          <a:p>
            <a:r>
              <a:rPr lang="en-US" sz="3200" dirty="0" smtClean="0"/>
              <a:t>Respiratory distress &amp; pulmonary </a:t>
            </a:r>
            <a:r>
              <a:rPr lang="en-US" sz="3200" dirty="0" err="1" smtClean="0"/>
              <a:t>oedema</a:t>
            </a:r>
            <a:r>
              <a:rPr lang="en-US" sz="3200" dirty="0" smtClean="0"/>
              <a:t> due to endotoxin induced alveolar injury.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255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Rise of temperature</a:t>
            </a:r>
          </a:p>
          <a:p>
            <a:r>
              <a:rPr lang="en-US" sz="3200" dirty="0" smtClean="0"/>
              <a:t>Dehydration</a:t>
            </a:r>
          </a:p>
          <a:p>
            <a:r>
              <a:rPr lang="en-US" sz="3200" dirty="0" smtClean="0"/>
              <a:t>Toxic</a:t>
            </a:r>
          </a:p>
          <a:p>
            <a:r>
              <a:rPr lang="en-US" sz="3200" dirty="0" smtClean="0"/>
              <a:t>Tenderness in </a:t>
            </a:r>
            <a:r>
              <a:rPr lang="en-US" sz="3200" dirty="0" err="1" smtClean="0"/>
              <a:t>costovertebral</a:t>
            </a:r>
            <a:r>
              <a:rPr lang="en-US" sz="3200" dirty="0" smtClean="0"/>
              <a:t> region.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7317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115</TotalTime>
  <Words>591</Words>
  <Application>Microsoft Office PowerPoint</Application>
  <PresentationFormat>Widescreen</PresentationFormat>
  <Paragraphs>99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Trebuchet MS</vt:lpstr>
      <vt:lpstr>Wingdings 3</vt:lpstr>
      <vt:lpstr>Facet</vt:lpstr>
      <vt:lpstr>PYELONEPHRITIS IN PREGNANCY</vt:lpstr>
      <vt:lpstr>RISK FACTOR</vt:lpstr>
      <vt:lpstr>PowerPoint Presentation</vt:lpstr>
      <vt:lpstr>Pathogenesis</vt:lpstr>
      <vt:lpstr>Organism</vt:lpstr>
      <vt:lpstr>PowerPoint Presentation</vt:lpstr>
      <vt:lpstr>Clinical feature.</vt:lpstr>
      <vt:lpstr>PowerPoint Presentation</vt:lpstr>
      <vt:lpstr>SIGN</vt:lpstr>
      <vt:lpstr>Differential diagnosis</vt:lpstr>
      <vt:lpstr>INVESTIGATION</vt:lpstr>
      <vt:lpstr>COMPLICATION</vt:lpstr>
      <vt:lpstr>PowerPoint Presentation</vt:lpstr>
      <vt:lpstr>Management</vt:lpstr>
      <vt:lpstr>PowerPoint Presentation</vt:lpstr>
      <vt:lpstr>PowerPoint Presentation</vt:lpstr>
      <vt:lpstr>ASYMPTOMATIC BACTERIURIA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PYELONEPHRITIS IN PREGNANCY</dc:title>
  <dc:creator>ASUS</dc:creator>
  <cp:lastModifiedBy>ASUS</cp:lastModifiedBy>
  <cp:revision>33</cp:revision>
  <dcterms:created xsi:type="dcterms:W3CDTF">2017-01-17T15:30:49Z</dcterms:created>
  <dcterms:modified xsi:type="dcterms:W3CDTF">2017-01-17T17:26:19Z</dcterms:modified>
</cp:coreProperties>
</file>