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8" r:id="rId4"/>
    <p:sldId id="258" r:id="rId5"/>
    <p:sldId id="269" r:id="rId6"/>
    <p:sldId id="270" r:id="rId7"/>
    <p:sldId id="259" r:id="rId8"/>
    <p:sldId id="271" r:id="rId9"/>
    <p:sldId id="267" r:id="rId10"/>
    <p:sldId id="261" r:id="rId11"/>
    <p:sldId id="260" r:id="rId12"/>
    <p:sldId id="262" r:id="rId13"/>
    <p:sldId id="263" r:id="rId14"/>
    <p:sldId id="264" r:id="rId15"/>
    <p:sldId id="274" r:id="rId16"/>
    <p:sldId id="272" r:id="rId17"/>
    <p:sldId id="265" r:id="rId18"/>
    <p:sldId id="273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250" autoAdjust="0"/>
  </p:normalViewPr>
  <p:slideViewPr>
    <p:cSldViewPr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8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0882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33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9613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41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9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2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9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50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3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8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2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6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1" y="2404534"/>
            <a:ext cx="5562600" cy="1646302"/>
          </a:xfrm>
        </p:spPr>
        <p:txBody>
          <a:bodyPr>
            <a:normAutofit fontScale="90000"/>
          </a:bodyPr>
          <a:lstStyle/>
          <a:p>
            <a:r>
              <a:rPr lang="en-MY" sz="6600" b="1" dirty="0">
                <a:solidFill>
                  <a:schemeClr val="accent2">
                    <a:lumMod val="50000"/>
                  </a:schemeClr>
                </a:solidFill>
              </a:rPr>
              <a:t>ECTOPIC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dirty="0"/>
              <a:t>Clinical features of ACUTE ectopic pregnancy-</a:t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sz="2000" dirty="0"/>
              <a:t>Patient profile –maximum between  age of 20 -30</a:t>
            </a:r>
          </a:p>
          <a:p>
            <a:r>
              <a:rPr lang="en-MY" sz="2000" dirty="0"/>
              <a:t>Onset is acute</a:t>
            </a:r>
          </a:p>
          <a:p>
            <a:r>
              <a:rPr lang="en-MY" sz="2000" dirty="0"/>
              <a:t>Symptoms-classic triad of symptoms-</a:t>
            </a:r>
          </a:p>
          <a:p>
            <a:r>
              <a:rPr lang="en-MY" sz="2000" dirty="0"/>
              <a:t>1)Amenorrhea (75% ) Short period of amenorrhea (6-8)weeks</a:t>
            </a:r>
          </a:p>
          <a:p>
            <a:r>
              <a:rPr lang="en-MY" sz="2000" dirty="0"/>
              <a:t>2)Abdominal pain –(100% )-It is the most constant feature .It is acute , agonising or </a:t>
            </a:r>
            <a:r>
              <a:rPr lang="en-MY" sz="2000" dirty="0" err="1"/>
              <a:t>colicky,Pain</a:t>
            </a:r>
            <a:r>
              <a:rPr lang="en-MY" sz="2000" dirty="0"/>
              <a:t> is located in lower abdomen .Shoulder tip pain (25%) may be present .</a:t>
            </a:r>
          </a:p>
          <a:p>
            <a:r>
              <a:rPr lang="en-MY" sz="2000" dirty="0"/>
              <a:t>3)Vaginal bleeding  (70%)</a:t>
            </a:r>
          </a:p>
          <a:p>
            <a:r>
              <a:rPr lang="en-MY" sz="2000" dirty="0"/>
              <a:t>4)</a:t>
            </a:r>
            <a:r>
              <a:rPr lang="en-MY" sz="2000" dirty="0" err="1"/>
              <a:t>Vomitting,fainting</a:t>
            </a:r>
            <a:r>
              <a:rPr lang="en-MY" sz="2000" dirty="0"/>
              <a:t> attack (syncopal attack 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Signs-</a:t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dirty="0"/>
              <a:t>General look –</a:t>
            </a:r>
            <a:r>
              <a:rPr lang="en-MY" dirty="0" err="1"/>
              <a:t>Diagnostic.the</a:t>
            </a:r>
            <a:r>
              <a:rPr lang="en-MY" dirty="0"/>
              <a:t> pt lies quiet and </a:t>
            </a:r>
            <a:r>
              <a:rPr lang="en-MY" dirty="0" err="1"/>
              <a:t>conscios,perspires</a:t>
            </a:r>
            <a:r>
              <a:rPr lang="en-MY" dirty="0"/>
              <a:t> and looks blanched.</a:t>
            </a:r>
          </a:p>
          <a:p>
            <a:r>
              <a:rPr lang="en-MY" dirty="0"/>
              <a:t>Pallor-severe and proportionate to the internal </a:t>
            </a:r>
            <a:r>
              <a:rPr lang="en-MY" dirty="0" err="1"/>
              <a:t>haemorrage</a:t>
            </a:r>
            <a:endParaRPr lang="en-MY" dirty="0"/>
          </a:p>
          <a:p>
            <a:r>
              <a:rPr lang="en-MY" dirty="0"/>
              <a:t>Features of shock-pulse rapid and </a:t>
            </a:r>
            <a:r>
              <a:rPr lang="en-MY" dirty="0" err="1"/>
              <a:t>feeble,hypotension,extrimities</a:t>
            </a:r>
            <a:r>
              <a:rPr lang="en-MY" dirty="0"/>
              <a:t> –cold and clammy</a:t>
            </a:r>
          </a:p>
          <a:p>
            <a:r>
              <a:rPr lang="en-MY" dirty="0"/>
              <a:t>Abdominal examination-</a:t>
            </a:r>
          </a:p>
          <a:p>
            <a:r>
              <a:rPr lang="en-MY" dirty="0"/>
              <a:t>Abdomen (lower abdomen </a:t>
            </a:r>
            <a:r>
              <a:rPr lang="en-MY" dirty="0">
                <a:solidFill>
                  <a:srgbClr val="FF0000"/>
                </a:solidFill>
              </a:rPr>
              <a:t>)-</a:t>
            </a:r>
            <a:r>
              <a:rPr lang="en-MY" dirty="0" err="1">
                <a:solidFill>
                  <a:srgbClr val="FF0000"/>
                </a:solidFill>
              </a:rPr>
              <a:t>tense,tumid</a:t>
            </a:r>
            <a:r>
              <a:rPr lang="en-MY" dirty="0">
                <a:solidFill>
                  <a:srgbClr val="FF0000"/>
                </a:solidFill>
              </a:rPr>
              <a:t> ,tender</a:t>
            </a:r>
          </a:p>
          <a:p>
            <a:r>
              <a:rPr lang="en-MY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mass is usually felt</a:t>
            </a:r>
          </a:p>
          <a:p>
            <a:r>
              <a:rPr lang="en-MY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Shifting Dullness present</a:t>
            </a:r>
          </a:p>
          <a:p>
            <a:r>
              <a:rPr lang="en-MY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Muscle guard –usually absent.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MY" dirty="0"/>
              <a:t>    Pelvic examination-Usually not done due to extreme tenderness and it may precipitate more haemorrhage .The findings are –</a:t>
            </a:r>
          </a:p>
          <a:p>
            <a:pPr>
              <a:buAutoNum type="arabicParenR"/>
            </a:pPr>
            <a:r>
              <a:rPr lang="en-MY" dirty="0"/>
              <a:t>Vaginal mucosa-Blanched white</a:t>
            </a:r>
          </a:p>
          <a:p>
            <a:pPr>
              <a:buAutoNum type="arabicParenR"/>
            </a:pPr>
            <a:r>
              <a:rPr lang="en-MY" dirty="0"/>
              <a:t> </a:t>
            </a:r>
            <a:r>
              <a:rPr lang="en-MY" dirty="0" err="1"/>
              <a:t>Cevical</a:t>
            </a:r>
            <a:r>
              <a:rPr lang="en-MY" dirty="0"/>
              <a:t> excitation test  positive -extreme tenderness on fornix palpation or on movement of cervix</a:t>
            </a:r>
          </a:p>
          <a:p>
            <a:pPr>
              <a:buAutoNum type="arabicParenR"/>
            </a:pPr>
            <a:endParaRPr lang="en-MY" dirty="0"/>
          </a:p>
          <a:p>
            <a:r>
              <a:rPr lang="en-MY" dirty="0"/>
              <a:t>DIAGNOSIS OF ACUTE ECTOPIC---</a:t>
            </a:r>
            <a:r>
              <a:rPr lang="en-MY" b="1" dirty="0"/>
              <a:t>The classic history of acute abdominal catastrophe with fainting attack and collapse associated with features of intraabdominal haemorrhage in a woman of child bearing age points to ruptured ectopic.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Investigations-</a:t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b="1" dirty="0"/>
              <a:t>  A) Estimation of Hb % and blood grouping  and Rh typing is done  urgently .</a:t>
            </a:r>
          </a:p>
          <a:p>
            <a:pPr marL="0" indent="0">
              <a:buNone/>
            </a:pPr>
            <a:r>
              <a:rPr lang="en-MY" b="1" dirty="0"/>
              <a:t>  B)  </a:t>
            </a:r>
            <a:r>
              <a:rPr lang="en-MY" dirty="0"/>
              <a:t>Estimation of serum B-HCG -</a:t>
            </a:r>
            <a:r>
              <a:rPr lang="en-MY" b="1" dirty="0"/>
              <a:t>pregnancy test is positive in 95% cases.</a:t>
            </a:r>
          </a:p>
          <a:p>
            <a:r>
              <a:rPr lang="en-MY" dirty="0"/>
              <a:t>1)lower </a:t>
            </a:r>
            <a:r>
              <a:rPr lang="en-MY" dirty="0" err="1"/>
              <a:t>conc</a:t>
            </a:r>
            <a:r>
              <a:rPr lang="en-MY" dirty="0"/>
              <a:t> of b-HCG than normal intrauterine pregnancy</a:t>
            </a:r>
          </a:p>
          <a:p>
            <a:r>
              <a:rPr lang="en-MY" dirty="0"/>
              <a:t> 2)doubling time in plasma fails to occur in 2days</a:t>
            </a:r>
          </a:p>
          <a:p>
            <a:r>
              <a:rPr lang="en-MY" dirty="0"/>
              <a:t>C)Ultrasonography-</a:t>
            </a:r>
          </a:p>
          <a:p>
            <a:r>
              <a:rPr lang="en-MY" dirty="0"/>
              <a:t>1)Absence of intrauterine pregnancy with a positive pregnancy test .</a:t>
            </a:r>
          </a:p>
          <a:p>
            <a:r>
              <a:rPr lang="en-MY" dirty="0"/>
              <a:t>2)fluid in the pouch of Douglas  .</a:t>
            </a:r>
          </a:p>
          <a:p>
            <a:endParaRPr lang="en-MY" dirty="0"/>
          </a:p>
          <a:p>
            <a:endParaRPr lang="en-MY" dirty="0"/>
          </a:p>
          <a:p>
            <a:endParaRPr lang="en-MY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/>
              <a:t>Management of acute ectopic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b="1" dirty="0"/>
              <a:t>Principle-Resuscitation and </a:t>
            </a:r>
            <a:r>
              <a:rPr lang="en-MY" b="1" dirty="0" err="1"/>
              <a:t>laparotomy</a:t>
            </a:r>
            <a:r>
              <a:rPr lang="en-MY" b="1" dirty="0"/>
              <a:t> simultaneously</a:t>
            </a:r>
            <a:r>
              <a:rPr lang="en-MY" dirty="0"/>
              <a:t>.</a:t>
            </a:r>
          </a:p>
          <a:p>
            <a:r>
              <a:rPr lang="en-MY" dirty="0"/>
              <a:t>Ante shock treatment –Anti –shock measures are to be taken energetically with simultaneous preparation for urgent laparotomy .</a:t>
            </a:r>
          </a:p>
          <a:p>
            <a:r>
              <a:rPr lang="en-MY" dirty="0"/>
              <a:t>Crystalloid solution is started.</a:t>
            </a:r>
          </a:p>
          <a:p>
            <a:r>
              <a:rPr lang="en-MY" dirty="0"/>
              <a:t>Blood is sent for grouping and cross </a:t>
            </a:r>
            <a:r>
              <a:rPr lang="en-MY" dirty="0" err="1"/>
              <a:t>matching.At</a:t>
            </a:r>
            <a:r>
              <a:rPr lang="en-MY" dirty="0"/>
              <a:t> least 3-4 bags of blood should be ready .</a:t>
            </a:r>
          </a:p>
          <a:p>
            <a:r>
              <a:rPr lang="en-MY" dirty="0"/>
              <a:t>In the meantime colloid solution is started.</a:t>
            </a:r>
          </a:p>
          <a:p>
            <a:r>
              <a:rPr lang="en-MY" dirty="0"/>
              <a:t>Laparotomy followed by </a:t>
            </a:r>
            <a:r>
              <a:rPr lang="en-MY" dirty="0" err="1"/>
              <a:t>salpingectomy.if</a:t>
            </a:r>
            <a:r>
              <a:rPr lang="en-MY" dirty="0"/>
              <a:t> ovary is damaged beyond salvage then </a:t>
            </a:r>
            <a:r>
              <a:rPr lang="en-MY" dirty="0" err="1"/>
              <a:t>salpingo</a:t>
            </a:r>
            <a:r>
              <a:rPr lang="en-MY" dirty="0"/>
              <a:t> –oophorectomy is done.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9F191-5484-4FA7-B2DA-BA7AF785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09239-E78A-4C94-BA30-454E0919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Laparotomy-Indication of laparotomy are-</a:t>
            </a:r>
          </a:p>
          <a:p>
            <a:r>
              <a:rPr lang="en-US" dirty="0"/>
              <a:t>1)patient hemodynamically unstable</a:t>
            </a:r>
          </a:p>
          <a:p>
            <a:r>
              <a:rPr lang="en-US" dirty="0"/>
              <a:t>2)evidence of rupture</a:t>
            </a:r>
          </a:p>
          <a:p>
            <a:r>
              <a:rPr lang="en-US" dirty="0"/>
              <a:t>3)laparoscopy contra indicated</a:t>
            </a:r>
          </a:p>
        </p:txBody>
      </p:sp>
    </p:spTree>
    <p:extLst>
      <p:ext uri="{BB962C8B-B14F-4D97-AF65-F5344CB8AC3E}">
        <p14:creationId xmlns:p14="http://schemas.microsoft.com/office/powerpoint/2010/main" val="712666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2CC5E-8BB2-458B-BBAB-94023A19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333C17-F03C-449D-9524-55B37A296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4351" y="-684751"/>
            <a:ext cx="5717101" cy="7543803"/>
          </a:xfrm>
        </p:spPr>
      </p:pic>
    </p:spTree>
    <p:extLst>
      <p:ext uri="{BB962C8B-B14F-4D97-AF65-F5344CB8AC3E}">
        <p14:creationId xmlns:p14="http://schemas.microsoft.com/office/powerpoint/2010/main" val="3041310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/>
              <a:t>Management of </a:t>
            </a:r>
            <a:r>
              <a:rPr lang="en-MY" dirty="0" err="1"/>
              <a:t>unruptured</a:t>
            </a:r>
            <a:r>
              <a:rPr lang="en-MY" dirty="0"/>
              <a:t> ectopic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b="1" dirty="0"/>
              <a:t>Expectant management </a:t>
            </a:r>
            <a:r>
              <a:rPr lang="en-MY" dirty="0"/>
              <a:t>–where only observation is done hoping for spontaneous </a:t>
            </a:r>
            <a:r>
              <a:rPr lang="en-MY" dirty="0" err="1"/>
              <a:t>resolution.Indication</a:t>
            </a:r>
            <a:r>
              <a:rPr lang="en-MY" dirty="0"/>
              <a:t> are –</a:t>
            </a:r>
          </a:p>
          <a:p>
            <a:r>
              <a:rPr lang="en-MY" dirty="0"/>
              <a:t>1)initial serum level  &lt;1500 IU/L</a:t>
            </a:r>
          </a:p>
          <a:p>
            <a:r>
              <a:rPr lang="en-MY" dirty="0"/>
              <a:t>2)Gestational sac &lt;4 cm</a:t>
            </a:r>
          </a:p>
          <a:p>
            <a:r>
              <a:rPr lang="en-MY" dirty="0"/>
              <a:t>3)No </a:t>
            </a:r>
            <a:r>
              <a:rPr lang="en-MY" dirty="0" err="1"/>
              <a:t>fetal</a:t>
            </a:r>
            <a:r>
              <a:rPr lang="en-MY" dirty="0"/>
              <a:t> heart beat on TVS</a:t>
            </a:r>
          </a:p>
          <a:p>
            <a:r>
              <a:rPr lang="en-MY" dirty="0"/>
              <a:t>4)No evidence of bleeding or rupture on TVS .</a:t>
            </a:r>
          </a:p>
          <a:p>
            <a:endParaRPr lang="en-MY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1AFC0-DEE6-4428-810C-9E1F7AC5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B969A-8B3B-4A4A-9137-492C74373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MY" b="1" dirty="0"/>
              <a:t>Medical Mx-</a:t>
            </a:r>
            <a:r>
              <a:rPr lang="en-MY" dirty="0"/>
              <a:t>1)Haemodynamically stable</a:t>
            </a:r>
          </a:p>
          <a:p>
            <a:r>
              <a:rPr lang="en-MY" dirty="0"/>
              <a:t>2)serum </a:t>
            </a:r>
            <a:r>
              <a:rPr lang="en-MY" dirty="0" err="1"/>
              <a:t>hCG</a:t>
            </a:r>
            <a:r>
              <a:rPr lang="en-MY" dirty="0"/>
              <a:t> level &lt;3000 IU/L </a:t>
            </a:r>
          </a:p>
          <a:p>
            <a:r>
              <a:rPr lang="en-MY" dirty="0"/>
              <a:t>3)Tubal diameter &lt;4 cm without any </a:t>
            </a:r>
            <a:r>
              <a:rPr lang="en-MY" dirty="0" err="1"/>
              <a:t>fetal</a:t>
            </a:r>
            <a:r>
              <a:rPr lang="en-MY" dirty="0"/>
              <a:t> cardiac activity</a:t>
            </a:r>
          </a:p>
          <a:p>
            <a:r>
              <a:rPr lang="en-MY" dirty="0"/>
              <a:t>4)There should be no intra abdominal haemorrhage</a:t>
            </a:r>
          </a:p>
          <a:p>
            <a:r>
              <a:rPr lang="en-MY" dirty="0"/>
              <a:t>The drugs commonly used for </a:t>
            </a:r>
            <a:r>
              <a:rPr lang="en-MY" dirty="0" err="1"/>
              <a:t>salpingocentesis</a:t>
            </a:r>
            <a:r>
              <a:rPr lang="en-MY" dirty="0"/>
              <a:t> are-</a:t>
            </a:r>
          </a:p>
          <a:p>
            <a:r>
              <a:rPr lang="en-MY" dirty="0"/>
              <a:t>Methotrexate</a:t>
            </a:r>
          </a:p>
          <a:p>
            <a:r>
              <a:rPr lang="en-MY" dirty="0"/>
              <a:t>Potassium chloride</a:t>
            </a:r>
          </a:p>
          <a:p>
            <a:r>
              <a:rPr lang="en-MY" dirty="0"/>
              <a:t>Prostaglandin</a:t>
            </a:r>
          </a:p>
          <a:p>
            <a:r>
              <a:rPr lang="en-MY" dirty="0"/>
              <a:t>Hyperosmolar glucose</a:t>
            </a:r>
          </a:p>
          <a:p>
            <a:r>
              <a:rPr lang="en-MY" dirty="0"/>
              <a:t>Actinomycin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66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MY" dirty="0"/>
          </a:p>
          <a:p>
            <a:r>
              <a:rPr lang="en-MY" dirty="0"/>
              <a:t>Conservative surgery-</a:t>
            </a:r>
          </a:p>
          <a:p>
            <a:r>
              <a:rPr lang="en-MY" dirty="0"/>
              <a:t>Indications-</a:t>
            </a:r>
          </a:p>
          <a:p>
            <a:r>
              <a:rPr lang="en-MY" dirty="0"/>
              <a:t>a)cases not fulfilling the criteria of medical therapy</a:t>
            </a:r>
          </a:p>
          <a:p>
            <a:r>
              <a:rPr lang="en-MY" dirty="0"/>
              <a:t>b)Cases where B-</a:t>
            </a:r>
            <a:r>
              <a:rPr lang="en-MY" dirty="0" err="1"/>
              <a:t>hCG</a:t>
            </a:r>
            <a:r>
              <a:rPr lang="en-MY" dirty="0"/>
              <a:t> levels are not decreasing despite medical therapy</a:t>
            </a:r>
          </a:p>
          <a:p>
            <a:r>
              <a:rPr lang="en-MY" dirty="0"/>
              <a:t>C) persistent </a:t>
            </a:r>
            <a:r>
              <a:rPr lang="en-MY" dirty="0" err="1"/>
              <a:t>fetal</a:t>
            </a:r>
            <a:r>
              <a:rPr lang="en-MY" dirty="0"/>
              <a:t> cardiac activity</a:t>
            </a:r>
          </a:p>
          <a:p>
            <a:r>
              <a:rPr lang="en-MY" dirty="0"/>
              <a:t>1)Linear </a:t>
            </a:r>
            <a:r>
              <a:rPr lang="en-MY" dirty="0" err="1"/>
              <a:t>salpingostomy</a:t>
            </a:r>
            <a:endParaRPr lang="en-MY" dirty="0"/>
          </a:p>
          <a:p>
            <a:r>
              <a:rPr lang="en-MY" dirty="0"/>
              <a:t>2)linear </a:t>
            </a:r>
            <a:r>
              <a:rPr lang="en-MY" dirty="0" err="1"/>
              <a:t>salpingotomy</a:t>
            </a:r>
            <a:endParaRPr lang="en-MY" dirty="0"/>
          </a:p>
          <a:p>
            <a:r>
              <a:rPr lang="en-MY" dirty="0"/>
              <a:t>3)segmental resection </a:t>
            </a:r>
          </a:p>
          <a:p>
            <a:r>
              <a:rPr lang="en-MY" dirty="0"/>
              <a:t>4)</a:t>
            </a:r>
            <a:r>
              <a:rPr lang="en-MY" dirty="0" err="1"/>
              <a:t>fimbrial</a:t>
            </a:r>
            <a:r>
              <a:rPr lang="en-MY" dirty="0"/>
              <a:t> expression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MY" sz="2400" dirty="0"/>
              <a:t>An ectopic pregnancy is one in which the fertilized ovum is implanted  and develops outside the normal endometrial cavity.</a:t>
            </a:r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5F12F-06ED-42EF-84D4-DE205DEA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Sites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F351D-183A-421C-90FD-80A1E5016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000" dirty="0"/>
              <a:t>EXTRA UTERINE-</a:t>
            </a:r>
          </a:p>
          <a:p>
            <a:pPr marL="400050" lvl="1" indent="0">
              <a:buNone/>
            </a:pPr>
            <a:r>
              <a:rPr lang="en-MY" sz="1800" dirty="0"/>
              <a:t>A)Tubal-97%-</a:t>
            </a:r>
          </a:p>
          <a:p>
            <a:pPr marL="800100" lvl="2" indent="0">
              <a:buNone/>
            </a:pPr>
            <a:r>
              <a:rPr lang="en-MY" sz="1600" dirty="0"/>
              <a:t>Ampulla (55% ),</a:t>
            </a:r>
          </a:p>
          <a:p>
            <a:pPr marL="800100" lvl="2" indent="0">
              <a:buNone/>
            </a:pPr>
            <a:r>
              <a:rPr lang="en-MY" sz="1600" dirty="0"/>
              <a:t>isthmus (25%),</a:t>
            </a:r>
          </a:p>
          <a:p>
            <a:pPr marL="800100" lvl="2" indent="0">
              <a:buNone/>
            </a:pPr>
            <a:r>
              <a:rPr lang="en-MY" sz="1600" dirty="0"/>
              <a:t>infundibulum (18%),</a:t>
            </a:r>
          </a:p>
          <a:p>
            <a:pPr marL="800100" lvl="2" indent="0">
              <a:buNone/>
            </a:pPr>
            <a:r>
              <a:rPr lang="en-MY" sz="1600" dirty="0"/>
              <a:t>interstitial (2%)</a:t>
            </a:r>
          </a:p>
          <a:p>
            <a:pPr marL="400050" lvl="1" indent="0">
              <a:buNone/>
            </a:pPr>
            <a:r>
              <a:rPr lang="en-MY" sz="1800" dirty="0"/>
              <a:t>B)Ovarian (.5% )</a:t>
            </a:r>
          </a:p>
          <a:p>
            <a:pPr marL="400050" lvl="1" indent="0">
              <a:buNone/>
            </a:pPr>
            <a:r>
              <a:rPr lang="en-MY" sz="1800" dirty="0"/>
              <a:t>C)abdominal( 1%)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3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UTERINE- (1.5%)</a:t>
            </a:r>
          </a:p>
          <a:p>
            <a:pPr marL="457200" lvl="1" indent="0">
              <a:buNone/>
            </a:pPr>
            <a:r>
              <a:rPr lang="en-MY" sz="2000" dirty="0"/>
              <a:t>A)Cervical (&lt;1% )</a:t>
            </a:r>
          </a:p>
          <a:p>
            <a:pPr marL="457200" lvl="1" indent="0">
              <a:buNone/>
            </a:pPr>
            <a:r>
              <a:rPr lang="en-MY" sz="2000" dirty="0"/>
              <a:t>B)Angular</a:t>
            </a:r>
          </a:p>
          <a:p>
            <a:pPr marL="457200" lvl="1" indent="0">
              <a:buNone/>
            </a:pPr>
            <a:r>
              <a:rPr lang="en-MY" sz="2000" dirty="0"/>
              <a:t>C)</a:t>
            </a:r>
            <a:r>
              <a:rPr lang="en-MY" sz="2000" dirty="0" err="1"/>
              <a:t>Cornual</a:t>
            </a:r>
            <a:endParaRPr lang="en-MY" sz="2000" dirty="0"/>
          </a:p>
          <a:p>
            <a:pPr marL="457200" lvl="1" indent="0">
              <a:buNone/>
            </a:pPr>
            <a:r>
              <a:rPr lang="en-MY" sz="2000" dirty="0"/>
              <a:t>D)caesarean section scar (&lt;1%)</a:t>
            </a:r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46444-4194-4693-B3A2-E63EB0BF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ETIOLOGY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9BECB-E818-42B5-9B15-6BC7EFC55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1)Salpingitis and pelvic inflammatory diseases –increases the risk of ectopic pregnancy by 6-10 fold .</a:t>
            </a:r>
          </a:p>
          <a:p>
            <a:r>
              <a:rPr lang="en-MY" sz="2400" dirty="0"/>
              <a:t>a)loss of cilia of lining epithelium and impairment of muscular peristalsis</a:t>
            </a:r>
          </a:p>
          <a:p>
            <a:r>
              <a:rPr lang="en-MY" sz="2400" dirty="0"/>
              <a:t>b)Narrowing of tubal lumen </a:t>
            </a:r>
          </a:p>
          <a:p>
            <a:r>
              <a:rPr lang="en-MY" sz="2400" dirty="0"/>
              <a:t>c)formation of adhesion between mucosal folds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1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1D2B8-448D-4FBD-AF02-E9C21DE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E06BF-86DC-479B-8991-910DBA89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MY" sz="2600" dirty="0"/>
              <a:t>2)Contraceptive failure –</a:t>
            </a:r>
          </a:p>
          <a:p>
            <a:pPr marL="800100" lvl="1" indent="-342900">
              <a:buAutoNum type="alphaLcParenR"/>
            </a:pPr>
            <a:r>
              <a:rPr lang="en-MY" sz="2600" dirty="0"/>
              <a:t>IUD –There is relative increase in tubal pregnancy (7 times more )should pregnancy occur with IUD in situ .</a:t>
            </a:r>
          </a:p>
          <a:p>
            <a:pPr marL="800100" lvl="1" indent="-342900">
              <a:buAutoNum type="alphaLcParenR"/>
            </a:pPr>
            <a:r>
              <a:rPr lang="en-MY" sz="2600" dirty="0"/>
              <a:t>Sterilization operation-There is 15-50% chance of being ectopic if pregnancy occurs .This is due to sterilization failure .</a:t>
            </a:r>
          </a:p>
          <a:p>
            <a:pPr marL="800100" lvl="1" indent="-342900">
              <a:buAutoNum type="alphaLcParenR"/>
            </a:pPr>
            <a:r>
              <a:rPr lang="en-MY" sz="2600" dirty="0"/>
              <a:t>Progesterone only pill or post-coital </a:t>
            </a:r>
            <a:r>
              <a:rPr lang="en-MY" sz="2600" dirty="0" err="1"/>
              <a:t>estrogen</a:t>
            </a:r>
            <a:r>
              <a:rPr lang="en-MY" sz="2600" dirty="0"/>
              <a:t> preparation increase the chance of tubal pregnancy probably by impaired tubal motility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53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MY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MY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3)Tubal surgery</a:t>
            </a:r>
          </a:p>
          <a:p>
            <a:pPr>
              <a:buNone/>
            </a:pPr>
            <a:r>
              <a:rPr lang="en-MY" sz="2000" dirty="0"/>
              <a:t>4)ART</a:t>
            </a:r>
          </a:p>
          <a:p>
            <a:pPr>
              <a:buNone/>
            </a:pPr>
            <a:r>
              <a:rPr lang="en-MY" sz="2000" dirty="0"/>
              <a:t>5)Previous ectopic pregnancy</a:t>
            </a:r>
          </a:p>
          <a:p>
            <a:pPr>
              <a:buNone/>
            </a:pPr>
            <a:r>
              <a:rPr lang="en-MY" sz="2000" dirty="0"/>
              <a:t>6)Prior induced abortion</a:t>
            </a:r>
          </a:p>
          <a:p>
            <a:pPr>
              <a:buNone/>
            </a:pPr>
            <a:r>
              <a:rPr lang="en-MY" sz="2000" dirty="0">
                <a:solidFill>
                  <a:schemeClr val="tx1"/>
                </a:solidFill>
              </a:rPr>
              <a:t>7)Tubal endometriosis</a:t>
            </a:r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7F2A6-1451-4D70-B736-C5BE9ECDA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dirty="0"/>
              <a:t>TYPES OF ECTOPIC PREGNANCY-</a:t>
            </a:r>
            <a:br>
              <a:rPr lang="en-MY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C4B2B-1EA5-4207-B2B1-F6849E14B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MY" sz="2400" dirty="0"/>
              <a:t>Acute ruptured ectopic</a:t>
            </a:r>
          </a:p>
          <a:p>
            <a:pPr>
              <a:buFont typeface="+mj-lt"/>
              <a:buAutoNum type="arabicPeriod"/>
            </a:pPr>
            <a:r>
              <a:rPr lang="en-MY" sz="2400" dirty="0"/>
              <a:t>Unruptured</a:t>
            </a:r>
          </a:p>
          <a:p>
            <a:pPr>
              <a:buFont typeface="+mj-lt"/>
              <a:buAutoNum type="arabicPeriod"/>
            </a:pPr>
            <a:r>
              <a:rPr lang="en-MY" sz="2400" dirty="0"/>
              <a:t>Subacute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28EB-B918-4053-BACC-E781061B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RISK FACTORS OF ECTOPIC PREGNANCY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1F998-32C4-460A-A22B-EEE1CFD58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930400"/>
            <a:ext cx="6781801" cy="4318000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History of PID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History of tubal ligation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Contraception failure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Previous ectopic pregnancy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Tubal reconstructive surgery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History of infertility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ART particularly if the tubes are patent but damaged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IUD use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Previous induced abortion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/>
              <a:t>Tubal endometriosis</a:t>
            </a:r>
          </a:p>
        </p:txBody>
      </p:sp>
    </p:spTree>
    <p:extLst>
      <p:ext uri="{BB962C8B-B14F-4D97-AF65-F5344CB8AC3E}">
        <p14:creationId xmlns:p14="http://schemas.microsoft.com/office/powerpoint/2010/main" val="13189444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1953</TotalTime>
  <Words>837</Words>
  <Application>Microsoft Office PowerPoint</Application>
  <PresentationFormat>On-screen Show (4:3)</PresentationFormat>
  <Paragraphs>118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Trebuchet MS</vt:lpstr>
      <vt:lpstr>Wingdings</vt:lpstr>
      <vt:lpstr>Wingdings 3</vt:lpstr>
      <vt:lpstr>Facet</vt:lpstr>
      <vt:lpstr>ECTOPIC PREGNANCY</vt:lpstr>
      <vt:lpstr>Definition</vt:lpstr>
      <vt:lpstr>Sites</vt:lpstr>
      <vt:lpstr>PowerPoint Presentation</vt:lpstr>
      <vt:lpstr>ETIOLOGY</vt:lpstr>
      <vt:lpstr>PowerPoint Presentation</vt:lpstr>
      <vt:lpstr>PowerPoint Presentation</vt:lpstr>
      <vt:lpstr>TYPES OF ECTOPIC PREGNANCY- </vt:lpstr>
      <vt:lpstr>RISK FACTORS OF ECTOPIC PREGNANCY </vt:lpstr>
      <vt:lpstr>Clinical features of ACUTE ectopic pregnancy- </vt:lpstr>
      <vt:lpstr>Signs- </vt:lpstr>
      <vt:lpstr>PowerPoint Presentation</vt:lpstr>
      <vt:lpstr>Investigations- </vt:lpstr>
      <vt:lpstr>Management of acute ectopic</vt:lpstr>
      <vt:lpstr>PowerPoint Presentation</vt:lpstr>
      <vt:lpstr>PowerPoint Presentation</vt:lpstr>
      <vt:lpstr>Management of unruptured ectopic pregnancy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ECTOPIC PREGNANCY</dc:title>
  <dc:creator>Ali Hassan Mahmood</dc:creator>
  <cp:lastModifiedBy>User</cp:lastModifiedBy>
  <cp:revision>57</cp:revision>
  <dcterms:created xsi:type="dcterms:W3CDTF">2006-08-16T00:00:00Z</dcterms:created>
  <dcterms:modified xsi:type="dcterms:W3CDTF">2021-07-06T05:11:11Z</dcterms:modified>
</cp:coreProperties>
</file>