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  <p:sldId id="267" r:id="rId17"/>
    <p:sldId id="281" r:id="rId18"/>
    <p:sldId id="268" r:id="rId19"/>
    <p:sldId id="273" r:id="rId20"/>
    <p:sldId id="274" r:id="rId21"/>
    <p:sldId id="275" r:id="rId22"/>
    <p:sldId id="276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6DFD4-EA90-45F7-9BD2-94A460C9D0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6F0FF2-E252-4319-8F1C-A58ADDA61F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963447-1239-478A-BDE1-FA9033A77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9A560B-4845-4FAC-8219-890FE6090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B7494-3EC4-4ECC-BAB3-32D581F95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8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0282F-8A8F-429F-891F-CDE0F6C2D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56861-AEE2-435D-9E85-D2D2E13FD5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473F72-7A2A-41DA-9716-CC55973B0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7F59B2-D54F-452E-B7F6-CF88580E0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3AC11-565C-4ABF-BDEE-2F8FCAB2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86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B6384C-7FC4-45E7-A89A-A6D86CB45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F179B5-8A66-4C1B-B0C2-2793260BD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765A6-5EA8-4E73-80D4-D1FB372CD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569167-3FA5-4E5E-A136-7A45A9C16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20EBE-7543-4926-B9BC-E06CE68D5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13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95B5E-24A8-42A2-9260-B65A01538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1A066-DFE9-438E-B423-E15649BEA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B14B9-665F-444B-B6ED-EC3B9662D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4B33F-05FF-4D11-BC8E-A07CCD28F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220BF-72EA-4BD4-BD24-80F06D322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93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35685-6217-4281-BD2A-E494CA9F6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59DBD-6050-43BC-9C7C-FDC1DB82C3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850BC-04F0-4AE0-93BA-6244F6EA3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B1449-9C3F-4BC7-B43E-59CE85463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BC5B77-9080-42B6-BCAB-FA156E9F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1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9F3D0-429F-4003-B3D0-3BEBD5F2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BBCBE-A1C7-42B0-A27D-9BEF2BAD38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44E633-C93D-49BC-A4EB-A642EF5EFB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1DDAD-25A2-4AED-AE15-818FDE35A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FB6D98-87BF-4917-A86E-C06CF742D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3524C-2AD3-492B-8619-4DDD9DEB4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765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F6B43-3258-45F5-85E7-D92BFADC4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BD3192-76C1-4454-B96D-AE477E435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1189E5-2AFA-495B-89BB-47110D86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069FF5-580A-40DC-BAAB-16DFA03B7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2D7C90-E1EC-4290-A5B0-A567DD7F7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2BD4B-90BC-4C69-8600-0E5B19B9D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024EA2-9941-4D49-B450-AA13637A9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5A933C-555F-4DE8-A331-FE360BDA5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08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11637-3537-423E-8B27-9FABDD9B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A83CCF-A29A-4FA9-9891-33028C110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A6299-AC44-406F-A7F0-289E3E890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3D4F4B-75D2-43AC-A549-D4BCA2D43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69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7DE2F2-1ABA-48EC-AA0F-F9CB8AAD55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E5DFE6-D355-484B-8788-DF6BA5146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FAFC4E-2D4C-42EA-B532-8348705A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13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2207E-0EB5-47CA-B819-C930460C4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23A68-72FC-4613-85F0-2D60E8AA1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7817C2-1FDF-4990-9929-F78142394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01FDF-B1C7-4E2E-B49D-070D5175F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37804-40D8-474B-861E-294CBD6D0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5E919-E4D3-4B37-9F7E-F8862CB28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35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448EA-48B5-4646-8A72-E055CDD9C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52128E-BC2F-42CB-AE34-3DD8917BAA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7DCCE-8468-468C-AD74-3BFC30383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1AE1DA-42CC-4243-8CDC-D6EFF0134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7FD241-7F7A-45A4-875E-5B36E0C19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E4DB20-3098-4FBF-B20A-68FF8067C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1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DE2506-C357-4543-BCD3-7E1BFBBA7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AC714-66D5-4E80-9592-38C1C8215A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E2B11-3E78-439F-BFAF-A9DB24CB0E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B0F39-936B-48BC-A506-7D121719C3EB}" type="datetimeFigureOut">
              <a:rPr lang="en-US" smtClean="0"/>
              <a:t>12/6/2021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8440AE-1AFE-4CD1-B26C-08378962CD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EC194-26DD-4127-879D-EEF5178D8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A2362-7595-4DB0-B802-33391E43B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23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9D5A6-BB7A-460B-82DF-8BFA14553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Development of uterus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52F9E-AAB2-472D-998B-A97B571F6A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040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90E01-12C7-4AFD-9B44-EEDE0DFB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D09A2-806C-461D-B0B4-75789DE60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HYMEN ABNORMALITY</a:t>
            </a:r>
          </a:p>
          <a:p>
            <a:r>
              <a:rPr lang="en-US" dirty="0"/>
              <a:t> Gross hymenal abnormality of significance is imperforate hymen. It is due to failure of disintegration of the central cells of the Müllerian eminence that projects into the urogenital sinus.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10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D4310-6950-456E-B42C-885DFC44A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C12E6-3B60-45B7-BF36-C601CBFA6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existence is almost always unnoticed until the girl attains the age of 14–16 years.</a:t>
            </a:r>
          </a:p>
          <a:p>
            <a:r>
              <a:rPr lang="en-US" dirty="0"/>
              <a:t> As the uterus is functioning normally, the menstrual blood is pent up inside the vagina behind the hymen (cryptomenorrhea).</a:t>
            </a:r>
          </a:p>
          <a:p>
            <a:r>
              <a:rPr lang="en-US" dirty="0"/>
              <a:t> Depending upon the amount of blood so accumulated, it first distends the vagina (</a:t>
            </a:r>
            <a:r>
              <a:rPr lang="en-US" dirty="0" err="1"/>
              <a:t>hematocolpos</a:t>
            </a:r>
            <a:r>
              <a:rPr lang="en-US" dirty="0"/>
              <a:t>). </a:t>
            </a:r>
          </a:p>
          <a:p>
            <a:r>
              <a:rPr lang="en-US" dirty="0"/>
              <a:t>The uterus is next involved and the cavity is dilated (hematometra). </a:t>
            </a:r>
          </a:p>
          <a:p>
            <a:r>
              <a:rPr lang="en-US" dirty="0"/>
              <a:t>In the late and neglected cases, the tubes may also be distended after the </a:t>
            </a:r>
            <a:r>
              <a:rPr lang="en-US" dirty="0" err="1"/>
              <a:t>fimbrial</a:t>
            </a:r>
            <a:r>
              <a:rPr lang="en-US" dirty="0"/>
              <a:t> ends are closed by adhesions (</a:t>
            </a:r>
            <a:r>
              <a:rPr lang="en-US" dirty="0" err="1"/>
              <a:t>Hematosalpinx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49762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0878A-3AF4-4408-9879-A3A9498DD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69F29-CE52-493F-A585-963D7D3766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Clinical features: The girl is aged about 14–16 years.</a:t>
            </a:r>
          </a:p>
          <a:p>
            <a:r>
              <a:rPr lang="en-US" dirty="0"/>
              <a:t> The chief complaints are periodic lower abdominal pain, which may be continuous, primary amenorrhea and urinary symptoms, such as frequency, dysuria or even retention of urine.</a:t>
            </a:r>
          </a:p>
          <a:p>
            <a:r>
              <a:rPr lang="en-US" dirty="0"/>
              <a:t> In fact, in significant cases the presenting feature may be the retention of urine.</a:t>
            </a:r>
          </a:p>
          <a:p>
            <a:r>
              <a:rPr lang="en-US" dirty="0"/>
              <a:t> The cause of retention is due to elongation of the urethra</a:t>
            </a:r>
          </a:p>
        </p:txBody>
      </p:sp>
    </p:spTree>
    <p:extLst>
      <p:ext uri="{BB962C8B-B14F-4D97-AF65-F5344CB8AC3E}">
        <p14:creationId xmlns:p14="http://schemas.microsoft.com/office/powerpoint/2010/main" val="1676313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ECD65-8863-416A-8D64-77980F6CC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9B497-2030-4923-96E3-CBCD14FEA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Abdominal examination reveals a suprapubic swelling, which may be uterine or full bladder. </a:t>
            </a:r>
          </a:p>
          <a:p>
            <a:r>
              <a:rPr lang="en-US" dirty="0"/>
              <a:t>Prior catheterization reveals the true state.</a:t>
            </a:r>
          </a:p>
          <a:p>
            <a:r>
              <a:rPr lang="en-US" dirty="0"/>
              <a:t> Vulvar inspection reveals a tense bulging membrane of bluish coloration </a:t>
            </a:r>
          </a:p>
          <a:p>
            <a:r>
              <a:rPr lang="en-US" dirty="0"/>
              <a:t>. In majority, however, it is not the true hymen but the obstructing membrane is a transverse vaginal septum close to the inner aspect of the hymen.</a:t>
            </a:r>
          </a:p>
          <a:p>
            <a:r>
              <a:rPr lang="en-US" dirty="0"/>
              <a:t> Rectal examination reveals the bulged vagina. Ultrasonography can make the diagnosis of hematometra and </a:t>
            </a:r>
            <a:r>
              <a:rPr lang="en-US" dirty="0" err="1"/>
              <a:t>hematocolpos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41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EDE59-E3B5-49FC-8390-3DBA88A6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898EE-C361-4FF6-9D8E-0AFBED930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Class I: Müllerian agenesis/hypoplasia—Segmental: (a. Vaginal, b. Cervical, c. Uterine, d. Tubal, e. Combined) </a:t>
            </a:r>
          </a:p>
          <a:p>
            <a:r>
              <a:rPr lang="en-US" dirty="0"/>
              <a:t>Class II: </a:t>
            </a:r>
            <a:r>
              <a:rPr lang="en-US" dirty="0" err="1"/>
              <a:t>Unicornuate</a:t>
            </a:r>
            <a:r>
              <a:rPr lang="en-US" dirty="0"/>
              <a:t> uterus with or without a rudimentary horn</a:t>
            </a:r>
          </a:p>
          <a:p>
            <a:r>
              <a:rPr lang="en-US" dirty="0"/>
              <a:t> Class III: Uterus didelphys</a:t>
            </a:r>
          </a:p>
          <a:p>
            <a:r>
              <a:rPr lang="en-US" dirty="0"/>
              <a:t> Class IV: Bicornuate uterus (a. Complete to internal </a:t>
            </a:r>
            <a:r>
              <a:rPr lang="en-US" dirty="0" err="1"/>
              <a:t>os</a:t>
            </a:r>
            <a:r>
              <a:rPr lang="en-US" dirty="0"/>
              <a:t>, b. Partial)</a:t>
            </a:r>
          </a:p>
          <a:p>
            <a:r>
              <a:rPr lang="en-US" dirty="0"/>
              <a:t>Class V: Septate Uterus (Complete/incomplete)</a:t>
            </a:r>
          </a:p>
          <a:p>
            <a:r>
              <a:rPr lang="en-US" dirty="0"/>
              <a:t> Class VI: Arcuate uterus</a:t>
            </a:r>
          </a:p>
          <a:p>
            <a:r>
              <a:rPr lang="en-US" dirty="0"/>
              <a:t> Class VII: Diethylstilbesterol (DES)-related </a:t>
            </a:r>
            <a:r>
              <a:rPr lang="en-US" dirty="0" err="1"/>
              <a:t>anomali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94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A35D26-82B4-44FD-A892-31512A92E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D8D11-F8E9-4C9D-8DF8-B1C1A327E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Types of fusion anomalies </a:t>
            </a:r>
          </a:p>
          <a:p>
            <a:r>
              <a:rPr lang="en-US" dirty="0"/>
              <a:t> Arcuate (18%): The cornual parts of the uterus remains separated. The uterine fundus looks concave with heart-shaped cavity outline . </a:t>
            </a:r>
          </a:p>
          <a:p>
            <a:r>
              <a:rPr lang="en-US" dirty="0"/>
              <a:t>Uterus didelphys (8%): There is complete lack of fusion of the Müllerian ducts with a double uterus, double cervix and a double vagina . </a:t>
            </a:r>
          </a:p>
          <a:p>
            <a:r>
              <a:rPr lang="en-US" dirty="0"/>
              <a:t>Uterus </a:t>
            </a:r>
            <a:r>
              <a:rPr lang="en-US" dirty="0" err="1"/>
              <a:t>bicornis</a:t>
            </a:r>
            <a:r>
              <a:rPr lang="en-US" dirty="0"/>
              <a:t> (26%): There is varying degrees of fusion of the muscle walls of the two ducts. </a:t>
            </a:r>
          </a:p>
          <a:p>
            <a:r>
              <a:rPr lang="en-US" dirty="0"/>
              <a:t>Uterus </a:t>
            </a:r>
            <a:r>
              <a:rPr lang="en-US" dirty="0" err="1"/>
              <a:t>bicornis</a:t>
            </a:r>
            <a:r>
              <a:rPr lang="en-US" dirty="0"/>
              <a:t> </a:t>
            </a:r>
            <a:r>
              <a:rPr lang="en-US" dirty="0" err="1"/>
              <a:t>bicollis</a:t>
            </a:r>
            <a:r>
              <a:rPr lang="en-US" dirty="0"/>
              <a:t>: There are two uterine cavities with double cervix with or without vaginal septum. </a:t>
            </a:r>
          </a:p>
          <a:p>
            <a:r>
              <a:rPr lang="en-US" dirty="0"/>
              <a:t>Uterus </a:t>
            </a:r>
            <a:r>
              <a:rPr lang="en-US" dirty="0" err="1"/>
              <a:t>bicornis</a:t>
            </a:r>
            <a:r>
              <a:rPr lang="en-US" dirty="0"/>
              <a:t> </a:t>
            </a:r>
            <a:r>
              <a:rPr lang="en-US" dirty="0" err="1"/>
              <a:t>unicollis</a:t>
            </a:r>
            <a:r>
              <a:rPr lang="en-US" dirty="0"/>
              <a:t>: There are two uterine cavities with one cervix. The horns may be equal or one horn may be rudimentary and have </a:t>
            </a:r>
            <a:r>
              <a:rPr lang="en-US" dirty="0" err="1"/>
              <a:t>have</a:t>
            </a:r>
            <a:r>
              <a:rPr lang="en-US" dirty="0"/>
              <a:t> no communication with the developed horn </a:t>
            </a:r>
          </a:p>
        </p:txBody>
      </p:sp>
    </p:spTree>
    <p:extLst>
      <p:ext uri="{BB962C8B-B14F-4D97-AF65-F5344CB8AC3E}">
        <p14:creationId xmlns:p14="http://schemas.microsoft.com/office/powerpoint/2010/main" val="2760518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C5126B-BC5B-47A6-949A-CEE0D33E7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3E95B9-0C38-4791-AC7B-52848040E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Septate uterus (35%): The two Müllerian ducts are fused together but there is persistence of septum in between the two either partially (subseptate) or completely </a:t>
            </a:r>
          </a:p>
          <a:p>
            <a:r>
              <a:rPr lang="en-US" dirty="0"/>
              <a:t>. Uterus </a:t>
            </a:r>
            <a:r>
              <a:rPr lang="en-US" dirty="0" err="1"/>
              <a:t>unicornis</a:t>
            </a:r>
            <a:r>
              <a:rPr lang="en-US" dirty="0"/>
              <a:t> (10%): Failure of development of one Müllerian duct</a:t>
            </a:r>
          </a:p>
        </p:txBody>
      </p:sp>
    </p:spTree>
    <p:extLst>
      <p:ext uri="{BB962C8B-B14F-4D97-AF65-F5344CB8AC3E}">
        <p14:creationId xmlns:p14="http://schemas.microsoft.com/office/powerpoint/2010/main" val="2634534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1D547-8965-4833-872B-7436D49DD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E7E08F6-F7FF-437A-AFE3-E8FA22D1F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78" y="485192"/>
            <a:ext cx="10977634" cy="5057755"/>
          </a:xfrm>
        </p:spPr>
      </p:pic>
    </p:spTree>
    <p:extLst>
      <p:ext uri="{BB962C8B-B14F-4D97-AF65-F5344CB8AC3E}">
        <p14:creationId xmlns:p14="http://schemas.microsoft.com/office/powerpoint/2010/main" val="3631863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5BDDC-C8D2-4AA5-BB58-0CB187EB9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C1F04-957F-428F-9B45-E25D4163B2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DES-related abnormality: It is due to DES exposure during intrauterine life.</a:t>
            </a:r>
          </a:p>
          <a:p>
            <a:r>
              <a:rPr lang="en-US" dirty="0"/>
              <a:t> Varieties of malformations are included, e.g. Vagina: Adenosis, adenocarcinoma.</a:t>
            </a:r>
          </a:p>
          <a:p>
            <a:r>
              <a:rPr lang="en-US" dirty="0"/>
              <a:t> Cervix: Cockscomb cervix, cervical collar.</a:t>
            </a:r>
          </a:p>
          <a:p>
            <a:r>
              <a:rPr lang="en-US" dirty="0"/>
              <a:t> Uterus: Hypoplasia, T-shaped cavity, uterine synechiae.</a:t>
            </a:r>
          </a:p>
          <a:p>
            <a:r>
              <a:rPr lang="en-US" dirty="0"/>
              <a:t> Fallopian tube: Cornual </a:t>
            </a:r>
          </a:p>
        </p:txBody>
      </p:sp>
    </p:spTree>
    <p:extLst>
      <p:ext uri="{BB962C8B-B14F-4D97-AF65-F5344CB8AC3E}">
        <p14:creationId xmlns:p14="http://schemas.microsoft.com/office/powerpoint/2010/main" val="4280014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1306DB-C2F8-49B6-A77B-8394F7B84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ADA9D-AF7C-4636-8030-821AC92FC5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Gynecological</a:t>
            </a:r>
          </a:p>
          <a:p>
            <a:r>
              <a:rPr lang="en-US" dirty="0"/>
              <a:t> Infertility and dyspareunia are often related in association with vaginal septum.</a:t>
            </a:r>
          </a:p>
          <a:p>
            <a:r>
              <a:rPr lang="en-US" dirty="0"/>
              <a:t> Dysmenorrhea in bicornuate uterus or due to cryptomenorrhea (pent up menstrual blood in rudimentary horn).</a:t>
            </a:r>
          </a:p>
          <a:p>
            <a:r>
              <a:rPr lang="en-US" dirty="0"/>
              <a:t> Menstrual disorders (menorrhagia, cryptomenorrhea) are seen. Menorrhagia is due to increased surface area in bicornuate uterus.</a:t>
            </a:r>
          </a:p>
        </p:txBody>
      </p:sp>
    </p:spTree>
    <p:extLst>
      <p:ext uri="{BB962C8B-B14F-4D97-AF65-F5344CB8AC3E}">
        <p14:creationId xmlns:p14="http://schemas.microsoft.com/office/powerpoint/2010/main" val="3394298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651DD-338E-472A-9E6B-323847F8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1DADB-A61B-4594-9499-EC5F8001A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Clitoris is developed from the genital tubercle.</a:t>
            </a:r>
          </a:p>
          <a:p>
            <a:r>
              <a:rPr lang="en-US" dirty="0"/>
              <a:t>  Labia minora are developed from the genital folds (urogenital membrane).</a:t>
            </a:r>
          </a:p>
          <a:p>
            <a:r>
              <a:rPr lang="en-US" dirty="0"/>
              <a:t>  Labia majora are developed from the genital swellings (labioscrotal swelling).</a:t>
            </a:r>
          </a:p>
          <a:p>
            <a:r>
              <a:rPr lang="en-US" dirty="0"/>
              <a:t>  The Bartholin’s glands are developed as outgrowths from the caudal part of the urogenital sinus and correspond to the bulbourethral glands of male.</a:t>
            </a:r>
          </a:p>
        </p:txBody>
      </p:sp>
    </p:spTree>
    <p:extLst>
      <p:ext uri="{BB962C8B-B14F-4D97-AF65-F5344CB8AC3E}">
        <p14:creationId xmlns:p14="http://schemas.microsoft.com/office/powerpoint/2010/main" val="4188507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ACF1-980C-4C57-BE39-4335AD48B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A3579-1F69-452C-991F-00C4B89794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Obstetrical</a:t>
            </a:r>
          </a:p>
          <a:p>
            <a:r>
              <a:rPr lang="en-US" dirty="0"/>
              <a:t> </a:t>
            </a:r>
            <a:r>
              <a:rPr lang="en-US" dirty="0" err="1"/>
              <a:t>Midtrimester</a:t>
            </a:r>
            <a:r>
              <a:rPr lang="en-US" dirty="0"/>
              <a:t> miscarriage which may be recurrent. </a:t>
            </a:r>
          </a:p>
          <a:p>
            <a:r>
              <a:rPr lang="en-US" dirty="0"/>
              <a:t>Rudimentary horn pregnancy may occur due to transperitoneal migration of sperm or ovum from the opposite side. Cornual pregnancy (ectopic) inevitably ends in rupture around 16th week</a:t>
            </a:r>
          </a:p>
        </p:txBody>
      </p:sp>
    </p:spTree>
    <p:extLst>
      <p:ext uri="{BB962C8B-B14F-4D97-AF65-F5344CB8AC3E}">
        <p14:creationId xmlns:p14="http://schemas.microsoft.com/office/powerpoint/2010/main" val="36502597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3CE39-3299-46A1-BA14-1454BFA78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A4063-91CD-4FC9-A318-9071238C6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Cervical incompetence.</a:t>
            </a:r>
          </a:p>
          <a:p>
            <a:r>
              <a:rPr lang="en-US" dirty="0"/>
              <a:t> Increased incidence of malpresentation—transverse lie in arcuate or subseptate, breech in bicornuate, </a:t>
            </a:r>
            <a:r>
              <a:rPr lang="en-US" dirty="0" err="1"/>
              <a:t>unicornuate</a:t>
            </a:r>
            <a:r>
              <a:rPr lang="en-US" dirty="0"/>
              <a:t> or complete septate uterus. </a:t>
            </a:r>
          </a:p>
          <a:p>
            <a:r>
              <a:rPr lang="en-US" dirty="0"/>
              <a:t>Preterm labor, IUGR, IUD. </a:t>
            </a:r>
          </a:p>
          <a:p>
            <a:pPr marL="0" indent="0">
              <a:buNone/>
            </a:pPr>
            <a:r>
              <a:rPr lang="en-US" dirty="0"/>
              <a:t>  Prolonged labor—due to incoordinate uterine action. </a:t>
            </a:r>
          </a:p>
          <a:p>
            <a:pPr marL="0" indent="0">
              <a:buNone/>
            </a:pPr>
            <a:r>
              <a:rPr lang="en-US" dirty="0"/>
              <a:t>  Obstructed labor—obstruction by the nongravid horn of the bicornuate uterus or rudimentary horn. </a:t>
            </a:r>
          </a:p>
          <a:p>
            <a:pPr marL="0" indent="0">
              <a:buNone/>
            </a:pPr>
            <a:r>
              <a:rPr lang="en-US"/>
              <a:t>  Retained </a:t>
            </a:r>
            <a:r>
              <a:rPr lang="en-US" dirty="0"/>
              <a:t>placenta and postpartum hemorrhage where the placenta is implanted over the </a:t>
            </a:r>
            <a:r>
              <a:rPr lang="en-US" dirty="0" err="1"/>
              <a:t>uterin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284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CEC63-2B53-4B54-AEF7-1030B8EB1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07E10-3F77-4464-A909-822F6F92A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Diagnosis ---</a:t>
            </a:r>
          </a:p>
          <a:p>
            <a:pPr marL="0" indent="0">
              <a:buNone/>
            </a:pPr>
            <a:r>
              <a:rPr lang="en-US" dirty="0"/>
              <a:t>  Internal examination reveals septate vagina and two cervices. </a:t>
            </a:r>
          </a:p>
          <a:p>
            <a:pPr marL="0" indent="0">
              <a:buNone/>
            </a:pPr>
            <a:r>
              <a:rPr lang="en-US" dirty="0"/>
              <a:t>   Passage of a sound can diagnose two separate cavities . </a:t>
            </a:r>
          </a:p>
          <a:p>
            <a:r>
              <a:rPr lang="en-US" dirty="0"/>
              <a:t>For this reason several investigations in different combinations are done, such as hysterography, hysteroscopy, laparoscopy, ultrasonography (vaginal probe) , and MRI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24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A6B1A-9C9F-4C82-A5ED-825D9853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16BD9-A30D-4EA7-8F9A-4ED625BD9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  <a:p>
            <a:r>
              <a:rPr lang="en-US" dirty="0"/>
              <a:t>Mere presence of any uterine malformation per se is not an indication of surgical intervention.</a:t>
            </a:r>
          </a:p>
          <a:p>
            <a:r>
              <a:rPr lang="en-US" dirty="0"/>
              <a:t> Reproductive outcome: Better obstetric outcome in septate uterus (86%), bicornuate uterus (50%) has been mentioned.</a:t>
            </a:r>
          </a:p>
          <a:p>
            <a:r>
              <a:rPr lang="en-US" dirty="0"/>
              <a:t> </a:t>
            </a:r>
            <a:r>
              <a:rPr lang="en-US" dirty="0" err="1"/>
              <a:t>Unicornuate</a:t>
            </a:r>
            <a:r>
              <a:rPr lang="en-US" dirty="0"/>
              <a:t> uterus has very poor (40%) pregnancy outcome. No treatment is generally effective.</a:t>
            </a:r>
          </a:p>
          <a:p>
            <a:r>
              <a:rPr lang="en-US" dirty="0"/>
              <a:t> Uterus didelphys has best possibility of successful pregnancy (64%).</a:t>
            </a:r>
          </a:p>
        </p:txBody>
      </p:sp>
    </p:spTree>
    <p:extLst>
      <p:ext uri="{BB962C8B-B14F-4D97-AF65-F5344CB8AC3E}">
        <p14:creationId xmlns:p14="http://schemas.microsoft.com/office/powerpoint/2010/main" val="2685449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39879-BDCA-4ABF-BE3D-D766A57DC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7B522-722F-4BEE-B765-14A098C532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Rudimentary horn should be excised to reduce the risk of ectopic pregnancy (8%). </a:t>
            </a:r>
          </a:p>
          <a:p>
            <a:r>
              <a:rPr lang="en-US" dirty="0"/>
              <a:t>Unification operation (bicornuate/septate uterus) is, therefore, indicated in otherwise unexplained cases with uterine malformation.</a:t>
            </a:r>
          </a:p>
          <a:p>
            <a:r>
              <a:rPr lang="en-US" dirty="0"/>
              <a:t> Abdominal metroplasty could be done either by excising the septum (Strassman, Jones, and Jones) or by incising the septum .</a:t>
            </a:r>
          </a:p>
        </p:txBody>
      </p:sp>
    </p:spTree>
    <p:extLst>
      <p:ext uri="{BB962C8B-B14F-4D97-AF65-F5344CB8AC3E}">
        <p14:creationId xmlns:p14="http://schemas.microsoft.com/office/powerpoint/2010/main" val="35184098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DF13-C07E-4BAC-A4A8-2A50CFB93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6F5FE-6FFE-408B-81A5-0B812F990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Hysteroscopic metroplasty is more commonly done. </a:t>
            </a:r>
          </a:p>
          <a:p>
            <a:r>
              <a:rPr lang="en-US" dirty="0"/>
              <a:t>Resection of the septum can be done either by a resectoscope or by laser.</a:t>
            </a:r>
          </a:p>
          <a:p>
            <a:r>
              <a:rPr lang="en-US" dirty="0"/>
              <a:t> Advantages are: (a) High success rate (80–89%), (b) short hospital stay, (c) reduced postoperative morbidity (infection or adhesions), and (d) subsequent chance of vaginal delivery is high compared to abdominal metroplasty where cesarean section is mandatory</a:t>
            </a:r>
          </a:p>
        </p:txBody>
      </p:sp>
    </p:spTree>
    <p:extLst>
      <p:ext uri="{BB962C8B-B14F-4D97-AF65-F5344CB8AC3E}">
        <p14:creationId xmlns:p14="http://schemas.microsoft.com/office/powerpoint/2010/main" val="2044524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F521F-F963-4368-AA35-715D102FD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58261-6D26-468D-9BFE-172EF9943E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Labioscrotal swelling ----Scrotum------------------------ Labia majora </a:t>
            </a:r>
          </a:p>
          <a:p>
            <a:r>
              <a:rPr lang="en-US" dirty="0"/>
              <a:t>Urogenital folds---------- Ventral aspect of penis------- Labia minora</a:t>
            </a:r>
          </a:p>
          <a:p>
            <a:r>
              <a:rPr lang="en-US" dirty="0"/>
              <a:t> Genital tubercle ---------Penis ------------------------------Clitoris </a:t>
            </a:r>
          </a:p>
          <a:p>
            <a:r>
              <a:rPr lang="en-US" dirty="0"/>
              <a:t>Urogenital sinus --------Urinary bladder </a:t>
            </a:r>
          </a:p>
          <a:p>
            <a:r>
              <a:rPr lang="en-US" dirty="0"/>
              <a:t>                                        Urethra except navicular fossa,  Prostate gland                Prostatic utricle Bulbourethral glands </a:t>
            </a:r>
          </a:p>
          <a:p>
            <a:r>
              <a:rPr lang="en-US" dirty="0"/>
              <a:t>Urinary bladder, urethra Urethral and paraurethral glands, Vagina Bartholin’s gland</a:t>
            </a:r>
          </a:p>
        </p:txBody>
      </p:sp>
    </p:spTree>
    <p:extLst>
      <p:ext uri="{BB962C8B-B14F-4D97-AF65-F5344CB8AC3E}">
        <p14:creationId xmlns:p14="http://schemas.microsoft.com/office/powerpoint/2010/main" val="64097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E3646-A1AD-4789-ABF7-0D8868F23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CA8D0-2ED6-4D38-ABE2-E8632E262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Paramesonephric duct -Appendix of testes, Hydatid of Morgagni,     uterus, cervix, fallopian tubes, vagina (muscular wall) </a:t>
            </a:r>
          </a:p>
          <a:p>
            <a:endParaRPr lang="en-US" dirty="0"/>
          </a:p>
          <a:p>
            <a:r>
              <a:rPr lang="en-US" dirty="0"/>
              <a:t>Mesonephric duct- Ductus epididymis, Ductus deferens and seminal vesicles</a:t>
            </a:r>
          </a:p>
          <a:p>
            <a:r>
              <a:rPr lang="en-US" dirty="0"/>
              <a:t> Duct of </a:t>
            </a:r>
            <a:r>
              <a:rPr lang="en-US" dirty="0" err="1"/>
              <a:t>epoophoron</a:t>
            </a:r>
            <a:r>
              <a:rPr lang="en-US" dirty="0"/>
              <a:t>, Gartner’s duct</a:t>
            </a:r>
          </a:p>
        </p:txBody>
      </p:sp>
    </p:spTree>
    <p:extLst>
      <p:ext uri="{BB962C8B-B14F-4D97-AF65-F5344CB8AC3E}">
        <p14:creationId xmlns:p14="http://schemas.microsoft.com/office/powerpoint/2010/main" val="268436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FDFAD-CF1A-48F5-BDC0-2E167453F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CDFA2C-B255-4186-9526-FE80EBA5E9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FALLOPIAN TUBES- Fallopian tube is developed from upper vertical part and the adjoining horizontal part of the Müllerian duct.</a:t>
            </a:r>
          </a:p>
          <a:p>
            <a:r>
              <a:rPr lang="en-US" dirty="0"/>
              <a:t> The coelomic opening of the duct becomes the abdominal </a:t>
            </a:r>
            <a:r>
              <a:rPr lang="en-US" dirty="0" err="1"/>
              <a:t>istium</a:t>
            </a:r>
            <a:endParaRPr lang="en-US" dirty="0"/>
          </a:p>
          <a:p>
            <a:r>
              <a:rPr lang="en-US" dirty="0"/>
              <a:t>Uterus is developed by the fusion of the intermediate horizontal and the adjoining vertical part of the Müllerian ducts,</a:t>
            </a:r>
          </a:p>
          <a:p>
            <a:r>
              <a:rPr lang="en-US" dirty="0"/>
              <a:t>Cervix is developed from the fused lower vertical parts of the two paramesonephric ducts. </a:t>
            </a:r>
          </a:p>
          <a:p>
            <a:r>
              <a:rPr lang="en-US" dirty="0"/>
              <a:t>. The intervening septum disappears during the 5th month of intrauterine life</a:t>
            </a:r>
          </a:p>
        </p:txBody>
      </p:sp>
    </p:spTree>
    <p:extLst>
      <p:ext uri="{BB962C8B-B14F-4D97-AF65-F5344CB8AC3E}">
        <p14:creationId xmlns:p14="http://schemas.microsoft.com/office/powerpoint/2010/main" val="2033667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A3885-841A-46C2-84B0-9234737BF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5C32E-BA46-42D6-B477-C57748748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lining epithelium and the glands of the uterus and cervix are developed from the coelomic epithelium.</a:t>
            </a:r>
          </a:p>
          <a:p>
            <a:r>
              <a:rPr lang="en-US" dirty="0"/>
              <a:t> Myometrium and endometrial stroma are developed from the mesoderm of the paramesonephric ducts .</a:t>
            </a:r>
          </a:p>
          <a:p>
            <a:r>
              <a:rPr lang="en-US" dirty="0"/>
              <a:t>VAGINA</a:t>
            </a:r>
          </a:p>
          <a:p>
            <a:r>
              <a:rPr lang="en-US" dirty="0"/>
              <a:t> Development of vagina is composite, partly from the Müllerian (paramesonephric) ducts and partly from the urogenital sinus</a:t>
            </a:r>
          </a:p>
        </p:txBody>
      </p:sp>
    </p:spTree>
    <p:extLst>
      <p:ext uri="{BB962C8B-B14F-4D97-AF65-F5344CB8AC3E}">
        <p14:creationId xmlns:p14="http://schemas.microsoft.com/office/powerpoint/2010/main" val="2093208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2D99C-0C90-450B-A912-62B6D45FA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C00DA-A1DE-4554-BF47-D2BA6859DA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Upper three-fifth above the hymen develop from the fused uterovaginal canal of the Müllerian ducts.  </a:t>
            </a:r>
          </a:p>
          <a:p>
            <a:r>
              <a:rPr lang="en-US" dirty="0"/>
              <a:t>Mucous membrane is developed from the endoderm of the canalized (vaginal plate) </a:t>
            </a:r>
            <a:r>
              <a:rPr lang="en-US" dirty="0" err="1"/>
              <a:t>sinovaginal</a:t>
            </a:r>
            <a:r>
              <a:rPr lang="en-US" dirty="0"/>
              <a:t> bulb (urogenital sinus). </a:t>
            </a:r>
          </a:p>
          <a:p>
            <a:r>
              <a:rPr lang="en-US" dirty="0"/>
              <a:t> The musculature is developed from the mesoderm of the fused caudal vertical part of the Müllerian ducts. </a:t>
            </a:r>
          </a:p>
          <a:p>
            <a:r>
              <a:rPr lang="en-US" dirty="0"/>
              <a:t>The hymen is developed from the junction of the Müllerian tubercle (mesodermal) and the urogenital sinus</a:t>
            </a:r>
          </a:p>
        </p:txBody>
      </p:sp>
    </p:spTree>
    <p:extLst>
      <p:ext uri="{BB962C8B-B14F-4D97-AF65-F5344CB8AC3E}">
        <p14:creationId xmlns:p14="http://schemas.microsoft.com/office/powerpoint/2010/main" val="613557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1B431-CCC4-46D3-99C0-3E6FCC7E1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86B9B-B3B3-4DD3-900D-8E7F4768E2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Lower one-fifth below the hymen is developed entirely from the endoderm of the urogenital sinus.</a:t>
            </a:r>
          </a:p>
          <a:p>
            <a:r>
              <a:rPr lang="en-US" dirty="0"/>
              <a:t> Vaginal introitus is developed from the ectoderm of the genital folds after rupture of the bilaminar urogenital membrane.</a:t>
            </a:r>
          </a:p>
        </p:txBody>
      </p:sp>
    </p:spTree>
    <p:extLst>
      <p:ext uri="{BB962C8B-B14F-4D97-AF65-F5344CB8AC3E}">
        <p14:creationId xmlns:p14="http://schemas.microsoft.com/office/powerpoint/2010/main" val="4231866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C1BD9-7FA4-4D3B-BDDD-1FDA1379C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E1735-284D-4B2F-A2CC-A3A0A6DC4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ovary is developed from the gonadal ridge. </a:t>
            </a:r>
          </a:p>
          <a:p>
            <a:r>
              <a:rPr lang="en-US" dirty="0"/>
              <a:t>The cortex and the covering epithelium are developed from the coelomic epithelium and the medulla from the mesenchyme. </a:t>
            </a:r>
          </a:p>
          <a:p>
            <a:r>
              <a:rPr lang="en-US" dirty="0"/>
              <a:t>The germ cells are endodermal in origin and migrate from the yolk sac to the genital ridge.</a:t>
            </a:r>
          </a:p>
          <a:p>
            <a:r>
              <a:rPr lang="en-US" dirty="0"/>
              <a:t> The number of oogonia reaches its maximum at 20th week numbering about 7 million.</a:t>
            </a:r>
          </a:p>
          <a:p>
            <a:r>
              <a:rPr lang="en-US" dirty="0"/>
              <a:t> The estimated number at birth is about 2  million.</a:t>
            </a:r>
          </a:p>
        </p:txBody>
      </p:sp>
    </p:spTree>
    <p:extLst>
      <p:ext uri="{BB962C8B-B14F-4D97-AF65-F5344CB8AC3E}">
        <p14:creationId xmlns:p14="http://schemas.microsoft.com/office/powerpoint/2010/main" val="2274774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1488</Words>
  <Application>Microsoft Office PowerPoint</Application>
  <PresentationFormat>Widescreen</PresentationFormat>
  <Paragraphs>100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Development of uterus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Clinical features-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Development of uterus</dc:title>
  <dc:creator>Ali Hasaan Mahmood</dc:creator>
  <cp:lastModifiedBy>Ali Hasaan Mahmood</cp:lastModifiedBy>
  <cp:revision>8</cp:revision>
  <dcterms:created xsi:type="dcterms:W3CDTF">2021-11-29T07:52:32Z</dcterms:created>
  <dcterms:modified xsi:type="dcterms:W3CDTF">2021-12-06T16:32:51Z</dcterms:modified>
</cp:coreProperties>
</file>