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9A176-4ABB-7745-D4B3-8CED67485A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0912EE-F859-52AB-FAD6-AAEC751506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A1627B-B3BB-A0A1-9145-11BA6A23ED2A}"/>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5" name="Footer Placeholder 4">
            <a:extLst>
              <a:ext uri="{FF2B5EF4-FFF2-40B4-BE49-F238E27FC236}">
                <a16:creationId xmlns:a16="http://schemas.microsoft.com/office/drawing/2014/main" id="{5686636F-9D6E-4377-4DD2-ED6A9CFD2C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BD9A16-B314-78F5-71C4-E8239F37ACE5}"/>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3446163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AAB9C-4B72-0C84-E5E8-FB738742CF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30D3DE-3295-8FBB-E773-D7A37CDC72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25C5D8-983D-1EBF-76FA-635B0486879A}"/>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5" name="Footer Placeholder 4">
            <a:extLst>
              <a:ext uri="{FF2B5EF4-FFF2-40B4-BE49-F238E27FC236}">
                <a16:creationId xmlns:a16="http://schemas.microsoft.com/office/drawing/2014/main" id="{0DCD7F48-9BD2-F72D-A616-C3365D371F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3CA0F5-929E-0A3B-03D5-4698DD2D8244}"/>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270558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0708DF-F20A-2264-E0A3-AE1366C4663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41C123-5CCB-1BA6-48C0-AD081787A2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87EE3F-6B53-6B89-D26C-AC91F2FF3FC4}"/>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5" name="Footer Placeholder 4">
            <a:extLst>
              <a:ext uri="{FF2B5EF4-FFF2-40B4-BE49-F238E27FC236}">
                <a16:creationId xmlns:a16="http://schemas.microsoft.com/office/drawing/2014/main" id="{4E350B07-C779-BF2C-CEFA-B5B7CBD78B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76FABB-CC2C-AC3D-758C-C28CA8017812}"/>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3114814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2DA4B-487F-30FD-3DF0-D701A757A8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D407B3-4D91-F6FD-9D8F-D4B9F3A5DF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E3C6CA-7C0C-888F-FD29-874875A33F34}"/>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5" name="Footer Placeholder 4">
            <a:extLst>
              <a:ext uri="{FF2B5EF4-FFF2-40B4-BE49-F238E27FC236}">
                <a16:creationId xmlns:a16="http://schemas.microsoft.com/office/drawing/2014/main" id="{BA4A467F-5132-A6AF-933A-9B3E95C94C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2987B-F825-6DC4-8CB9-B7721718A642}"/>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424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72A8E-5A16-F472-B680-961DF54213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78B896-96C7-BD5F-E039-BDF2E2CDDF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6671C7-2D1E-D789-9A50-D53AA2D8C854}"/>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5" name="Footer Placeholder 4">
            <a:extLst>
              <a:ext uri="{FF2B5EF4-FFF2-40B4-BE49-F238E27FC236}">
                <a16:creationId xmlns:a16="http://schemas.microsoft.com/office/drawing/2014/main" id="{D6E2B844-8941-332F-4BE4-1CE11D1AB7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575DA8-28B8-D93F-EC54-6FEB91D19E55}"/>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1956994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6DB58-77BE-909F-299A-557A738777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1115F9-5BD5-B95C-196F-FF40AC44CC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203894-0BDA-0FDA-4DC5-CAFFA2A76D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449205-D717-5004-E43E-F9A92842E3C1}"/>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6" name="Footer Placeholder 5">
            <a:extLst>
              <a:ext uri="{FF2B5EF4-FFF2-40B4-BE49-F238E27FC236}">
                <a16:creationId xmlns:a16="http://schemas.microsoft.com/office/drawing/2014/main" id="{F4DE1524-4134-FB5A-2A7E-0A898E035C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063DF6-698E-7059-7662-8A2FEDF1513B}"/>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2632809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4B4B4-41C4-4F7B-1B5D-FCB64E3944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EA224D-ADE6-375A-4044-6B00459FDF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2BD2DD-FE3C-08AA-171E-4D9452B3B8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E71EB5-D034-7F38-1BA5-39DA8DA95F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4486D9-E6F9-2EED-E217-BED1563F45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021D0C-187C-0B2D-7E52-FA64143928C7}"/>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8" name="Footer Placeholder 7">
            <a:extLst>
              <a:ext uri="{FF2B5EF4-FFF2-40B4-BE49-F238E27FC236}">
                <a16:creationId xmlns:a16="http://schemas.microsoft.com/office/drawing/2014/main" id="{03D779F1-172C-BE43-33A0-EB135D7CE8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F73177-86E2-7090-3C7D-4B2D895147FD}"/>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6113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5BBB8-00D5-4887-CAEC-64DC6E96F2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7A4D5D-2D23-9685-B258-2EDBD2A32804}"/>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4" name="Footer Placeholder 3">
            <a:extLst>
              <a:ext uri="{FF2B5EF4-FFF2-40B4-BE49-F238E27FC236}">
                <a16:creationId xmlns:a16="http://schemas.microsoft.com/office/drawing/2014/main" id="{B7F27005-A6D3-7A29-55DB-AECBE72DD1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EEDA51-F5B8-9DB4-8F96-17EB1C42DAC7}"/>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28722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88FB9B-2E9B-E0F9-71F0-1B9700FE7545}"/>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3" name="Footer Placeholder 2">
            <a:extLst>
              <a:ext uri="{FF2B5EF4-FFF2-40B4-BE49-F238E27FC236}">
                <a16:creationId xmlns:a16="http://schemas.microsoft.com/office/drawing/2014/main" id="{D7A93C68-C528-E3AA-4873-26F3D0DD99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D04AE4-6166-8276-48E0-860777567A21}"/>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118845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49667-35A5-2DC0-E3F7-36BD85450B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76211F-387D-61BF-44D0-994CCDEA5E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FC795A-61DC-4E1C-2D8B-F32DC951C6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5665F4-6717-CFB0-4CB7-56FB3F839C14}"/>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6" name="Footer Placeholder 5">
            <a:extLst>
              <a:ext uri="{FF2B5EF4-FFF2-40B4-BE49-F238E27FC236}">
                <a16:creationId xmlns:a16="http://schemas.microsoft.com/office/drawing/2014/main" id="{8E753B2C-0529-8D39-7760-2C02A36566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632440-DBDC-997C-C676-00349EAA4F39}"/>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2652477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8DDF-AF42-D70A-9111-51AF71E11A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B50D67-789C-072C-83E3-2C9526F1A1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CEA710-22F1-91C0-757B-96207B72B6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6BED16-17D6-F423-6C84-674E189A9877}"/>
              </a:ext>
            </a:extLst>
          </p:cNvPr>
          <p:cNvSpPr>
            <a:spLocks noGrp="1"/>
          </p:cNvSpPr>
          <p:nvPr>
            <p:ph type="dt" sz="half" idx="10"/>
          </p:nvPr>
        </p:nvSpPr>
        <p:spPr/>
        <p:txBody>
          <a:bodyPr/>
          <a:lstStyle/>
          <a:p>
            <a:fld id="{48E15ED6-1E84-41B9-A8CB-7C285DAD8281}" type="datetimeFigureOut">
              <a:rPr lang="en-US" smtClean="0"/>
              <a:t>9/20/2022</a:t>
            </a:fld>
            <a:endParaRPr lang="en-US"/>
          </a:p>
        </p:txBody>
      </p:sp>
      <p:sp>
        <p:nvSpPr>
          <p:cNvPr id="6" name="Footer Placeholder 5">
            <a:extLst>
              <a:ext uri="{FF2B5EF4-FFF2-40B4-BE49-F238E27FC236}">
                <a16:creationId xmlns:a16="http://schemas.microsoft.com/office/drawing/2014/main" id="{2886962B-589C-06DA-61B5-D4B92719B5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B850B5-2A4E-6D49-B8F1-86E035B75F79}"/>
              </a:ext>
            </a:extLst>
          </p:cNvPr>
          <p:cNvSpPr>
            <a:spLocks noGrp="1"/>
          </p:cNvSpPr>
          <p:nvPr>
            <p:ph type="sldNum" sz="quarter" idx="12"/>
          </p:nvPr>
        </p:nvSpPr>
        <p:spPr/>
        <p:txBody>
          <a:bodyPr/>
          <a:lstStyle/>
          <a:p>
            <a:fld id="{D57EC10B-7523-42A1-ADB5-78CDD64ED80A}" type="slidenum">
              <a:rPr lang="en-US" smtClean="0"/>
              <a:t>‹#›</a:t>
            </a:fld>
            <a:endParaRPr lang="en-US"/>
          </a:p>
        </p:txBody>
      </p:sp>
    </p:spTree>
    <p:extLst>
      <p:ext uri="{BB962C8B-B14F-4D97-AF65-F5344CB8AC3E}">
        <p14:creationId xmlns:p14="http://schemas.microsoft.com/office/powerpoint/2010/main" val="3784856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6E31C3-CE03-FF0E-1186-D0924DD3D7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7F9961-B7AF-9616-D506-873E13943C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3FDD9-916C-0999-B306-24BB60A79F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E15ED6-1E84-41B9-A8CB-7C285DAD8281}" type="datetimeFigureOut">
              <a:rPr lang="en-US" smtClean="0"/>
              <a:t>9/20/2022</a:t>
            </a:fld>
            <a:endParaRPr lang="en-US"/>
          </a:p>
        </p:txBody>
      </p:sp>
      <p:sp>
        <p:nvSpPr>
          <p:cNvPr id="5" name="Footer Placeholder 4">
            <a:extLst>
              <a:ext uri="{FF2B5EF4-FFF2-40B4-BE49-F238E27FC236}">
                <a16:creationId xmlns:a16="http://schemas.microsoft.com/office/drawing/2014/main" id="{01126732-2563-B3A0-7798-6048820EFF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ACC07D-FA6E-B1CD-882F-6BA418715A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EC10B-7523-42A1-ADB5-78CDD64ED80A}" type="slidenum">
              <a:rPr lang="en-US" smtClean="0"/>
              <a:t>‹#›</a:t>
            </a:fld>
            <a:endParaRPr lang="en-US"/>
          </a:p>
        </p:txBody>
      </p:sp>
    </p:spTree>
    <p:extLst>
      <p:ext uri="{BB962C8B-B14F-4D97-AF65-F5344CB8AC3E}">
        <p14:creationId xmlns:p14="http://schemas.microsoft.com/office/powerpoint/2010/main" val="4149907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AED3F-E9EA-C2C6-D139-3AB25458D635}"/>
              </a:ext>
            </a:extLst>
          </p:cNvPr>
          <p:cNvSpPr>
            <a:spLocks noGrp="1"/>
          </p:cNvSpPr>
          <p:nvPr>
            <p:ph type="ctrTitle"/>
          </p:nvPr>
        </p:nvSpPr>
        <p:spPr/>
        <p:txBody>
          <a:bodyPr/>
          <a:lstStyle/>
          <a:p>
            <a:r>
              <a:rPr lang="en-US" dirty="0"/>
              <a:t>ABORTION</a:t>
            </a:r>
          </a:p>
        </p:txBody>
      </p:sp>
      <p:sp>
        <p:nvSpPr>
          <p:cNvPr id="3" name="Subtitle 2">
            <a:extLst>
              <a:ext uri="{FF2B5EF4-FFF2-40B4-BE49-F238E27FC236}">
                <a16:creationId xmlns:a16="http://schemas.microsoft.com/office/drawing/2014/main" id="{827BA8C4-D34D-5F0E-4631-8FAEFBA0E59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8958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88A1D-201F-3824-2919-C054460698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6609548-EA58-470F-0A44-EECB48A51E93}"/>
              </a:ext>
            </a:extLst>
          </p:cNvPr>
          <p:cNvSpPr>
            <a:spLocks noGrp="1"/>
          </p:cNvSpPr>
          <p:nvPr>
            <p:ph idx="1"/>
          </p:nvPr>
        </p:nvSpPr>
        <p:spPr/>
        <p:txBody>
          <a:bodyPr/>
          <a:lstStyle/>
          <a:p>
            <a:r>
              <a:rPr lang="en-US" dirty="0"/>
              <a:t>PROGNOSIS: </a:t>
            </a:r>
          </a:p>
          <a:p>
            <a:r>
              <a:rPr lang="en-US" dirty="0"/>
              <a:t>: (1) In about two-thirds, the pregnancy continues beyond 28 weeks. (2) In the rest, it terminates either as inevitable or missed miscarriage.</a:t>
            </a:r>
          </a:p>
          <a:p>
            <a:r>
              <a:rPr lang="en-US" dirty="0"/>
              <a:t> If the pregnancy continues, there is increased frequency of preterm labor, placenta previa, intrauterine growth restriction of the fetus and fetal </a:t>
            </a:r>
            <a:r>
              <a:rPr lang="en-US" dirty="0" err="1"/>
              <a:t>anomalie</a:t>
            </a:r>
            <a:endParaRPr lang="en-US" dirty="0"/>
          </a:p>
        </p:txBody>
      </p:sp>
    </p:spTree>
    <p:extLst>
      <p:ext uri="{BB962C8B-B14F-4D97-AF65-F5344CB8AC3E}">
        <p14:creationId xmlns:p14="http://schemas.microsoft.com/office/powerpoint/2010/main" val="2344964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020D3-047E-3F31-5A69-AA11C1ACFC24}"/>
              </a:ext>
            </a:extLst>
          </p:cNvPr>
          <p:cNvSpPr>
            <a:spLocks noGrp="1"/>
          </p:cNvSpPr>
          <p:nvPr>
            <p:ph type="title"/>
          </p:nvPr>
        </p:nvSpPr>
        <p:spPr/>
        <p:txBody>
          <a:bodyPr/>
          <a:lstStyle/>
          <a:p>
            <a:r>
              <a:rPr lang="en-US" dirty="0"/>
              <a:t>INEVITABLE MISCARRIAGE</a:t>
            </a:r>
          </a:p>
        </p:txBody>
      </p:sp>
      <p:sp>
        <p:nvSpPr>
          <p:cNvPr id="3" name="Content Placeholder 2">
            <a:extLst>
              <a:ext uri="{FF2B5EF4-FFF2-40B4-BE49-F238E27FC236}">
                <a16:creationId xmlns:a16="http://schemas.microsoft.com/office/drawing/2014/main" id="{60535AA2-8623-F0F8-C84A-C798AB1B7853}"/>
              </a:ext>
            </a:extLst>
          </p:cNvPr>
          <p:cNvSpPr>
            <a:spLocks noGrp="1"/>
          </p:cNvSpPr>
          <p:nvPr>
            <p:ph idx="1"/>
          </p:nvPr>
        </p:nvSpPr>
        <p:spPr/>
        <p:txBody>
          <a:bodyPr>
            <a:normAutofit/>
          </a:bodyPr>
          <a:lstStyle/>
          <a:p>
            <a:r>
              <a:rPr lang="en-US" dirty="0"/>
              <a:t>DEFINITION: It is the clinical type of abortion where the changes have progressed to a state from where continuation of pregnancy is impossible.</a:t>
            </a:r>
          </a:p>
          <a:p>
            <a:r>
              <a:rPr lang="en-US" dirty="0"/>
              <a:t> CLINICAL FEATURES: (1) Increased vaginal bleeding.</a:t>
            </a:r>
          </a:p>
          <a:p>
            <a:r>
              <a:rPr lang="en-US" dirty="0"/>
              <a:t> (2) Aggravation of pain in the lower abdomen which may be colicky in nature.</a:t>
            </a:r>
          </a:p>
          <a:p>
            <a:r>
              <a:rPr lang="en-US" dirty="0"/>
              <a:t> (3) Internal examination reveals dilated internal </a:t>
            </a:r>
            <a:r>
              <a:rPr lang="en-US" dirty="0" err="1"/>
              <a:t>os</a:t>
            </a:r>
            <a:r>
              <a:rPr lang="en-US" dirty="0"/>
              <a:t> of the cervix through which the products of conception are felt .</a:t>
            </a:r>
          </a:p>
        </p:txBody>
      </p:sp>
    </p:spTree>
    <p:extLst>
      <p:ext uri="{BB962C8B-B14F-4D97-AF65-F5344CB8AC3E}">
        <p14:creationId xmlns:p14="http://schemas.microsoft.com/office/powerpoint/2010/main" val="3045200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25CCB-C982-E164-F010-8898CD71B19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FC7A8CC-8344-0083-D747-DD0C979E995A}"/>
              </a:ext>
            </a:extLst>
          </p:cNvPr>
          <p:cNvSpPr>
            <a:spLocks noGrp="1"/>
          </p:cNvSpPr>
          <p:nvPr>
            <p:ph idx="1"/>
          </p:nvPr>
        </p:nvSpPr>
        <p:spPr/>
        <p:txBody>
          <a:bodyPr/>
          <a:lstStyle/>
          <a:p>
            <a:r>
              <a:rPr lang="en-US" dirty="0"/>
              <a:t>MANAGEMENT is aimed: (a) to accelerate the process of expulsion. (b) to maintain strict asepsis </a:t>
            </a:r>
          </a:p>
          <a:p>
            <a:r>
              <a:rPr lang="en-US" dirty="0"/>
              <a:t>. General measures: Excessive bleeding should be promptly controlled by administering Methergine 0.2 mg if the cervix is dilated and the size of the uterus is less than 12 weeks. </a:t>
            </a:r>
          </a:p>
          <a:p>
            <a:r>
              <a:rPr lang="en-US" dirty="0"/>
              <a:t>The blood loss is corrected by intravenous (IV) fluid therapy and blood transfusion.</a:t>
            </a:r>
          </a:p>
        </p:txBody>
      </p:sp>
    </p:spTree>
    <p:extLst>
      <p:ext uri="{BB962C8B-B14F-4D97-AF65-F5344CB8AC3E}">
        <p14:creationId xmlns:p14="http://schemas.microsoft.com/office/powerpoint/2010/main" val="2843957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59234-AC04-D050-9B1B-1F89D7BE98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0494E26-8A9A-1D52-8E0F-842F75C982A3}"/>
              </a:ext>
            </a:extLst>
          </p:cNvPr>
          <p:cNvSpPr>
            <a:spLocks noGrp="1"/>
          </p:cNvSpPr>
          <p:nvPr>
            <p:ph idx="1"/>
          </p:nvPr>
        </p:nvSpPr>
        <p:spPr/>
        <p:txBody>
          <a:bodyPr>
            <a:normAutofit/>
          </a:bodyPr>
          <a:lstStyle/>
          <a:p>
            <a:r>
              <a:rPr lang="en-US" dirty="0"/>
              <a:t>Active Treatment: </a:t>
            </a:r>
          </a:p>
          <a:p>
            <a:r>
              <a:rPr lang="en-US" dirty="0"/>
              <a:t>Before 12 weeks: (1) Dilatation and evacuation  (2) Alternatively, suction evacuation followed by curettage is done. </a:t>
            </a:r>
          </a:p>
          <a:p>
            <a:r>
              <a:rPr lang="en-US" dirty="0"/>
              <a:t>After 12 weeks: (1) The uterine contraction is accelerated by oxytocin drip (10 units in 500 mL of normal saline) 40–60 drops per minute. </a:t>
            </a:r>
          </a:p>
          <a:p>
            <a:r>
              <a:rPr lang="en-US" dirty="0"/>
              <a:t>If the fetus is expelled and the placenta is retained, it is removed by ovum forceps, if lying separated. If the placenta is not separated, digital separation followed by its evacuation is to be done under general anesthesia</a:t>
            </a:r>
          </a:p>
        </p:txBody>
      </p:sp>
    </p:spTree>
    <p:extLst>
      <p:ext uri="{BB962C8B-B14F-4D97-AF65-F5344CB8AC3E}">
        <p14:creationId xmlns:p14="http://schemas.microsoft.com/office/powerpoint/2010/main" val="549069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87AC-DFD1-4644-EED4-2E333D34897E}"/>
              </a:ext>
            </a:extLst>
          </p:cNvPr>
          <p:cNvSpPr>
            <a:spLocks noGrp="1"/>
          </p:cNvSpPr>
          <p:nvPr>
            <p:ph type="title"/>
          </p:nvPr>
        </p:nvSpPr>
        <p:spPr/>
        <p:txBody>
          <a:bodyPr/>
          <a:lstStyle/>
          <a:p>
            <a:r>
              <a:rPr lang="en-US" dirty="0"/>
              <a:t>COMPLETE MISCARRIAGE</a:t>
            </a:r>
          </a:p>
        </p:txBody>
      </p:sp>
      <p:sp>
        <p:nvSpPr>
          <p:cNvPr id="3" name="Content Placeholder 2">
            <a:extLst>
              <a:ext uri="{FF2B5EF4-FFF2-40B4-BE49-F238E27FC236}">
                <a16:creationId xmlns:a16="http://schemas.microsoft.com/office/drawing/2014/main" id="{AD17F6D8-9FFE-8BF9-D78F-A0D9C1ED3B1E}"/>
              </a:ext>
            </a:extLst>
          </p:cNvPr>
          <p:cNvSpPr>
            <a:spLocks noGrp="1"/>
          </p:cNvSpPr>
          <p:nvPr>
            <p:ph idx="1"/>
          </p:nvPr>
        </p:nvSpPr>
        <p:spPr/>
        <p:txBody>
          <a:bodyPr/>
          <a:lstStyle/>
          <a:p>
            <a:pPr marL="0" indent="0">
              <a:buNone/>
            </a:pPr>
            <a:r>
              <a:rPr lang="en-US" dirty="0"/>
              <a:t> </a:t>
            </a:r>
            <a:r>
              <a:rPr lang="en-US" dirty="0" err="1"/>
              <a:t>DEFINITION:When</a:t>
            </a:r>
            <a:r>
              <a:rPr lang="en-US" dirty="0"/>
              <a:t> the products of conception are expelled </a:t>
            </a:r>
            <a:r>
              <a:rPr lang="en-US" dirty="0" err="1"/>
              <a:t>en</a:t>
            </a:r>
            <a:r>
              <a:rPr lang="en-US" dirty="0"/>
              <a:t> </a:t>
            </a:r>
            <a:r>
              <a:rPr lang="en-US" dirty="0" err="1"/>
              <a:t>masse,it</a:t>
            </a:r>
            <a:r>
              <a:rPr lang="en-US" dirty="0"/>
              <a:t> is called complete miscarriage.</a:t>
            </a:r>
          </a:p>
          <a:p>
            <a:pPr marL="0" indent="0">
              <a:buNone/>
            </a:pPr>
            <a:r>
              <a:rPr lang="en-US" dirty="0"/>
              <a:t> CLINICAL FEATURES: There is history of expulsion of a fleshy mass per </a:t>
            </a:r>
            <a:r>
              <a:rPr lang="en-US" dirty="0" err="1"/>
              <a:t>vaginam</a:t>
            </a:r>
            <a:r>
              <a:rPr lang="en-US" dirty="0"/>
              <a:t> followed by: (1) Subsidence of abdominal pain. (2) Vaginal bleeding becomes trace or absent. (3) Internal examination reveals: (a) Uterus is smaller than the period of amenorrhea and a little firmer. (b) Cervical </a:t>
            </a:r>
            <a:r>
              <a:rPr lang="en-US" dirty="0" err="1"/>
              <a:t>os</a:t>
            </a:r>
            <a:r>
              <a:rPr lang="en-US" dirty="0"/>
              <a:t> is closed (c) Bleeding is trace. (4) Examination of the expelled fleshy mass is found complete. (5</a:t>
            </a:r>
            <a:r>
              <a:rPr lang="en-US"/>
              <a:t>) Ultrasonography  </a:t>
            </a:r>
            <a:r>
              <a:rPr lang="en-US" dirty="0"/>
              <a:t>reveals empty uterine cavity</a:t>
            </a:r>
          </a:p>
        </p:txBody>
      </p:sp>
    </p:spTree>
    <p:extLst>
      <p:ext uri="{BB962C8B-B14F-4D97-AF65-F5344CB8AC3E}">
        <p14:creationId xmlns:p14="http://schemas.microsoft.com/office/powerpoint/2010/main" val="2575435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2EFB7-053C-DE15-E5DA-424E01EF800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46D94AB-38B8-06FD-4C54-E0C635ED8509}"/>
              </a:ext>
            </a:extLst>
          </p:cNvPr>
          <p:cNvSpPr>
            <a:spLocks noGrp="1"/>
          </p:cNvSpPr>
          <p:nvPr>
            <p:ph idx="1"/>
          </p:nvPr>
        </p:nvSpPr>
        <p:spPr/>
        <p:txBody>
          <a:bodyPr/>
          <a:lstStyle/>
          <a:p>
            <a:r>
              <a:rPr lang="en-US" dirty="0"/>
              <a:t>MANAGEMENT: Transvaginal sonography is useful to see that uterine cavity is empty, otherwise evacuation of uterine curettage should be done. </a:t>
            </a:r>
          </a:p>
          <a:p>
            <a:r>
              <a:rPr lang="en-US" dirty="0"/>
              <a:t>INCOMPLETE MISCARRIAGE</a:t>
            </a:r>
          </a:p>
          <a:p>
            <a:r>
              <a:rPr lang="en-US" dirty="0"/>
              <a:t> DEFINITION: When the entire products of conception are not expelled, instead a part of it is left inside the uterine cavity, it is called incomplete miscarriage</a:t>
            </a:r>
          </a:p>
        </p:txBody>
      </p:sp>
    </p:spTree>
    <p:extLst>
      <p:ext uri="{BB962C8B-B14F-4D97-AF65-F5344CB8AC3E}">
        <p14:creationId xmlns:p14="http://schemas.microsoft.com/office/powerpoint/2010/main" val="723154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D5894-EC2F-B8E9-B1D5-7A0BDAFC3F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E3BAABC-8317-61A5-6861-BE56E60E1397}"/>
              </a:ext>
            </a:extLst>
          </p:cNvPr>
          <p:cNvSpPr>
            <a:spLocks noGrp="1"/>
          </p:cNvSpPr>
          <p:nvPr>
            <p:ph idx="1"/>
          </p:nvPr>
        </p:nvSpPr>
        <p:spPr/>
        <p:txBody>
          <a:bodyPr>
            <a:normAutofit/>
          </a:bodyPr>
          <a:lstStyle/>
          <a:p>
            <a:r>
              <a:rPr lang="en-US" dirty="0"/>
              <a:t>CLINICAL FEATURES: History of expulsion of a fleshy mass per </a:t>
            </a:r>
            <a:r>
              <a:rPr lang="en-US" dirty="0" err="1"/>
              <a:t>vaginam</a:t>
            </a:r>
            <a:r>
              <a:rPr lang="en-US" dirty="0"/>
              <a:t> followed by: </a:t>
            </a:r>
          </a:p>
          <a:p>
            <a:r>
              <a:rPr lang="en-US" dirty="0"/>
              <a:t>(1) Continuation of pain in lower abdomen. </a:t>
            </a:r>
          </a:p>
          <a:p>
            <a:r>
              <a:rPr lang="en-US" dirty="0"/>
              <a:t>(2) Persistence of vaginal bleeding.</a:t>
            </a:r>
          </a:p>
          <a:p>
            <a:r>
              <a:rPr lang="en-US" dirty="0"/>
              <a:t>internal examination reveals— (a) uterus smaller than the period of amenorrhea (b) patulous cervical </a:t>
            </a:r>
            <a:r>
              <a:rPr lang="en-US" dirty="0" err="1"/>
              <a:t>os</a:t>
            </a:r>
            <a:r>
              <a:rPr lang="en-US" dirty="0"/>
              <a:t> often admitting tip of the finger and (c) varying amount of bleeding. </a:t>
            </a:r>
          </a:p>
          <a:p>
            <a:r>
              <a:rPr lang="en-US" dirty="0"/>
              <a:t> Ultrasonography—reveals echogenic material (products of conception) within the cavity.</a:t>
            </a:r>
          </a:p>
        </p:txBody>
      </p:sp>
    </p:spTree>
    <p:extLst>
      <p:ext uri="{BB962C8B-B14F-4D97-AF65-F5344CB8AC3E}">
        <p14:creationId xmlns:p14="http://schemas.microsoft.com/office/powerpoint/2010/main" val="2915432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140C-7A28-FCFE-4BB6-78DB69521940}"/>
              </a:ext>
            </a:extLst>
          </p:cNvPr>
          <p:cNvSpPr>
            <a:spLocks noGrp="1"/>
          </p:cNvSpPr>
          <p:nvPr>
            <p:ph type="title"/>
          </p:nvPr>
        </p:nvSpPr>
        <p:spPr/>
        <p:txBody>
          <a:bodyPr/>
          <a:lstStyle/>
          <a:p>
            <a:r>
              <a:rPr lang="en-US" dirty="0"/>
              <a:t>..</a:t>
            </a:r>
          </a:p>
        </p:txBody>
      </p:sp>
      <p:sp>
        <p:nvSpPr>
          <p:cNvPr id="3" name="Content Placeholder 2">
            <a:extLst>
              <a:ext uri="{FF2B5EF4-FFF2-40B4-BE49-F238E27FC236}">
                <a16:creationId xmlns:a16="http://schemas.microsoft.com/office/drawing/2014/main" id="{5E3F83FE-ADFA-A7E7-CD9E-188660CC9A49}"/>
              </a:ext>
            </a:extLst>
          </p:cNvPr>
          <p:cNvSpPr>
            <a:spLocks noGrp="1"/>
          </p:cNvSpPr>
          <p:nvPr>
            <p:ph idx="1"/>
          </p:nvPr>
        </p:nvSpPr>
        <p:spPr/>
        <p:txBody>
          <a:bodyPr>
            <a:normAutofit/>
          </a:bodyPr>
          <a:lstStyle/>
          <a:p>
            <a:r>
              <a:rPr lang="en-US" dirty="0"/>
              <a:t>COMPLICATIONS: The retained products may cause: (a) profuse bleeding (b) sepsis or (c) placental polyp.</a:t>
            </a:r>
          </a:p>
          <a:p>
            <a:r>
              <a:rPr lang="en-US" dirty="0"/>
              <a:t> MANAGEMENT:. She should be resuscitated before any active treatment is undertaken.</a:t>
            </a:r>
          </a:p>
          <a:p>
            <a:r>
              <a:rPr lang="en-US" dirty="0"/>
              <a:t> Early abortion(&lt;12 weeks ): Dilatation and evacuation  general </a:t>
            </a:r>
            <a:r>
              <a:rPr lang="en-US" dirty="0" err="1"/>
              <a:t>anaesthesia</a:t>
            </a:r>
            <a:r>
              <a:rPr lang="en-US" dirty="0"/>
              <a:t> .MVA can be done.</a:t>
            </a:r>
          </a:p>
          <a:p>
            <a:r>
              <a:rPr lang="en-US" dirty="0"/>
              <a:t>Late abortion: D &amp; C  under general anesthesia</a:t>
            </a:r>
          </a:p>
          <a:p>
            <a:r>
              <a:rPr lang="en-US" dirty="0"/>
              <a:t>Medical management of incomplete miscarriage may be done.  Tablet misoprostol is used.</a:t>
            </a:r>
          </a:p>
        </p:txBody>
      </p:sp>
    </p:spTree>
    <p:extLst>
      <p:ext uri="{BB962C8B-B14F-4D97-AF65-F5344CB8AC3E}">
        <p14:creationId xmlns:p14="http://schemas.microsoft.com/office/powerpoint/2010/main" val="34829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A15D-3FC5-0D69-99A2-65E67C120C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33A373-9D1E-854D-0AD2-B4B40B8FF590}"/>
              </a:ext>
            </a:extLst>
          </p:cNvPr>
          <p:cNvSpPr>
            <a:spLocks noGrp="1"/>
          </p:cNvSpPr>
          <p:nvPr>
            <p:ph idx="1"/>
          </p:nvPr>
        </p:nvSpPr>
        <p:spPr/>
        <p:txBody>
          <a:bodyPr/>
          <a:lstStyle/>
          <a:p>
            <a:r>
              <a:rPr lang="en-US" dirty="0"/>
              <a:t>MISSED MISCARRIAGE</a:t>
            </a:r>
          </a:p>
          <a:p>
            <a:r>
              <a:rPr lang="en-US" dirty="0"/>
              <a:t> DEFINITION: When the fetus is dead and retained inside the uterus for a variable period, it is called missed miscarriage or early fetal demise .</a:t>
            </a:r>
          </a:p>
          <a:p>
            <a:r>
              <a:rPr lang="en-US" dirty="0"/>
              <a:t>CLINICAL FEATURES: The patient usually presents with features of threatened miscarriage followed by:</a:t>
            </a:r>
          </a:p>
          <a:p>
            <a:r>
              <a:rPr lang="en-US" dirty="0"/>
              <a:t> (1) Persistence of brownish vaginal discharge.</a:t>
            </a:r>
          </a:p>
          <a:p>
            <a:r>
              <a:rPr lang="en-US" dirty="0"/>
              <a:t> (2) Subsidence of pregnancy symptoms.</a:t>
            </a:r>
          </a:p>
        </p:txBody>
      </p:sp>
    </p:spTree>
    <p:extLst>
      <p:ext uri="{BB962C8B-B14F-4D97-AF65-F5344CB8AC3E}">
        <p14:creationId xmlns:p14="http://schemas.microsoft.com/office/powerpoint/2010/main" val="2270293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BC30A-4817-6925-A04C-5FE20C4242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36C6F2-3630-F4FD-99C8-14A6D6C36854}"/>
              </a:ext>
            </a:extLst>
          </p:cNvPr>
          <p:cNvSpPr>
            <a:spLocks noGrp="1"/>
          </p:cNvSpPr>
          <p:nvPr>
            <p:ph idx="1"/>
          </p:nvPr>
        </p:nvSpPr>
        <p:spPr/>
        <p:txBody>
          <a:bodyPr/>
          <a:lstStyle/>
          <a:p>
            <a:r>
              <a:rPr lang="en-US" dirty="0"/>
              <a:t>3) Retrogression of breast changes.</a:t>
            </a:r>
          </a:p>
          <a:p>
            <a:r>
              <a:rPr lang="en-US" dirty="0"/>
              <a:t> (4) Cessation of uterine growth which in fact becomes smaller in size. (5) Non audibility of the fetal heart sound even with Doppler ultrasound if it had been audible before. </a:t>
            </a:r>
          </a:p>
          <a:p>
            <a:r>
              <a:rPr lang="en-US" dirty="0"/>
              <a:t>(6) Cervix feels firm.</a:t>
            </a:r>
          </a:p>
          <a:p>
            <a:r>
              <a:rPr lang="en-US" dirty="0"/>
              <a:t> (7) Immunological test for pregnancy becomes negative. </a:t>
            </a:r>
          </a:p>
          <a:p>
            <a:r>
              <a:rPr lang="en-US" dirty="0"/>
              <a:t>(8)  ultrasonography reveals an empty sac early in the pregnancy or the absence of fetal cardiac motion and fetal movements.</a:t>
            </a:r>
          </a:p>
        </p:txBody>
      </p:sp>
    </p:spTree>
    <p:extLst>
      <p:ext uri="{BB962C8B-B14F-4D97-AF65-F5344CB8AC3E}">
        <p14:creationId xmlns:p14="http://schemas.microsoft.com/office/powerpoint/2010/main" val="1789352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B07AE-800F-7A1C-A3C6-591B9D734F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B493A33-DF63-25AF-203C-8B70F997F417}"/>
              </a:ext>
            </a:extLst>
          </p:cNvPr>
          <p:cNvSpPr>
            <a:spLocks noGrp="1"/>
          </p:cNvSpPr>
          <p:nvPr>
            <p:ph idx="1"/>
          </p:nvPr>
        </p:nvSpPr>
        <p:spPr/>
        <p:txBody>
          <a:bodyPr/>
          <a:lstStyle/>
          <a:p>
            <a:r>
              <a:rPr lang="en-US" dirty="0"/>
              <a:t>The causes of bleeding in early pregnancy –</a:t>
            </a:r>
          </a:p>
          <a:p>
            <a:r>
              <a:rPr lang="en-US" dirty="0"/>
              <a:t> those related to the pregnant state:  abortion (95%), ectopic pregnancy, hydatidiform mole and implantation bleeding. </a:t>
            </a:r>
          </a:p>
          <a:p>
            <a:r>
              <a:rPr lang="en-US" dirty="0"/>
              <a:t>those associated with the pregnant state: The lesions are unrelated to pregnancy—either preexisting or aggravated during pregnancy. Cervical lesions such as vascular ectopy (erosion), polyp, ruptured varicose veins and malignancy are important cause</a:t>
            </a:r>
          </a:p>
        </p:txBody>
      </p:sp>
    </p:spTree>
    <p:extLst>
      <p:ext uri="{BB962C8B-B14F-4D97-AF65-F5344CB8AC3E}">
        <p14:creationId xmlns:p14="http://schemas.microsoft.com/office/powerpoint/2010/main" val="1376820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5BFAD-CCF1-4804-9B01-A7DC0D2BEE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6D0EDA-4234-E7D3-4420-863C6F9ACA00}"/>
              </a:ext>
            </a:extLst>
          </p:cNvPr>
          <p:cNvSpPr>
            <a:spLocks noGrp="1"/>
          </p:cNvSpPr>
          <p:nvPr>
            <p:ph idx="1"/>
          </p:nvPr>
        </p:nvSpPr>
        <p:spPr/>
        <p:txBody>
          <a:bodyPr/>
          <a:lstStyle/>
          <a:p>
            <a:r>
              <a:rPr lang="en-US" dirty="0"/>
              <a:t>COMPLICATIONS: The complications are</a:t>
            </a:r>
          </a:p>
          <a:p>
            <a:r>
              <a:rPr lang="en-US" dirty="0"/>
              <a:t>1)psychological upset</a:t>
            </a:r>
          </a:p>
          <a:p>
            <a:r>
              <a:rPr lang="en-US" dirty="0"/>
              <a:t>2)infection</a:t>
            </a:r>
          </a:p>
          <a:p>
            <a:r>
              <a:rPr lang="en-US" dirty="0"/>
              <a:t>3). Blood coagulation disorders are less likely</a:t>
            </a:r>
          </a:p>
        </p:txBody>
      </p:sp>
    </p:spTree>
    <p:extLst>
      <p:ext uri="{BB962C8B-B14F-4D97-AF65-F5344CB8AC3E}">
        <p14:creationId xmlns:p14="http://schemas.microsoft.com/office/powerpoint/2010/main" val="488597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F1978-6F6C-E26D-B75A-8D76CED1EB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1CCAD57-70CA-A224-46EB-5E5FD9ADC9B8}"/>
              </a:ext>
            </a:extLst>
          </p:cNvPr>
          <p:cNvSpPr>
            <a:spLocks noGrp="1"/>
          </p:cNvSpPr>
          <p:nvPr>
            <p:ph idx="1"/>
          </p:nvPr>
        </p:nvSpPr>
        <p:spPr/>
        <p:txBody>
          <a:bodyPr/>
          <a:lstStyle/>
          <a:p>
            <a:r>
              <a:rPr lang="en-US" dirty="0"/>
              <a:t>MANAGEMENT: Expectant </a:t>
            </a:r>
          </a:p>
          <a:p>
            <a:r>
              <a:rPr lang="en-US" dirty="0"/>
              <a:t>Medical </a:t>
            </a:r>
          </a:p>
          <a:p>
            <a:r>
              <a:rPr lang="en-US" dirty="0"/>
              <a:t> Surgical </a:t>
            </a:r>
          </a:p>
          <a:p>
            <a:r>
              <a:rPr lang="en-US" dirty="0"/>
              <a:t>Uterus is less than 12 weeks: (</a:t>
            </a:r>
            <a:r>
              <a:rPr lang="en-US" dirty="0" err="1"/>
              <a:t>i</a:t>
            </a:r>
            <a:r>
              <a:rPr lang="en-US" dirty="0"/>
              <a:t>) Expectant management—Many women expel the conceptus spontaneously </a:t>
            </a:r>
          </a:p>
          <a:p>
            <a:r>
              <a:rPr lang="en-US" dirty="0"/>
              <a:t>. (ii) Medical management: Prostaglandin E1 (misoprostol)</a:t>
            </a:r>
          </a:p>
          <a:p>
            <a:r>
              <a:rPr lang="en-US" dirty="0"/>
              <a:t>. (iii) MVA or D&amp;C is done either as a </a:t>
            </a:r>
            <a:r>
              <a:rPr lang="en-US" dirty="0" err="1"/>
              <a:t>defnitive</a:t>
            </a:r>
            <a:r>
              <a:rPr lang="en-US" dirty="0"/>
              <a:t> treatment or it can be done when the medical method fails.</a:t>
            </a:r>
          </a:p>
        </p:txBody>
      </p:sp>
    </p:spTree>
    <p:extLst>
      <p:ext uri="{BB962C8B-B14F-4D97-AF65-F5344CB8AC3E}">
        <p14:creationId xmlns:p14="http://schemas.microsoft.com/office/powerpoint/2010/main" val="3317193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7E26D-E003-8097-FC67-6621ABB405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CCE8CDF-5CE3-C15C-784A-BF3EABFDB816}"/>
              </a:ext>
            </a:extLst>
          </p:cNvPr>
          <p:cNvSpPr>
            <a:spLocks noGrp="1"/>
          </p:cNvSpPr>
          <p:nvPr>
            <p:ph idx="1"/>
          </p:nvPr>
        </p:nvSpPr>
        <p:spPr/>
        <p:txBody>
          <a:bodyPr/>
          <a:lstStyle/>
          <a:p>
            <a:pPr marL="0" indent="0">
              <a:buNone/>
            </a:pPr>
            <a:r>
              <a:rPr lang="en-US" dirty="0"/>
              <a:t>Uterus more than 12 weeks: </a:t>
            </a:r>
          </a:p>
          <a:p>
            <a:pPr marL="0" indent="0">
              <a:buNone/>
            </a:pPr>
            <a:r>
              <a:rPr lang="en-US" dirty="0"/>
              <a:t>. Induction is done by the following methods</a:t>
            </a:r>
          </a:p>
          <a:p>
            <a:pPr marL="0" indent="0">
              <a:buNone/>
            </a:pPr>
            <a:r>
              <a:rPr lang="en-US" dirty="0"/>
              <a:t>1)Prostaglandins are </a:t>
            </a:r>
            <a:r>
              <a:rPr lang="en-US" dirty="0" err="1"/>
              <a:t>given.When</a:t>
            </a:r>
            <a:r>
              <a:rPr lang="en-US" dirty="0"/>
              <a:t> cervix is ripe </a:t>
            </a:r>
          </a:p>
          <a:p>
            <a:pPr marL="0" indent="0">
              <a:buNone/>
            </a:pPr>
            <a:r>
              <a:rPr lang="en-US" dirty="0"/>
              <a:t>. (b) Oxytocin—drip is started </a:t>
            </a:r>
          </a:p>
          <a:p>
            <a:pPr marL="0" indent="0">
              <a:buNone/>
            </a:pPr>
            <a:r>
              <a:rPr lang="en-US" dirty="0"/>
              <a:t>c) Many patients need surgical evacuation following medical treatment.</a:t>
            </a:r>
          </a:p>
          <a:p>
            <a:pPr marL="0" indent="0">
              <a:buNone/>
            </a:pPr>
            <a:r>
              <a:rPr lang="en-US" dirty="0"/>
              <a:t>If product of conception not expelled fully D&amp;C is done</a:t>
            </a:r>
          </a:p>
        </p:txBody>
      </p:sp>
    </p:spTree>
    <p:extLst>
      <p:ext uri="{BB962C8B-B14F-4D97-AF65-F5344CB8AC3E}">
        <p14:creationId xmlns:p14="http://schemas.microsoft.com/office/powerpoint/2010/main" val="3446133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60499-0604-06D8-0C31-A63E1A33CB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55482C7-DEBB-98D0-B04F-C7AEB5CBAE13}"/>
              </a:ext>
            </a:extLst>
          </p:cNvPr>
          <p:cNvSpPr>
            <a:spLocks noGrp="1"/>
          </p:cNvSpPr>
          <p:nvPr>
            <p:ph idx="1"/>
          </p:nvPr>
        </p:nvSpPr>
        <p:spPr/>
        <p:txBody>
          <a:bodyPr/>
          <a:lstStyle/>
          <a:p>
            <a:r>
              <a:rPr lang="en-US" dirty="0"/>
              <a:t>SEPTIC ABORTION </a:t>
            </a:r>
          </a:p>
          <a:p>
            <a:r>
              <a:rPr lang="en-US" dirty="0"/>
              <a:t>DEFINITION: Any abortion associated with clinical evidences of infection of the uterus and its contents is called septic abortion. Although clinical criteria vary, abortion is usually considered septic when there are:</a:t>
            </a:r>
          </a:p>
          <a:p>
            <a:r>
              <a:rPr lang="en-US" dirty="0"/>
              <a:t> (1) rise of temperature of at least 100.4°F (38°C) for 24 hours or more,</a:t>
            </a:r>
          </a:p>
          <a:p>
            <a:r>
              <a:rPr lang="en-US" dirty="0"/>
              <a:t> (2) offensive or purulent vaginal discharge and</a:t>
            </a:r>
          </a:p>
          <a:p>
            <a:r>
              <a:rPr lang="en-US" dirty="0"/>
              <a:t> (3) other evidences of pelvic infection such as lower abdominal pain</a:t>
            </a:r>
          </a:p>
        </p:txBody>
      </p:sp>
    </p:spTree>
    <p:extLst>
      <p:ext uri="{BB962C8B-B14F-4D97-AF65-F5344CB8AC3E}">
        <p14:creationId xmlns:p14="http://schemas.microsoft.com/office/powerpoint/2010/main" val="358466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D80C-2DE0-4523-E1FE-EF62C52A831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F75DBA-E737-0D1B-769C-F1CDA79E7229}"/>
              </a:ext>
            </a:extLst>
          </p:cNvPr>
          <p:cNvSpPr>
            <a:spLocks noGrp="1"/>
          </p:cNvSpPr>
          <p:nvPr>
            <p:ph idx="1"/>
          </p:nvPr>
        </p:nvSpPr>
        <p:spPr/>
        <p:txBody>
          <a:bodyPr/>
          <a:lstStyle/>
          <a:p>
            <a:r>
              <a:rPr lang="en-US" dirty="0"/>
              <a:t>MODE OF INFECTION: </a:t>
            </a:r>
          </a:p>
          <a:p>
            <a:r>
              <a:rPr lang="en-US" dirty="0"/>
              <a:t>The microorganisms involved in the sepsis are usually those normally present in the vagina (endogenous). </a:t>
            </a:r>
          </a:p>
          <a:p>
            <a:r>
              <a:rPr lang="en-US" dirty="0"/>
              <a:t>The microorganisms are:</a:t>
            </a:r>
          </a:p>
          <a:p>
            <a:r>
              <a:rPr lang="en-US" dirty="0"/>
              <a:t> (a) Anaerobic—Bacteroides group (fragilis), anaerobic Streptococci, Clostridium </a:t>
            </a:r>
            <a:r>
              <a:rPr lang="en-US" dirty="0" err="1"/>
              <a:t>welchii</a:t>
            </a:r>
            <a:r>
              <a:rPr lang="en-US" dirty="0"/>
              <a:t> and tetanus bacillus.</a:t>
            </a:r>
          </a:p>
          <a:p>
            <a:r>
              <a:rPr lang="en-US" dirty="0"/>
              <a:t> (b) Aerobic—Escherichia coli (E. coli), Klebsiella, Staphylococcus, Pseudomonas and group A beta-hemolytic Streptococcus (usually exogenous), methicillin-resistant Staphylococcus aureus (MRSA)</a:t>
            </a:r>
          </a:p>
        </p:txBody>
      </p:sp>
    </p:spTree>
    <p:extLst>
      <p:ext uri="{BB962C8B-B14F-4D97-AF65-F5344CB8AC3E}">
        <p14:creationId xmlns:p14="http://schemas.microsoft.com/office/powerpoint/2010/main" val="2261117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521AA-C0A2-DC29-8E74-891ABB1B85E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B958603-54DD-8372-7C3A-498AB2E4062A}"/>
              </a:ext>
            </a:extLst>
          </p:cNvPr>
          <p:cNvSpPr>
            <a:spLocks noGrp="1"/>
          </p:cNvSpPr>
          <p:nvPr>
            <p:ph idx="1"/>
          </p:nvPr>
        </p:nvSpPr>
        <p:spPr/>
        <p:txBody>
          <a:bodyPr/>
          <a:lstStyle/>
          <a:p>
            <a:r>
              <a:rPr lang="en-US" dirty="0"/>
              <a:t>The increased association of sepsis in unsafe induced abortion is due to the fact that: </a:t>
            </a:r>
          </a:p>
          <a:p>
            <a:r>
              <a:rPr lang="en-US" dirty="0"/>
              <a:t>(1) proper antiseptic and asepsis are not taken,</a:t>
            </a:r>
          </a:p>
          <a:p>
            <a:r>
              <a:rPr lang="en-US" dirty="0"/>
              <a:t> (2) incomplete evacuation and</a:t>
            </a:r>
          </a:p>
          <a:p>
            <a:r>
              <a:rPr lang="en-US" dirty="0"/>
              <a:t> (3) inadvertent injury to the genital organs and adjacent structures, particularly the bowels</a:t>
            </a:r>
          </a:p>
        </p:txBody>
      </p:sp>
    </p:spTree>
    <p:extLst>
      <p:ext uri="{BB962C8B-B14F-4D97-AF65-F5344CB8AC3E}">
        <p14:creationId xmlns:p14="http://schemas.microsoft.com/office/powerpoint/2010/main" val="1135780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18D2-EB9B-9B90-2D5D-43D8C07B49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B48734D-3632-E1CB-0878-263AF18E1C15}"/>
              </a:ext>
            </a:extLst>
          </p:cNvPr>
          <p:cNvSpPr>
            <a:spLocks noGrp="1"/>
          </p:cNvSpPr>
          <p:nvPr>
            <p:ph idx="1"/>
          </p:nvPr>
        </p:nvSpPr>
        <p:spPr/>
        <p:txBody>
          <a:bodyPr/>
          <a:lstStyle/>
          <a:p>
            <a:r>
              <a:rPr lang="en-US" dirty="0"/>
              <a:t>Clinical Features of Septic Abortion</a:t>
            </a:r>
          </a:p>
          <a:p>
            <a:r>
              <a:rPr lang="en-US" dirty="0"/>
              <a:t> The woman looks sick and anxious </a:t>
            </a:r>
          </a:p>
          <a:p>
            <a:r>
              <a:rPr lang="en-US" dirty="0"/>
              <a:t>Temperature: &gt;38°C</a:t>
            </a:r>
          </a:p>
          <a:p>
            <a:r>
              <a:rPr lang="en-US" dirty="0"/>
              <a:t> Chills and rigors (suggest-bacteremia) </a:t>
            </a:r>
          </a:p>
          <a:p>
            <a:r>
              <a:rPr lang="en-US" dirty="0"/>
              <a:t> Persistent tachycardia ≥ 90 bpm (spreading infection) </a:t>
            </a:r>
          </a:p>
          <a:p>
            <a:r>
              <a:rPr lang="en-US" dirty="0"/>
              <a:t> Hypothermia (endotoxic shock) &lt; 36°C </a:t>
            </a:r>
          </a:p>
          <a:p>
            <a:r>
              <a:rPr lang="en-US" dirty="0"/>
              <a:t>Abdominal or chest pain</a:t>
            </a:r>
          </a:p>
        </p:txBody>
      </p:sp>
    </p:spTree>
    <p:extLst>
      <p:ext uri="{BB962C8B-B14F-4D97-AF65-F5344CB8AC3E}">
        <p14:creationId xmlns:p14="http://schemas.microsoft.com/office/powerpoint/2010/main" val="1803281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15EE7-8742-26EE-CC34-25817DD3C0B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D8A5C5-1EC8-87C9-F376-05C4547FDD61}"/>
              </a:ext>
            </a:extLst>
          </p:cNvPr>
          <p:cNvSpPr>
            <a:spLocks noGrp="1"/>
          </p:cNvSpPr>
          <p:nvPr>
            <p:ph idx="1"/>
          </p:nvPr>
        </p:nvSpPr>
        <p:spPr/>
        <p:txBody>
          <a:bodyPr/>
          <a:lstStyle/>
          <a:p>
            <a:r>
              <a:rPr lang="en-US" dirty="0"/>
              <a:t>Tachypnea (RR) &gt; 20/min </a:t>
            </a:r>
          </a:p>
          <a:p>
            <a:r>
              <a:rPr lang="en-US" dirty="0"/>
              <a:t>Impaired mental state </a:t>
            </a:r>
          </a:p>
          <a:p>
            <a:r>
              <a:rPr lang="en-US" dirty="0"/>
              <a:t>Diarrhea and/or vomiting </a:t>
            </a:r>
          </a:p>
          <a:p>
            <a:r>
              <a:rPr lang="en-US" dirty="0"/>
              <a:t>Renal angle tenderness</a:t>
            </a:r>
          </a:p>
          <a:p>
            <a:r>
              <a:rPr lang="en-US" dirty="0"/>
              <a:t> Pelvic examination: </a:t>
            </a:r>
            <a:r>
              <a:rPr lang="en-US" dirty="0" err="1"/>
              <a:t>Ofensive</a:t>
            </a:r>
            <a:r>
              <a:rPr lang="en-US" dirty="0"/>
              <a:t>, purulent vaginal discharge, uterine tenderness, boggy feel in the POD (pelvic abscess</a:t>
            </a:r>
          </a:p>
        </p:txBody>
      </p:sp>
    </p:spTree>
    <p:extLst>
      <p:ext uri="{BB962C8B-B14F-4D97-AF65-F5344CB8AC3E}">
        <p14:creationId xmlns:p14="http://schemas.microsoft.com/office/powerpoint/2010/main" val="3388509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B4B4D-C2E8-3829-A70C-DA65E5ABDA1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2ADFF8-76A7-61FC-9377-1F9B749A0BD6}"/>
              </a:ext>
            </a:extLst>
          </p:cNvPr>
          <p:cNvSpPr>
            <a:spLocks noGrp="1"/>
          </p:cNvSpPr>
          <p:nvPr>
            <p:ph idx="1"/>
          </p:nvPr>
        </p:nvSpPr>
        <p:spPr/>
        <p:txBody>
          <a:bodyPr/>
          <a:lstStyle/>
          <a:p>
            <a:r>
              <a:rPr lang="en-US" dirty="0"/>
              <a:t>INVESTIGATIONS: Routine investigations include</a:t>
            </a:r>
          </a:p>
          <a:p>
            <a:r>
              <a:rPr lang="en-US" dirty="0"/>
              <a:t>1) CBC,</a:t>
            </a:r>
          </a:p>
          <a:p>
            <a:r>
              <a:rPr lang="en-US" dirty="0"/>
              <a:t>2) ABO and Rh grouping. </a:t>
            </a:r>
          </a:p>
          <a:p>
            <a:r>
              <a:rPr lang="en-US" dirty="0"/>
              <a:t>(3) Urine for R/M/E and C/S</a:t>
            </a:r>
          </a:p>
          <a:p>
            <a:r>
              <a:rPr lang="en-US" dirty="0"/>
              <a:t>(4) Cervical or high vaginal swab for gm staining and culture sensitivity</a:t>
            </a:r>
          </a:p>
          <a:p>
            <a:endParaRPr lang="en-US" dirty="0"/>
          </a:p>
        </p:txBody>
      </p:sp>
    </p:spTree>
    <p:extLst>
      <p:ext uri="{BB962C8B-B14F-4D97-AF65-F5344CB8AC3E}">
        <p14:creationId xmlns:p14="http://schemas.microsoft.com/office/powerpoint/2010/main" val="2026957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66FB0-714B-CDE6-0931-A349687958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332081-0323-FDFE-219F-BE5F61C2EB8A}"/>
              </a:ext>
            </a:extLst>
          </p:cNvPr>
          <p:cNvSpPr>
            <a:spLocks noGrp="1"/>
          </p:cNvSpPr>
          <p:nvPr>
            <p:ph idx="1"/>
          </p:nvPr>
        </p:nvSpPr>
        <p:spPr/>
        <p:txBody>
          <a:bodyPr>
            <a:normAutofit/>
          </a:bodyPr>
          <a:lstStyle/>
          <a:p>
            <a:r>
              <a:rPr lang="en-US" dirty="0"/>
              <a:t>(1) Ultrasonography of pelvis and abdomen to detect intrauterine retained products of conception, , foreign body—intrauterine or intra-abdominal, free fluid in the peritoneal cavity or in the pouch of Douglas (pelvic abscess).</a:t>
            </a:r>
          </a:p>
          <a:p>
            <a:r>
              <a:rPr lang="en-US" dirty="0"/>
              <a:t>) Blood—(a) Culture—if associated with spell of chills and rigors (b) Serum electrolytes, C-reactive protein (CRP), serum lactate</a:t>
            </a:r>
          </a:p>
          <a:p>
            <a:r>
              <a:rPr lang="en-US" dirty="0"/>
              <a:t> (c) Coagulation profile. </a:t>
            </a:r>
          </a:p>
          <a:p>
            <a:r>
              <a:rPr lang="en-US" dirty="0"/>
              <a:t>(3) Plain X-ray—(a) Abdomen—in suspected cases of bowel injury (b) Chest—for cases with pulmonary complications (atelectasis)</a:t>
            </a:r>
          </a:p>
        </p:txBody>
      </p:sp>
    </p:spTree>
    <p:extLst>
      <p:ext uri="{BB962C8B-B14F-4D97-AF65-F5344CB8AC3E}">
        <p14:creationId xmlns:p14="http://schemas.microsoft.com/office/powerpoint/2010/main" val="178398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2F82A-EB1C-23E5-F6CC-2466C22AD8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221816B-F3AE-0CA3-7202-C59A1B1E778D}"/>
              </a:ext>
            </a:extLst>
          </p:cNvPr>
          <p:cNvSpPr>
            <a:spLocks noGrp="1"/>
          </p:cNvSpPr>
          <p:nvPr>
            <p:ph idx="1"/>
          </p:nvPr>
        </p:nvSpPr>
        <p:spPr/>
        <p:txBody>
          <a:bodyPr>
            <a:normAutofit/>
          </a:bodyPr>
          <a:lstStyle/>
          <a:p>
            <a:r>
              <a:rPr lang="en-US" dirty="0" err="1"/>
              <a:t>Aborton</a:t>
            </a:r>
            <a:r>
              <a:rPr lang="en-US" dirty="0"/>
              <a:t>-interruption of pregnancy  by expulsion or extraction of the product of conception before the age of viability is called abortion .</a:t>
            </a:r>
          </a:p>
          <a:p>
            <a:r>
              <a:rPr lang="en-US" dirty="0"/>
              <a:t>ETIOLOGY </a:t>
            </a:r>
          </a:p>
          <a:p>
            <a:r>
              <a:rPr lang="en-US" dirty="0"/>
              <a:t>  Genetic </a:t>
            </a:r>
          </a:p>
          <a:p>
            <a:r>
              <a:rPr lang="en-US" dirty="0"/>
              <a:t> Endocrine and metabolic </a:t>
            </a:r>
          </a:p>
          <a:p>
            <a:r>
              <a:rPr lang="en-US" dirty="0"/>
              <a:t> Anatomic </a:t>
            </a:r>
          </a:p>
          <a:p>
            <a:r>
              <a:rPr lang="en-US" dirty="0"/>
              <a:t> Infection </a:t>
            </a:r>
          </a:p>
          <a:p>
            <a:r>
              <a:rPr lang="en-US" dirty="0"/>
              <a:t> Immunological</a:t>
            </a:r>
          </a:p>
          <a:p>
            <a:endParaRPr lang="en-US" dirty="0"/>
          </a:p>
        </p:txBody>
      </p:sp>
    </p:spTree>
    <p:extLst>
      <p:ext uri="{BB962C8B-B14F-4D97-AF65-F5344CB8AC3E}">
        <p14:creationId xmlns:p14="http://schemas.microsoft.com/office/powerpoint/2010/main" val="25541073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9A626-FCBB-8266-6A07-CBE7FBF333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C22BCDC-1F2E-FEE6-3491-CB2DF0A4EABA}"/>
              </a:ext>
            </a:extLst>
          </p:cNvPr>
          <p:cNvSpPr>
            <a:spLocks noGrp="1"/>
          </p:cNvSpPr>
          <p:nvPr>
            <p:ph idx="1"/>
          </p:nvPr>
        </p:nvSpPr>
        <p:spPr/>
        <p:txBody>
          <a:bodyPr/>
          <a:lstStyle/>
          <a:p>
            <a:r>
              <a:rPr lang="en-US" dirty="0"/>
              <a:t>Immediate: Most of the fatal complications are associated with illegally induced abortions of grade III type.</a:t>
            </a:r>
          </a:p>
          <a:p>
            <a:r>
              <a:rPr lang="en-US" dirty="0"/>
              <a:t> Hemorrhage related due to abortion process and also due to the injury </a:t>
            </a:r>
            <a:r>
              <a:rPr lang="en-US" dirty="0" err="1"/>
              <a:t>inficted</a:t>
            </a:r>
            <a:r>
              <a:rPr lang="en-US" dirty="0"/>
              <a:t> during the interference.</a:t>
            </a:r>
          </a:p>
          <a:p>
            <a:r>
              <a:rPr lang="en-US" dirty="0"/>
              <a:t> Injury may occur to the uterus and also to the adjacent structures particularly the bowels. </a:t>
            </a:r>
          </a:p>
          <a:p>
            <a:r>
              <a:rPr lang="en-US" dirty="0"/>
              <a:t>Spread of infection leads to:</a:t>
            </a:r>
          </a:p>
          <a:p>
            <a:r>
              <a:rPr lang="en-US" dirty="0"/>
              <a:t> (a) Generalized peritonitis</a:t>
            </a:r>
          </a:p>
        </p:txBody>
      </p:sp>
    </p:spTree>
    <p:extLst>
      <p:ext uri="{BB962C8B-B14F-4D97-AF65-F5344CB8AC3E}">
        <p14:creationId xmlns:p14="http://schemas.microsoft.com/office/powerpoint/2010/main" val="951339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17AAA-141D-44D9-BF05-BF8C76EDFAD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B5A65F-7580-480F-B51F-A313B432F2AB}"/>
              </a:ext>
            </a:extLst>
          </p:cNvPr>
          <p:cNvSpPr>
            <a:spLocks noGrp="1"/>
          </p:cNvSpPr>
          <p:nvPr>
            <p:ph idx="1"/>
          </p:nvPr>
        </p:nvSpPr>
        <p:spPr/>
        <p:txBody>
          <a:bodyPr/>
          <a:lstStyle/>
          <a:p>
            <a:r>
              <a:rPr lang="en-US" dirty="0"/>
              <a:t> (b) Endotoxic shock—mostly due to E. coli or Cl. </a:t>
            </a:r>
            <a:r>
              <a:rPr lang="en-US" dirty="0" err="1"/>
              <a:t>welchii</a:t>
            </a:r>
            <a:r>
              <a:rPr lang="en-US" dirty="0"/>
              <a:t> infection.</a:t>
            </a:r>
          </a:p>
          <a:p>
            <a:r>
              <a:rPr lang="en-US" dirty="0"/>
              <a:t> (c) Acute renal failure—</a:t>
            </a:r>
          </a:p>
          <a:p>
            <a:r>
              <a:rPr lang="en-US" dirty="0"/>
              <a:t>. (d) Thrombophlebitis</a:t>
            </a:r>
          </a:p>
          <a:p>
            <a:r>
              <a:rPr lang="en-US" dirty="0"/>
              <a:t>Remote: The remote complications include:</a:t>
            </a:r>
          </a:p>
          <a:p>
            <a:r>
              <a:rPr lang="en-US" dirty="0"/>
              <a:t> (a) chronic debility,</a:t>
            </a:r>
          </a:p>
          <a:p>
            <a:r>
              <a:rPr lang="en-US" dirty="0"/>
              <a:t> (b) chronic pelvic pain and backache, </a:t>
            </a:r>
          </a:p>
          <a:p>
            <a:r>
              <a:rPr lang="en-US" dirty="0"/>
              <a:t>(c) dyspareunia, (d) ectopic pregnancy, (e) secondary infertility due to tubal blockage and (f) emotional depression</a:t>
            </a:r>
          </a:p>
        </p:txBody>
      </p:sp>
    </p:spTree>
    <p:extLst>
      <p:ext uri="{BB962C8B-B14F-4D97-AF65-F5344CB8AC3E}">
        <p14:creationId xmlns:p14="http://schemas.microsoft.com/office/powerpoint/2010/main" val="26039651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22868-0281-6464-5D1A-223AF84682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6BC4A20-FCA9-49CC-0C3E-3D1CA122DB00}"/>
              </a:ext>
            </a:extLst>
          </p:cNvPr>
          <p:cNvSpPr>
            <a:spLocks noGrp="1"/>
          </p:cNvSpPr>
          <p:nvPr>
            <p:ph idx="1"/>
          </p:nvPr>
        </p:nvSpPr>
        <p:spPr/>
        <p:txBody>
          <a:bodyPr/>
          <a:lstStyle/>
          <a:p>
            <a:r>
              <a:rPr lang="en-US" dirty="0"/>
              <a:t>MANAGEMENT </a:t>
            </a:r>
          </a:p>
          <a:p>
            <a:r>
              <a:rPr lang="en-US" dirty="0"/>
              <a:t>GENERAL MANAGEMENT: </a:t>
            </a:r>
          </a:p>
          <a:p>
            <a:pPr marL="0" indent="0">
              <a:buNone/>
            </a:pPr>
            <a:r>
              <a:rPr lang="en-US" dirty="0"/>
              <a:t>Admission into hospital.. The patient is kept in isolation. </a:t>
            </a:r>
          </a:p>
          <a:p>
            <a:pPr marL="0" indent="0">
              <a:buNone/>
            </a:pPr>
            <a:r>
              <a:rPr lang="en-US" dirty="0"/>
              <a:t>To take high vaginal or cervical swab for culture, drug sensitivity test and Gram stain. </a:t>
            </a:r>
          </a:p>
          <a:p>
            <a:pPr marL="0" indent="0">
              <a:buNone/>
            </a:pPr>
            <a:r>
              <a:rPr lang="en-US" dirty="0"/>
              <a:t>Vaginal examination is done to note the state of the abortion process and extension of the infection.</a:t>
            </a:r>
          </a:p>
        </p:txBody>
      </p:sp>
    </p:spTree>
    <p:extLst>
      <p:ext uri="{BB962C8B-B14F-4D97-AF65-F5344CB8AC3E}">
        <p14:creationId xmlns:p14="http://schemas.microsoft.com/office/powerpoint/2010/main" val="11142964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83763-5372-978D-7ADA-E4ED61C7024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BB1D0E-E6FA-40D4-4E73-4DC857AA7F25}"/>
              </a:ext>
            </a:extLst>
          </p:cNvPr>
          <p:cNvSpPr>
            <a:spLocks noGrp="1"/>
          </p:cNvSpPr>
          <p:nvPr>
            <p:ph idx="1"/>
          </p:nvPr>
        </p:nvSpPr>
        <p:spPr/>
        <p:txBody>
          <a:bodyPr/>
          <a:lstStyle/>
          <a:p>
            <a:r>
              <a:rPr lang="en-US" dirty="0"/>
              <a:t>Drugs: (1) Antibiotics-parenteral. </a:t>
            </a:r>
          </a:p>
          <a:p>
            <a:r>
              <a:rPr lang="en-US" dirty="0"/>
              <a:t>Evacuation of the uterus: As abortion is often incomplete, evacuation should be performed at a convenient time </a:t>
            </a:r>
            <a:r>
              <a:rPr lang="en-US"/>
              <a:t>within 24-48 </a:t>
            </a:r>
            <a:r>
              <a:rPr lang="en-US" dirty="0"/>
              <a:t>hours following </a:t>
            </a:r>
            <a:r>
              <a:rPr lang="en-US"/>
              <a:t>antibiotic therapy </a:t>
            </a:r>
            <a:endParaRPr lang="en-US" dirty="0"/>
          </a:p>
        </p:txBody>
      </p:sp>
    </p:spTree>
    <p:extLst>
      <p:ext uri="{BB962C8B-B14F-4D97-AF65-F5344CB8AC3E}">
        <p14:creationId xmlns:p14="http://schemas.microsoft.com/office/powerpoint/2010/main" val="2446209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A16CE-CBFA-2013-53BA-9120202FA9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557DB2-FE3B-99F8-A145-65623B4A022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36456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E5C4F-0A41-381D-CBDA-BE4A62FB84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A74863B-205D-CC95-CA86-A15BF585A93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4480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6D50F-5299-50FE-8763-59A47E6536C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580F06-AB40-48E4-152C-AF4C6F85C53B}"/>
              </a:ext>
            </a:extLst>
          </p:cNvPr>
          <p:cNvSpPr>
            <a:spLocks noGrp="1"/>
          </p:cNvSpPr>
          <p:nvPr>
            <p:ph idx="1"/>
          </p:nvPr>
        </p:nvSpPr>
        <p:spPr/>
        <p:txBody>
          <a:bodyPr/>
          <a:lstStyle/>
          <a:p>
            <a:r>
              <a:rPr lang="en-US" dirty="0" err="1"/>
              <a:t>Thrombophilias</a:t>
            </a:r>
            <a:endParaRPr lang="en-US" dirty="0"/>
          </a:p>
          <a:p>
            <a:r>
              <a:rPr lang="en-US" dirty="0"/>
              <a:t>Environmental</a:t>
            </a:r>
          </a:p>
          <a:p>
            <a:r>
              <a:rPr lang="en-US" dirty="0"/>
              <a:t>Unexplained</a:t>
            </a:r>
          </a:p>
          <a:p>
            <a:r>
              <a:rPr lang="en-US" dirty="0"/>
              <a:t>COMMON CAUSES OF MISCARRIAGE: </a:t>
            </a:r>
          </a:p>
          <a:p>
            <a:r>
              <a:rPr lang="en-US" dirty="0"/>
              <a:t>First trimester: (1) Genetic factors (50%). (2) Endocrine disorders (LPD, thyroid abnormalities, diabetes). (3) Immunological disorders (autoimmune and alloimmune). (4) Infection. (5) Unexplained.</a:t>
            </a:r>
          </a:p>
        </p:txBody>
      </p:sp>
    </p:spTree>
    <p:extLst>
      <p:ext uri="{BB962C8B-B14F-4D97-AF65-F5344CB8AC3E}">
        <p14:creationId xmlns:p14="http://schemas.microsoft.com/office/powerpoint/2010/main" val="1559576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82596-8F19-FFD0-5314-52DE1818F4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A4614EB-A9B7-57BB-439C-DBB5914E131D}"/>
              </a:ext>
            </a:extLst>
          </p:cNvPr>
          <p:cNvSpPr>
            <a:spLocks noGrp="1"/>
          </p:cNvSpPr>
          <p:nvPr>
            <p:ph idx="1"/>
          </p:nvPr>
        </p:nvSpPr>
        <p:spPr/>
        <p:txBody>
          <a:bodyPr/>
          <a:lstStyle/>
          <a:p>
            <a:r>
              <a:rPr lang="en-US" dirty="0"/>
              <a:t>Second trimester:</a:t>
            </a:r>
          </a:p>
          <a:p>
            <a:r>
              <a:rPr lang="en-US" dirty="0"/>
              <a:t> (1) Anatomic abnormalities—(a) Cervical incompetence (congenital or acquired). (b) Müllerian fusion defects (bicornuate uterus, septate uterus). (c) Uterine synechiae. (d) Uterine fibroid.</a:t>
            </a:r>
          </a:p>
          <a:p>
            <a:r>
              <a:rPr lang="en-US" dirty="0"/>
              <a:t> (2) Maternal medical illness.</a:t>
            </a:r>
          </a:p>
          <a:p>
            <a:r>
              <a:rPr lang="en-US" dirty="0"/>
              <a:t> (3) Unexplained.</a:t>
            </a:r>
          </a:p>
        </p:txBody>
      </p:sp>
    </p:spTree>
    <p:extLst>
      <p:ext uri="{BB962C8B-B14F-4D97-AF65-F5344CB8AC3E}">
        <p14:creationId xmlns:p14="http://schemas.microsoft.com/office/powerpoint/2010/main" val="1829022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0CA71-E84F-9E47-8EB3-8F1C578A10A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091CC07-2A3F-549F-A44A-44C26A784571}"/>
              </a:ext>
            </a:extLst>
          </p:cNvPr>
          <p:cNvSpPr>
            <a:spLocks noGrp="1"/>
          </p:cNvSpPr>
          <p:nvPr>
            <p:ph idx="1"/>
          </p:nvPr>
        </p:nvSpPr>
        <p:spPr/>
        <p:txBody>
          <a:bodyPr>
            <a:normAutofit/>
          </a:bodyPr>
          <a:lstStyle/>
          <a:p>
            <a:r>
              <a:rPr lang="en-US" dirty="0"/>
              <a:t>THREATENED MISCARRIAGE</a:t>
            </a:r>
          </a:p>
          <a:p>
            <a:r>
              <a:rPr lang="en-US" dirty="0"/>
              <a:t> </a:t>
            </a:r>
            <a:r>
              <a:rPr lang="en-US" dirty="0" err="1"/>
              <a:t>DEFINITION:It</a:t>
            </a:r>
            <a:r>
              <a:rPr lang="en-US" dirty="0"/>
              <a:t> is a clinical entity where the process of miscarriage has started but has not progressed to a state from which recovery is impossible</a:t>
            </a:r>
          </a:p>
          <a:p>
            <a:r>
              <a:rPr lang="en-US" dirty="0"/>
              <a:t>CLINICAL FEATURES: The patient, having symptoms suggestive of pregnancy, complains of:</a:t>
            </a:r>
          </a:p>
          <a:p>
            <a:r>
              <a:rPr lang="en-US" dirty="0"/>
              <a:t> (1) Bleeding per </a:t>
            </a:r>
            <a:r>
              <a:rPr lang="en-US" dirty="0" err="1"/>
              <a:t>vaginam</a:t>
            </a:r>
            <a:r>
              <a:rPr lang="en-US" dirty="0"/>
              <a:t> is usually slight and may be brownish or bright red in color. . The bleeding usually stops spontaneously</a:t>
            </a:r>
          </a:p>
        </p:txBody>
      </p:sp>
    </p:spTree>
    <p:extLst>
      <p:ext uri="{BB962C8B-B14F-4D97-AF65-F5344CB8AC3E}">
        <p14:creationId xmlns:p14="http://schemas.microsoft.com/office/powerpoint/2010/main" val="827680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6767D-47DF-B4A6-8239-04476CFC1DF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86B5D2C-F9BE-DE27-5BE2-A2C1CEC6078C}"/>
              </a:ext>
            </a:extLst>
          </p:cNvPr>
          <p:cNvSpPr>
            <a:spLocks noGrp="1"/>
          </p:cNvSpPr>
          <p:nvPr>
            <p:ph idx="1"/>
          </p:nvPr>
        </p:nvSpPr>
        <p:spPr/>
        <p:txBody>
          <a:bodyPr>
            <a:normAutofit/>
          </a:bodyPr>
          <a:lstStyle/>
          <a:p>
            <a:pPr marL="0" indent="0">
              <a:buNone/>
            </a:pPr>
            <a:r>
              <a:rPr lang="en-US" dirty="0"/>
              <a:t> (2) Pain: Bleeding is usually painless but there may be mild backache or dull pain in lower abdomen. Pain appears usually following hemorrhage</a:t>
            </a:r>
          </a:p>
          <a:p>
            <a:pPr marL="0" indent="0">
              <a:buNone/>
            </a:pPr>
            <a:r>
              <a:rPr lang="en-US" dirty="0"/>
              <a:t>INVESTIGATIONS: Routine investigations include: (1) Blood—for hemoglobin, hematocrit, ABO and Rh grouping. Blood transfusion may be required if abortion becomes inevitable .</a:t>
            </a:r>
          </a:p>
          <a:p>
            <a:pPr marL="0" indent="0">
              <a:buNone/>
            </a:pPr>
            <a:r>
              <a:rPr lang="en-US" dirty="0"/>
              <a:t>. Ultrasonography (TVS) findings may be: (1) A well-formed gestation ring with central echoes from the embryo indicating healthy fetus </a:t>
            </a:r>
          </a:p>
          <a:p>
            <a:pPr marL="0" indent="0">
              <a:buNone/>
            </a:pPr>
            <a:r>
              <a:rPr lang="en-US" dirty="0"/>
              <a:t>. (2) Observation of fetal cardiac motion. With this there is 98% chance of continuation of pregnancy. </a:t>
            </a:r>
          </a:p>
          <a:p>
            <a:pPr marL="0" indent="0">
              <a:buNone/>
            </a:pPr>
            <a:endParaRPr lang="en-US" dirty="0"/>
          </a:p>
        </p:txBody>
      </p:sp>
    </p:spTree>
    <p:extLst>
      <p:ext uri="{BB962C8B-B14F-4D97-AF65-F5344CB8AC3E}">
        <p14:creationId xmlns:p14="http://schemas.microsoft.com/office/powerpoint/2010/main" val="1629683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71EA6-932C-1498-29F5-DA4B21ACB5B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12DBE5F-F214-250D-6635-01764753B0A5}"/>
              </a:ext>
            </a:extLst>
          </p:cNvPr>
          <p:cNvSpPr>
            <a:spLocks noGrp="1"/>
          </p:cNvSpPr>
          <p:nvPr>
            <p:ph idx="1"/>
          </p:nvPr>
        </p:nvSpPr>
        <p:spPr/>
        <p:txBody>
          <a:bodyPr/>
          <a:lstStyle/>
          <a:p>
            <a:r>
              <a:rPr lang="en-US" dirty="0"/>
              <a:t>(3) A blighted ovum is evidenced by loss of definition of the gestation sac, smaller mean gestational sac diameter, absent fetal echoes and absent fetal cardiac movements.</a:t>
            </a:r>
          </a:p>
          <a:p>
            <a:r>
              <a:rPr lang="en-US" dirty="0"/>
              <a:t>TREATMENT: </a:t>
            </a:r>
          </a:p>
          <a:p>
            <a:r>
              <a:rPr lang="en-US" dirty="0"/>
              <a:t>Rest: The patient should be in bed for few days until bleeding stops. Prolonged restriction of activity has got no therapeutic value. </a:t>
            </a:r>
          </a:p>
          <a:p>
            <a:r>
              <a:rPr lang="en-US" dirty="0"/>
              <a:t>Drugs:. </a:t>
            </a:r>
            <a:r>
              <a:rPr lang="en-US" dirty="0" err="1"/>
              <a:t>Inj</a:t>
            </a:r>
            <a:r>
              <a:rPr lang="en-US" dirty="0"/>
              <a:t> progesterone is given weekly.</a:t>
            </a:r>
          </a:p>
          <a:p>
            <a:endParaRPr lang="en-US" dirty="0"/>
          </a:p>
        </p:txBody>
      </p:sp>
    </p:spTree>
    <p:extLst>
      <p:ext uri="{BB962C8B-B14F-4D97-AF65-F5344CB8AC3E}">
        <p14:creationId xmlns:p14="http://schemas.microsoft.com/office/powerpoint/2010/main" val="2552157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73F5E-3DCA-CE10-523A-A77FF1760A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5E44EB-88FF-C182-C72F-B5DA589CF8CD}"/>
              </a:ext>
            </a:extLst>
          </p:cNvPr>
          <p:cNvSpPr>
            <a:spLocks noGrp="1"/>
          </p:cNvSpPr>
          <p:nvPr>
            <p:ph idx="1"/>
          </p:nvPr>
        </p:nvSpPr>
        <p:spPr/>
        <p:txBody>
          <a:bodyPr/>
          <a:lstStyle/>
          <a:p>
            <a:r>
              <a:rPr lang="en-US" dirty="0"/>
              <a:t>ADVICE ON DISCHARGE:</a:t>
            </a:r>
          </a:p>
          <a:p>
            <a:r>
              <a:rPr lang="en-US" dirty="0"/>
              <a:t> The patient should limit her activities for at least 2 weeks and avoid heavy work. </a:t>
            </a:r>
          </a:p>
          <a:p>
            <a:r>
              <a:rPr lang="en-US" dirty="0"/>
              <a:t>Coitus is avoided during this period.</a:t>
            </a:r>
          </a:p>
          <a:p>
            <a:r>
              <a:rPr lang="en-US" dirty="0"/>
              <a:t> She should be followed up with repeat sonography at 3–4 weeks’ time</a:t>
            </a:r>
          </a:p>
          <a:p>
            <a:r>
              <a:rPr lang="en-US" dirty="0"/>
              <a:t>The following indicates unfavorable outcome: falling serum b-</a:t>
            </a:r>
            <a:r>
              <a:rPr lang="en-US" dirty="0" err="1"/>
              <a:t>hCG</a:t>
            </a:r>
            <a:r>
              <a:rPr lang="en-US" dirty="0"/>
              <a:t>, decreasing size of the fetus, irregular shape of the gestational sac or decreasing fetal heart rate </a:t>
            </a:r>
          </a:p>
        </p:txBody>
      </p:sp>
    </p:spTree>
    <p:extLst>
      <p:ext uri="{BB962C8B-B14F-4D97-AF65-F5344CB8AC3E}">
        <p14:creationId xmlns:p14="http://schemas.microsoft.com/office/powerpoint/2010/main" val="1567444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1192</TotalTime>
  <Words>2132</Words>
  <Application>Microsoft Office PowerPoint</Application>
  <PresentationFormat>Widescreen</PresentationFormat>
  <Paragraphs>149</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Office Theme</vt:lpstr>
      <vt:lpstr>ABORTION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INEVITABLE MISCARRIAGE</vt:lpstr>
      <vt:lpstr>PowerPoint Presentation</vt:lpstr>
      <vt:lpstr>PowerPoint Presentation</vt:lpstr>
      <vt:lpstr>COMPLETE MISCARRIAGE</vt:lpstr>
      <vt:lpstr>PowerPoint Presentation</vt:lpstr>
      <vt:lpstr>PowerPoint Presentation</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Hasaan Mahmood</dc:creator>
  <cp:lastModifiedBy>Ali Hasaan Mahmood</cp:lastModifiedBy>
  <cp:revision>13</cp:revision>
  <dcterms:created xsi:type="dcterms:W3CDTF">2022-08-31T05:38:51Z</dcterms:created>
  <dcterms:modified xsi:type="dcterms:W3CDTF">2022-09-20T05:29:40Z</dcterms:modified>
</cp:coreProperties>
</file>