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4" r:id="rId47"/>
    <p:sldId id="309" r:id="rId48"/>
    <p:sldId id="310" r:id="rId49"/>
    <p:sldId id="311" r:id="rId50"/>
    <p:sldId id="312" r:id="rId51"/>
    <p:sldId id="313" r:id="rId52"/>
    <p:sldId id="307" r:id="rId53"/>
    <p:sldId id="308" r:id="rId54"/>
    <p:sldId id="314" r:id="rId55"/>
    <p:sldId id="315" r:id="rId56"/>
    <p:sldId id="316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9AAA0-8CF9-08DE-28CA-19F11533C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B8371-86A9-ECD9-0C79-4A49A3523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1FB17-1E1C-B5BD-9DF5-1725821C5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32EFD-D589-9B42-0FB2-2A77990B8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7E7C6-8FA6-A2D4-8E90-392DB95F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4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752DB-FE00-9E19-C149-3559B1074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C1AE02-6940-DB27-2EDC-05755040F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DEC27-932E-9F2E-3E0C-1D15DC7B1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0CE1C-C3A8-ECA4-F536-3549B1DD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7C1D9-E845-8073-D18C-779F2616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4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B6648E-AC67-FFB8-EE9F-91DE12108E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96A7E-472A-7DD7-5AA1-B5D1034FF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A61E2-9D16-D58F-76B0-512A4AF5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2A407-D010-17EF-5028-9B9223EC9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92083-258C-257C-5493-288F3E200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68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230FD-AE2D-A38B-A254-F33777CB1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DAF06-8C46-A0AA-6B8D-28A4EE089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91E15-B81C-B79F-96B9-52E6DABAA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C5FE1-72EC-D347-0F9E-557A3C960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2435A-33A2-043E-4F3C-078C17095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38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1AC5A-B056-F583-AAE9-2E7D6EFA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2793E-9B4C-DC38-6C93-DA09E967A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CE524-E419-7A7E-3636-CADE84C44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0BE82D-E219-9441-A3B6-3D706DE2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E367A-11B0-644D-E375-4463B100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4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20EB1-BFA9-9032-DAF6-05CB1FB26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2D463-2C68-FA30-6C47-11A5921FF8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F3891-26E9-FDEB-32A5-0BB35E950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3CC8F-245B-91C2-EBED-8AB8E55B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A0F46E-C799-BD06-A91D-D3926FDF4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2A797-80AB-69A6-8A3B-D7885196C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36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BC3F7-4CEC-6244-7783-0AE848292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121F8-DF51-7D8E-86D8-59F911AA7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904F8D-0530-8A17-AC0C-F8D169F11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0B9B36-B172-A391-9D3A-56CB54E01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8666AD-58BB-5BEF-BB7C-6DC00D035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D83603-FF01-5140-62BF-F4F67144F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0C5CE3-E9FD-A5FD-6E2E-FC16D98DB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C1A252-B759-D1E2-F2E2-56000E339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1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14B50-9491-393C-E0AA-9AD80BB1C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40BC6F-6793-D8A6-3BA3-A6C392404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CBD88C-80E0-5811-B596-0043E1F4E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8EF848-7D21-7786-B92B-885FECE2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46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5AC3A8-DAA2-B8E1-2F43-4458B72A3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CC28D1-F73E-C8C8-7F6F-E2230D6C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4ADC5-7C08-7C0F-A151-2544A7296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71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D11E8-C6DD-E0F7-E2EC-73332BCCC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33E96-39CF-3C67-7BDE-EFD3514DF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AF339A-2BB8-F4C8-988A-F3F2890E8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E3356F-838E-79B4-EBA9-5925D166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3285A-4787-1039-EB5D-5F876229D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48B7D-E11E-8EF3-96F1-D9C2C51D8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3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8B55C-5B57-F450-58A5-3A5732B8F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5C58C7-F913-3445-60ED-4A7E9DE4AF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DE9FA2-4465-8A10-EFB0-B699F02F4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284310-48E7-6613-BE25-83E3232BE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CB717-507B-0942-4BEE-B098C97BD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6C57FE-9AFF-63BF-CD59-0F002FF5B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7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7F7256-4C3E-4352-03F4-B6F3628A4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FC965-9020-00EE-3690-728AC28FE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22159-1133-0786-C320-5A747CC60D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8408-84DD-7042-ADBC-039164DC0E4A}" type="datetimeFigureOut">
              <a:rPr lang="en-US" smtClean="0"/>
              <a:t>8/9/25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EAE9B-2356-D42A-91C1-4A54528AB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E4F7B-BFFA-25B0-464B-C02BAB8F1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84BC8-3113-A345-BADE-3315BD49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3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B79B5-CE00-E5B4-2006-6AD8E3D22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3030682"/>
          </a:xfrm>
        </p:spPr>
        <p:txBody>
          <a:bodyPr/>
          <a:lstStyle/>
          <a:p>
            <a:r>
              <a:rPr lang="en-US"/>
              <a:t>Nephrology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949F41-0E76-984C-595C-3972A2120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2954"/>
            <a:ext cx="9144000" cy="1014845"/>
          </a:xfrm>
        </p:spPr>
        <p:txBody>
          <a:bodyPr/>
          <a:lstStyle/>
          <a:p>
            <a:r>
              <a:rPr lang="en-US"/>
              <a:t>Dr. Samiul Sadnan, MRCP(UK)</a:t>
            </a:r>
          </a:p>
        </p:txBody>
      </p:sp>
    </p:spTree>
    <p:extLst>
      <p:ext uri="{BB962C8B-B14F-4D97-AF65-F5344CB8AC3E}">
        <p14:creationId xmlns:p14="http://schemas.microsoft.com/office/powerpoint/2010/main" val="3464455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FC4CC-1D06-7905-D23E-E3544FE75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Imaging in Renal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3A201-CE58-1CDD-D328-27ADFC2E5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Ultrasound: First-line for size, obstruction, cysts.</a:t>
            </a:r>
          </a:p>
          <a:p>
            <a:r>
              <a:rPr lang="en-US"/>
              <a:t>CT KUB: Stones, trauma.</a:t>
            </a:r>
          </a:p>
          <a:p>
            <a:r>
              <a:rPr lang="en-US"/>
              <a:t>MRI: Vascular lesions, soft tissue detail.</a:t>
            </a:r>
          </a:p>
          <a:p>
            <a:r>
              <a:rPr lang="en-US"/>
              <a:t>Nuclear scans: Functional assessment.</a:t>
            </a:r>
          </a:p>
        </p:txBody>
      </p:sp>
    </p:spTree>
    <p:extLst>
      <p:ext uri="{BB962C8B-B14F-4D97-AF65-F5344CB8AC3E}">
        <p14:creationId xmlns:p14="http://schemas.microsoft.com/office/powerpoint/2010/main" val="2953325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D393B-EB11-5092-29A1-B8F11D5FE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Renal Biopsy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C556B-43AA-6582-605E-4477A41D6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Indications:</a:t>
            </a:r>
          </a:p>
          <a:p>
            <a:r>
              <a:rPr lang="en-US"/>
              <a:t>Unexplained AKI/CKD</a:t>
            </a:r>
          </a:p>
          <a:p>
            <a:r>
              <a:rPr lang="en-US"/>
              <a:t>Nephrotic syndrome</a:t>
            </a:r>
          </a:p>
          <a:p>
            <a:r>
              <a:rPr lang="en-US"/>
              <a:t>Glomerulonephritis classification</a:t>
            </a:r>
          </a:p>
          <a:p>
            <a:r>
              <a:rPr lang="en-US"/>
              <a:t>Contraindications:</a:t>
            </a:r>
          </a:p>
          <a:p>
            <a:r>
              <a:rPr lang="en-US"/>
              <a:t>Uncontrolled hypertension</a:t>
            </a:r>
          </a:p>
          <a:p>
            <a:r>
              <a:rPr lang="en-US"/>
              <a:t>Bleeding diathesis</a:t>
            </a:r>
          </a:p>
          <a:p>
            <a:r>
              <a:rPr lang="en-US"/>
              <a:t>Solitary kidney (relative)</a:t>
            </a:r>
          </a:p>
        </p:txBody>
      </p:sp>
    </p:spTree>
    <p:extLst>
      <p:ext uri="{BB962C8B-B14F-4D97-AF65-F5344CB8AC3E}">
        <p14:creationId xmlns:p14="http://schemas.microsoft.com/office/powerpoint/2010/main" val="3857297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4F9B-DA89-C2EE-6B1A-8D2D673CF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Acute Kidney Injury (AKI):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2211B-03DE-83B7-8FA1-CA12729C9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Rapid decline in kidney function over hours to days.</a:t>
            </a:r>
          </a:p>
          <a:p>
            <a:r>
              <a:rPr lang="en-US"/>
              <a:t>Characterized by:</a:t>
            </a:r>
          </a:p>
          <a:p>
            <a:r>
              <a:rPr lang="en-US"/>
              <a:t>Increase in serum creatinine by ≥0.3 mg/dL within 48 hours, OR</a:t>
            </a:r>
          </a:p>
          <a:p>
            <a:r>
              <a:rPr lang="en-US"/>
              <a:t>Increase in serum creatinine to ≥1.5 times baseline within 7 days, OR</a:t>
            </a:r>
          </a:p>
          <a:p>
            <a:r>
              <a:rPr lang="en-US"/>
              <a:t>Urine volume &lt;0.5 mL/kg/h for 6 hours (oliguria).</a:t>
            </a:r>
          </a:p>
          <a:p>
            <a:r>
              <a:rPr lang="en-US"/>
              <a:t>Leads to retention of nitrogenous wastes, electrolyte imbalances, fluid overload.</a:t>
            </a:r>
          </a:p>
        </p:txBody>
      </p:sp>
    </p:spTree>
    <p:extLst>
      <p:ext uri="{BB962C8B-B14F-4D97-AF65-F5344CB8AC3E}">
        <p14:creationId xmlns:p14="http://schemas.microsoft.com/office/powerpoint/2010/main" val="2398583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7B195-A9F6-9E1F-6B10-61B5CF6A3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AKI: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D1E63-0428-F538-105D-2F39C5571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5E56C6D-3B45-162E-1ADE-4521BE912C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5431746"/>
              </p:ext>
            </p:extLst>
          </p:nvPr>
        </p:nvGraphicFramePr>
        <p:xfrm>
          <a:off x="838201" y="1443183"/>
          <a:ext cx="10515600" cy="50496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86095547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4629592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277406048"/>
                    </a:ext>
                  </a:extLst>
                </a:gridCol>
              </a:tblGrid>
              <a:tr h="8079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Cause Examples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Pathophysiology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6952544"/>
                  </a:ext>
                </a:extLst>
              </a:tr>
              <a:tr h="1413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Prerenal AKI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Hypovolemia, sepsis, heart failure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Reduced renal perfusion, decreased GFR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3649689"/>
                  </a:ext>
                </a:extLst>
              </a:tr>
              <a:tr h="1413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Intrinsic AKI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Acute tubular necrosis, glomerulonephritis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Structural damage to renal parenchyma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6433599"/>
                  </a:ext>
                </a:extLst>
              </a:tr>
              <a:tr h="14139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Postrenal AKI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Urinary tract obstruction (stones, tumors)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Obstruction leading to increased tubular pressure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0657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177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688D2-CB3D-9D7E-0F21-0F35836EF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Prerenal AKI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0E28-5086-18EF-D959-EA5676210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Causes:</a:t>
            </a:r>
          </a:p>
          <a:p>
            <a:r>
              <a:rPr lang="en-US"/>
              <a:t>Volume depletion (hemorrhage, vomiting, diarrhea).</a:t>
            </a:r>
          </a:p>
          <a:p>
            <a:r>
              <a:rPr lang="en-US"/>
              <a:t>Reduced effective circulating volume (heart failure, cirrhosis).</a:t>
            </a:r>
          </a:p>
          <a:p>
            <a:r>
              <a:rPr lang="en-US"/>
              <a:t>Drugs reducing perfusion (NSAIDs, ACE inhibitors).</a:t>
            </a:r>
          </a:p>
          <a:p>
            <a:r>
              <a:rPr lang="en-US"/>
              <a:t>Pathophysiology:</a:t>
            </a:r>
          </a:p>
          <a:p>
            <a:r>
              <a:rPr lang="en-US"/>
              <a:t>Decreased renal blood flow → decreased GFR → retention of waste.</a:t>
            </a:r>
          </a:p>
          <a:p>
            <a:r>
              <a:rPr lang="en-US"/>
              <a:t>No intrinsic kidney damage initially.</a:t>
            </a:r>
          </a:p>
        </p:txBody>
      </p:sp>
    </p:spTree>
    <p:extLst>
      <p:ext uri="{BB962C8B-B14F-4D97-AF65-F5344CB8AC3E}">
        <p14:creationId xmlns:p14="http://schemas.microsoft.com/office/powerpoint/2010/main" val="3988688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50E5A-4A8E-17E7-7676-8B73E5B8A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Intrinsic AKI: Acute Tubular Necrosis (ATN)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9680-BA13-9F2C-B7DD-1F5785076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Most common intrinsic cause.</a:t>
            </a:r>
          </a:p>
          <a:p>
            <a:r>
              <a:rPr lang="en-US"/>
              <a:t>Causes:</a:t>
            </a:r>
          </a:p>
          <a:p>
            <a:r>
              <a:rPr lang="en-US"/>
              <a:t>Ischemia (prolonged prerenal AKI).</a:t>
            </a:r>
          </a:p>
          <a:p>
            <a:r>
              <a:rPr lang="en-US"/>
              <a:t>Nephrotoxins (aminoglycosides, radiocontrast).</a:t>
            </a:r>
          </a:p>
          <a:p>
            <a:r>
              <a:rPr lang="en-US"/>
              <a:t>Pathophysiology:</a:t>
            </a:r>
          </a:p>
          <a:p>
            <a:r>
              <a:rPr lang="en-US"/>
              <a:t>Tubular epithelial cell injury → necrosis → tubular obstruction and backleak of filtrate.</a:t>
            </a:r>
          </a:p>
          <a:p>
            <a:r>
              <a:rPr lang="en-US"/>
              <a:t>Clinical course: Oliguric phase → diuretic phase → recovery.</a:t>
            </a:r>
          </a:p>
        </p:txBody>
      </p:sp>
    </p:spTree>
    <p:extLst>
      <p:ext uri="{BB962C8B-B14F-4D97-AF65-F5344CB8AC3E}">
        <p14:creationId xmlns:p14="http://schemas.microsoft.com/office/powerpoint/2010/main" val="1617376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96ABD-7508-1DF5-6AAE-E84F2B31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Postrenal AKI: Causes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746F4-CB0F-F473-B574-C7119CD6F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Causes:</a:t>
            </a:r>
          </a:p>
          <a:p>
            <a:r>
              <a:rPr lang="en-US"/>
              <a:t>Bilateral urinary tract obstruction: stones, tumors, strictures, prostate enlargement.</a:t>
            </a:r>
          </a:p>
          <a:p>
            <a:r>
              <a:rPr lang="en-US"/>
              <a:t>Pathophysiology:</a:t>
            </a:r>
          </a:p>
          <a:p>
            <a:r>
              <a:rPr lang="en-US"/>
              <a:t>Increased intratubular pressure → decreased GFR.</a:t>
            </a:r>
          </a:p>
          <a:p>
            <a:r>
              <a:rPr lang="en-US"/>
              <a:t>Often reversible if obstruction relieved promptly.</a:t>
            </a:r>
          </a:p>
        </p:txBody>
      </p:sp>
    </p:spTree>
    <p:extLst>
      <p:ext uri="{BB962C8B-B14F-4D97-AF65-F5344CB8AC3E}">
        <p14:creationId xmlns:p14="http://schemas.microsoft.com/office/powerpoint/2010/main" val="2252737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A482C-E72D-E640-C341-F09F055BB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AKI: Clinical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73291-97C5-D4C3-AD61-B1446A10D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Symptoms: Oliguria, fatigue, nausea, confusion.</a:t>
            </a:r>
          </a:p>
          <a:p>
            <a:r>
              <a:rPr lang="en-US"/>
              <a:t>Signs: Edema, hypertension, signs of underlying cause (e.g., heart failure).</a:t>
            </a:r>
          </a:p>
          <a:p>
            <a:r>
              <a:rPr lang="en-US"/>
              <a:t>Complications: Hyperkalemia, metabolic acidosis, fluid overload.</a:t>
            </a:r>
          </a:p>
        </p:txBody>
      </p:sp>
    </p:spTree>
    <p:extLst>
      <p:ext uri="{BB962C8B-B14F-4D97-AF65-F5344CB8AC3E}">
        <p14:creationId xmlns:p14="http://schemas.microsoft.com/office/powerpoint/2010/main" val="3099515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36CC-BDD6-F9E3-A074-58BA1274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AKI: 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F22C2-3210-75E8-D2C6-FC3F58D28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Blood tests: Serum creatinine, urea, electrolytes.</a:t>
            </a:r>
          </a:p>
          <a:p>
            <a:r>
              <a:rPr lang="en-US"/>
              <a:t>Urinalysis: Specific gravity, microscopy for casts (granular casts in ATN).</a:t>
            </a:r>
          </a:p>
          <a:p>
            <a:r>
              <a:rPr lang="en-US"/>
              <a:t>Imaging: Renal ultrasound to exclude obstruction.</a:t>
            </a:r>
          </a:p>
          <a:p>
            <a:r>
              <a:rPr lang="en-US"/>
              <a:t>Consider renal biopsy if diagnosis unclear.</a:t>
            </a:r>
          </a:p>
        </p:txBody>
      </p:sp>
    </p:spTree>
    <p:extLst>
      <p:ext uri="{BB962C8B-B14F-4D97-AF65-F5344CB8AC3E}">
        <p14:creationId xmlns:p14="http://schemas.microsoft.com/office/powerpoint/2010/main" val="2406763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C8003-566C-6582-277F-86AC09291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AKI: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725C1-4527-4B86-4F50-0735B8211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Treat underlying cause: Restore perfusion, relieve obstruction.</a:t>
            </a:r>
          </a:p>
          <a:p>
            <a:r>
              <a:rPr lang="en-US"/>
              <a:t>Supportive care: Monitor fluids, electrolytes.</a:t>
            </a:r>
          </a:p>
          <a:p>
            <a:r>
              <a:rPr lang="en-US"/>
              <a:t>Avoid nephrotoxins.</a:t>
            </a:r>
          </a:p>
          <a:p>
            <a:r>
              <a:rPr lang="en-US"/>
              <a:t>Dialysis if indicated: refractory hyperkalemia, acidosis, fluid overload.</a:t>
            </a:r>
          </a:p>
        </p:txBody>
      </p:sp>
    </p:spTree>
    <p:extLst>
      <p:ext uri="{BB962C8B-B14F-4D97-AF65-F5344CB8AC3E}">
        <p14:creationId xmlns:p14="http://schemas.microsoft.com/office/powerpoint/2010/main" val="326091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0679C-0EC2-5B15-25CC-5A00693C7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Introduction to Nephrology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9F551-BC71-7E01-4D4A-1C029D895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Nephrology = branch of medicine dealing with the structure, function, and diseases of the kidney.</a:t>
            </a:r>
          </a:p>
          <a:p>
            <a:r>
              <a:rPr lang="en-US"/>
              <a:t>Kidneys maintain homeostasis via:</a:t>
            </a:r>
          </a:p>
          <a:p>
            <a:r>
              <a:rPr lang="en-US"/>
              <a:t>Filtration of waste products.</a:t>
            </a:r>
          </a:p>
          <a:p>
            <a:r>
              <a:rPr lang="en-US"/>
              <a:t>Regulation of fluid, electrolytes, and acid–base balance.</a:t>
            </a:r>
          </a:p>
          <a:p>
            <a:r>
              <a:rPr lang="en-US"/>
              <a:t>Hormone production (erythropoietin, renin, calcitriol).</a:t>
            </a:r>
          </a:p>
          <a:p>
            <a:r>
              <a:rPr lang="en-US"/>
              <a:t>Importance: Early detection &amp; treatment prevent CKD progression and complications.</a:t>
            </a:r>
          </a:p>
        </p:txBody>
      </p:sp>
    </p:spTree>
    <p:extLst>
      <p:ext uri="{BB962C8B-B14F-4D97-AF65-F5344CB8AC3E}">
        <p14:creationId xmlns:p14="http://schemas.microsoft.com/office/powerpoint/2010/main" val="933143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C3ABA-99B9-1E62-68B6-73FE58347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Chronic Kidney Disease (CKD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73C6-CFDC-770F-874F-267C17F8C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Persistent abnormalities of kidney structure or function for ≥3 months.</a:t>
            </a:r>
          </a:p>
          <a:p>
            <a:r>
              <a:rPr lang="en-US"/>
              <a:t>eGFR &lt;60 mL/min/1.73 m² or markers of kidney damage (proteinuria, hematuria).</a:t>
            </a:r>
          </a:p>
          <a:p>
            <a:r>
              <a:rPr lang="en-US"/>
              <a:t>Progressive and often irreversible decline in kidney function.</a:t>
            </a:r>
          </a:p>
        </p:txBody>
      </p:sp>
    </p:spTree>
    <p:extLst>
      <p:ext uri="{BB962C8B-B14F-4D97-AF65-F5344CB8AC3E}">
        <p14:creationId xmlns:p14="http://schemas.microsoft.com/office/powerpoint/2010/main" val="2688702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029B-352D-8769-3AA9-8165687B3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CKD: Common Causes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6C6A3-DD0A-CC41-6EC5-5FF157B1B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Diabetes mellitus (most common).</a:t>
            </a:r>
          </a:p>
          <a:p>
            <a:r>
              <a:rPr lang="en-US"/>
              <a:t>Hypertension.</a:t>
            </a:r>
          </a:p>
          <a:p>
            <a:r>
              <a:rPr lang="en-US"/>
              <a:t>Glomerulonephritis.</a:t>
            </a:r>
          </a:p>
          <a:p>
            <a:r>
              <a:rPr lang="en-US"/>
              <a:t>Polycystic kidney disease.</a:t>
            </a:r>
          </a:p>
          <a:p>
            <a:r>
              <a:rPr lang="en-US"/>
              <a:t>Chronic pyelonephritis.</a:t>
            </a:r>
          </a:p>
          <a:p>
            <a:r>
              <a:rPr lang="en-US"/>
              <a:t>Obstructive uropathy.</a:t>
            </a:r>
          </a:p>
        </p:txBody>
      </p:sp>
    </p:spTree>
    <p:extLst>
      <p:ext uri="{BB962C8B-B14F-4D97-AF65-F5344CB8AC3E}">
        <p14:creationId xmlns:p14="http://schemas.microsoft.com/office/powerpoint/2010/main" val="280196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E4036-134E-88BE-3DD7-53D7BF56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CKD: 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6B3BC-0E5F-7526-5785-658D7E66E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Nephron loss → compensatory </a:t>
            </a:r>
            <a:r>
              <a:rPr lang="en-US" dirty="0" err="1"/>
              <a:t>hyperfiltration</a:t>
            </a:r>
            <a:r>
              <a:rPr lang="en-US" dirty="0"/>
              <a:t> in remaining nephrons → glomerular sclerosis.</a:t>
            </a:r>
          </a:p>
          <a:p>
            <a:r>
              <a:rPr lang="en-US" dirty="0"/>
              <a:t>Interstitial fibrosis and tubular atrophy → progressive renal dysfunction.</a:t>
            </a:r>
          </a:p>
          <a:p>
            <a:r>
              <a:rPr lang="en-US" dirty="0"/>
              <a:t>Leads to accumulation of toxins, fluid overload, and metabolic disturbances.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510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5F9A6-6CB8-24F1-E91A-BAB1109BC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CKD: Staging (KDIGO Guidelines)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2C89E-1FCB-E437-B094-14A24D2EB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623FDCB-666A-F3D2-6F5E-B891CBEBC9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4524048"/>
              </p:ext>
            </p:extLst>
          </p:nvPr>
        </p:nvGraphicFramePr>
        <p:xfrm>
          <a:off x="838201" y="1874519"/>
          <a:ext cx="10515600" cy="4351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33351335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9665620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62065882"/>
                    </a:ext>
                  </a:extLst>
                </a:gridCol>
              </a:tblGrid>
              <a:tr h="5614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GFR (mL/min/1.73 m²)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5422258"/>
                  </a:ext>
                </a:extLst>
              </a:tr>
              <a:tr h="9825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≥90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Normal or high GFR with kidney damage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9991902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60–89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Mild decrease in GFR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0471361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G3a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45–59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Mild to moderate decrease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0701848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G3b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30–44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Moderate to severe decrease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045875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15–29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Severe decrease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9305684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&lt;15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Kidney failure (ESKD)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3105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117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0E376-5DAC-EF8A-220D-CADCC7C0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CKD: Clinical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575A1-4702-C647-AFA2-C55095987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Early stages often asymptomatic.</a:t>
            </a:r>
          </a:p>
          <a:p>
            <a:r>
              <a:rPr lang="en-US"/>
              <a:t>Symptoms with progression: fatigue, anorexia, nausea, pruritus.</a:t>
            </a:r>
          </a:p>
          <a:p>
            <a:r>
              <a:rPr lang="en-US"/>
              <a:t>Signs: Hypertension, edema, anemia, signs of fluid overload.</a:t>
            </a:r>
          </a:p>
          <a:p>
            <a:r>
              <a:rPr lang="en-US"/>
              <a:t>Uremic complications in advanced CKD.</a:t>
            </a:r>
          </a:p>
        </p:txBody>
      </p:sp>
    </p:spTree>
    <p:extLst>
      <p:ext uri="{BB962C8B-B14F-4D97-AF65-F5344CB8AC3E}">
        <p14:creationId xmlns:p14="http://schemas.microsoft.com/office/powerpoint/2010/main" val="3640365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D81DA-3762-C5F7-ED90-0B5460FE4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CKD: Complications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4A8D7-E15B-5142-8D3E-0F658297F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276CBD5-4F7E-7BFF-76E9-3268646764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905919"/>
              </p:ext>
            </p:extLst>
          </p:nvPr>
        </p:nvGraphicFramePr>
        <p:xfrm>
          <a:off x="838200" y="1825625"/>
          <a:ext cx="10515600" cy="4351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88809847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77045735"/>
                    </a:ext>
                  </a:extLst>
                </a:gridCol>
              </a:tblGrid>
              <a:tr h="621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System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Complication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6383064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Hematologic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Anemia (↓ EPO production)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2933735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Cardiovascular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Hypertension, heart failure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6193253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Skeletal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Renal osteodystrophy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9417397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Metabolic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Hyperkalemia, acidosis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5259788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Neurologic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Peripheral neuropathy, encephalopathy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99996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Immune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Increased infection risk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6468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71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A2EF1-9F52-2B8E-474E-34F3726AE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CKD: 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7A3BA-EC8B-0022-F4A4-CAE36C90A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Blood tests: eGFR, creatinine, electrolytes, hemoglobin, calcium, phosphate, PTH.</a:t>
            </a:r>
          </a:p>
          <a:p>
            <a:r>
              <a:rPr lang="en-US"/>
              <a:t>Urinalysis: proteinuria, hematuria.</a:t>
            </a:r>
          </a:p>
          <a:p>
            <a:r>
              <a:rPr lang="en-US"/>
              <a:t>Imaging: Renal ultrasound.</a:t>
            </a:r>
          </a:p>
          <a:p>
            <a:r>
              <a:rPr lang="en-US"/>
              <a:t>Consider renal biopsy if etiology unclear.</a:t>
            </a:r>
          </a:p>
        </p:txBody>
      </p:sp>
    </p:spTree>
    <p:extLst>
      <p:ext uri="{BB962C8B-B14F-4D97-AF65-F5344CB8AC3E}">
        <p14:creationId xmlns:p14="http://schemas.microsoft.com/office/powerpoint/2010/main" val="3789485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EB48F-DDDC-3AD5-2A0A-1C85F9F8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CKD: Management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ED0B9-B057-CB86-AAEF-41C8B8E7B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Control blood pressure (&lt;130/80 mmHg).</a:t>
            </a:r>
          </a:p>
          <a:p>
            <a:r>
              <a:rPr lang="en-US"/>
              <a:t>Use ACE inhibitors or ARBs to reduce proteinuria.</a:t>
            </a:r>
          </a:p>
          <a:p>
            <a:r>
              <a:rPr lang="en-US"/>
              <a:t>Glycemic control in diabetics.</a:t>
            </a:r>
          </a:p>
          <a:p>
            <a:r>
              <a:rPr lang="en-US"/>
              <a:t>Manage complications (anemia, bone disease, acidosis).</a:t>
            </a:r>
          </a:p>
          <a:p>
            <a:r>
              <a:rPr lang="en-US"/>
              <a:t>Dietary management: protein, salt, potassium restriction.</a:t>
            </a:r>
          </a:p>
          <a:p>
            <a:r>
              <a:rPr lang="en-US"/>
              <a:t>Prepare for renal replacement therapy when indicated.</a:t>
            </a:r>
          </a:p>
        </p:txBody>
      </p:sp>
    </p:spTree>
    <p:extLst>
      <p:ext uri="{BB962C8B-B14F-4D97-AF65-F5344CB8AC3E}">
        <p14:creationId xmlns:p14="http://schemas.microsoft.com/office/powerpoint/2010/main" val="271752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8C5F1-CFF8-C6C0-0DC4-AE30EFC1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5EFA3-9911-0F19-7997-1C9B8149A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CKD: Anemia Management</a:t>
            </a:r>
          </a:p>
          <a:p>
            <a:r>
              <a:rPr lang="en-US"/>
              <a:t>Due to reduced erythropoietin production.</a:t>
            </a:r>
          </a:p>
          <a:p>
            <a:r>
              <a:rPr lang="en-US"/>
              <a:t>Symptoms: fatigue, pallor, tachycardia.</a:t>
            </a:r>
          </a:p>
          <a:p>
            <a:r>
              <a:rPr lang="en-US"/>
              <a:t>Treatment: iron supplementation, erythropoiesis-stimulating agents.</a:t>
            </a:r>
          </a:p>
          <a:p>
            <a:r>
              <a:rPr lang="en-US"/>
              <a:t>Monitor Hb regularly.</a:t>
            </a:r>
          </a:p>
        </p:txBody>
      </p:sp>
    </p:spTree>
    <p:extLst>
      <p:ext uri="{BB962C8B-B14F-4D97-AF65-F5344CB8AC3E}">
        <p14:creationId xmlns:p14="http://schemas.microsoft.com/office/powerpoint/2010/main" val="32099849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D5F6-4BD1-2A3A-366C-C68E269F8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3929C-69CC-9460-F0D7-6DF5C37BC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CKD: Mineral and Bone Disorder</a:t>
            </a:r>
          </a:p>
          <a:p>
            <a:r>
              <a:rPr lang="en-US"/>
              <a:t>Disturbance of calcium, phosphate, vitamin D metabolism.</a:t>
            </a:r>
          </a:p>
          <a:p>
            <a:r>
              <a:rPr lang="en-US"/>
              <a:t>Secondary hyperparathyroidism → bone disease.</a:t>
            </a:r>
          </a:p>
          <a:p>
            <a:r>
              <a:rPr lang="en-US"/>
              <a:t>Clinical signs: bone pain, fractures, vascular calcifications.</a:t>
            </a:r>
          </a:p>
          <a:p>
            <a:r>
              <a:rPr lang="en-US"/>
              <a:t>Management: phosphate binders, vitamin D analogues, calcimimetics.</a:t>
            </a:r>
          </a:p>
        </p:txBody>
      </p:sp>
    </p:spTree>
    <p:extLst>
      <p:ext uri="{BB962C8B-B14F-4D97-AF65-F5344CB8AC3E}">
        <p14:creationId xmlns:p14="http://schemas.microsoft.com/office/powerpoint/2010/main" val="3133510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CD6C9-5B60-BC70-0C2A-96E9FC1C9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Functional Anatomy of the Kidney</a:t>
            </a:r>
            <a:br>
              <a:rPr lang="en-US" b="1"/>
            </a:br>
            <a:r>
              <a:rPr lang="en-US" b="1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B1AA7-1D3E-D847-EC1C-BC4597EB1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Gross Anatomy:</a:t>
            </a:r>
          </a:p>
          <a:p>
            <a:r>
              <a:rPr lang="en-US"/>
              <a:t>2 bean-shaped organs, ~150 g each.</a:t>
            </a:r>
          </a:p>
          <a:p>
            <a:r>
              <a:rPr lang="en-US"/>
              <a:t>Located retroperitoneally, T12–L3 level.</a:t>
            </a:r>
          </a:p>
          <a:p>
            <a:r>
              <a:rPr lang="en-US"/>
              <a:t>Nephron: functional unit (~1 million/kidney).</a:t>
            </a:r>
          </a:p>
          <a:p>
            <a:r>
              <a:rPr lang="en-US"/>
              <a:t>Components: Glomerulus, Bowman’s capsule, proximal tubule, loop of Henle, distal tubule, collecting duct.</a:t>
            </a:r>
          </a:p>
          <a:p>
            <a:r>
              <a:rPr lang="en-US"/>
              <a:t>Blood supply: Renal artery → segmental → interlobar → arcuate → interlobular → afferent arteriole.</a:t>
            </a:r>
          </a:p>
        </p:txBody>
      </p:sp>
    </p:spTree>
    <p:extLst>
      <p:ext uri="{BB962C8B-B14F-4D97-AF65-F5344CB8AC3E}">
        <p14:creationId xmlns:p14="http://schemas.microsoft.com/office/powerpoint/2010/main" val="20632575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B9963-114F-9256-AD7F-CEFD05F8E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Glomerulonephritis: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C7AB5-1AA4-6FF4-14C0-C9D93C974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Group of diseases characterized by inflammation of the glomeruli.</a:t>
            </a:r>
          </a:p>
          <a:p>
            <a:r>
              <a:rPr lang="en-US"/>
              <a:t>Can cause nephritic or nephrotic syndrome.</a:t>
            </a:r>
          </a:p>
          <a:p>
            <a:r>
              <a:rPr lang="en-US"/>
              <a:t>Often immune-mediated injury to glomerular capillaries.</a:t>
            </a:r>
          </a:p>
        </p:txBody>
      </p:sp>
    </p:spTree>
    <p:extLst>
      <p:ext uri="{BB962C8B-B14F-4D97-AF65-F5344CB8AC3E}">
        <p14:creationId xmlns:p14="http://schemas.microsoft.com/office/powerpoint/2010/main" val="2344938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2BB6B-6606-A1A6-9A07-90C214A1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Nephritic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03211-FC90-68D0-5DB2-5586433DE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Clinical syndrome with:</a:t>
            </a:r>
          </a:p>
          <a:p>
            <a:r>
              <a:rPr lang="en-US"/>
              <a:t>Hematuria (often microscopic or macroscopic).</a:t>
            </a:r>
          </a:p>
          <a:p>
            <a:r>
              <a:rPr lang="en-US"/>
              <a:t>Oliguria.</a:t>
            </a:r>
          </a:p>
          <a:p>
            <a:r>
              <a:rPr lang="en-US"/>
              <a:t>Hypertension.</a:t>
            </a:r>
          </a:p>
          <a:p>
            <a:r>
              <a:rPr lang="en-US"/>
              <a:t>Mild to moderate proteinuria (&lt;3.5 g/day).</a:t>
            </a:r>
          </a:p>
          <a:p>
            <a:r>
              <a:rPr lang="en-US"/>
              <a:t>Edema (less than nephrotic syndrome).</a:t>
            </a:r>
          </a:p>
        </p:txBody>
      </p:sp>
    </p:spTree>
    <p:extLst>
      <p:ext uri="{BB962C8B-B14F-4D97-AF65-F5344CB8AC3E}">
        <p14:creationId xmlns:p14="http://schemas.microsoft.com/office/powerpoint/2010/main" val="10098543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9EEB8-A0DB-D852-33B4-B13E2F007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Causes of Nephritic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95C548-3EC1-2561-CDE4-66987EAF3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Post-infectious glomerulonephritis (often streptococcal).</a:t>
            </a:r>
          </a:p>
          <a:p>
            <a:r>
              <a:rPr lang="en-US"/>
              <a:t>IgA nephropathy (Berger’s disease).</a:t>
            </a:r>
          </a:p>
          <a:p>
            <a:r>
              <a:rPr lang="en-US"/>
              <a:t>Rapidly progressive glomerulonephritis (RPGN).</a:t>
            </a:r>
          </a:p>
          <a:p>
            <a:r>
              <a:rPr lang="en-US"/>
              <a:t>Membranoproliferative glomerulonephritis (MPGN).</a:t>
            </a:r>
          </a:p>
          <a:p>
            <a:r>
              <a:rPr lang="en-US"/>
              <a:t>Lupus nephritis.</a:t>
            </a:r>
          </a:p>
        </p:txBody>
      </p:sp>
    </p:spTree>
    <p:extLst>
      <p:ext uri="{BB962C8B-B14F-4D97-AF65-F5344CB8AC3E}">
        <p14:creationId xmlns:p14="http://schemas.microsoft.com/office/powerpoint/2010/main" val="3710928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F77D2-9D82-B278-5884-702DB0AB8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C5281-3804-C83B-90F2-59AD386A0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Pathophysiology of Nephritic Syndrome</a:t>
            </a:r>
          </a:p>
          <a:p>
            <a:r>
              <a:rPr lang="en-US"/>
              <a:t>Immune complex deposition or anti-glomerular basement membrane antibodies cause inflammation.</a:t>
            </a:r>
          </a:p>
          <a:p>
            <a:r>
              <a:rPr lang="en-US"/>
              <a:t>Glomerular capillary damage leads to red blood cell leakage into urine.</a:t>
            </a:r>
          </a:p>
          <a:p>
            <a:r>
              <a:rPr lang="en-US"/>
              <a:t>Decreased GFR causes oliguria and fluid retention → hypertension, edema.</a:t>
            </a:r>
          </a:p>
        </p:txBody>
      </p:sp>
    </p:spTree>
    <p:extLst>
      <p:ext uri="{BB962C8B-B14F-4D97-AF65-F5344CB8AC3E}">
        <p14:creationId xmlns:p14="http://schemas.microsoft.com/office/powerpoint/2010/main" val="2559460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8F38-766C-491F-59A8-1961240EE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5D865-E564-8CE1-AB1F-968518B68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Clinical Features of Nephritic Syndrome</a:t>
            </a:r>
          </a:p>
          <a:p>
            <a:r>
              <a:rPr lang="en-US"/>
              <a:t>Hematuria with red blood cell casts.</a:t>
            </a:r>
          </a:p>
          <a:p>
            <a:r>
              <a:rPr lang="en-US"/>
              <a:t>Edema (mild).</a:t>
            </a:r>
          </a:p>
          <a:p>
            <a:r>
              <a:rPr lang="en-US"/>
              <a:t>Hypertension (due to salt and water retention).</a:t>
            </a:r>
          </a:p>
          <a:p>
            <a:r>
              <a:rPr lang="en-US"/>
              <a:t>Variable degree of renal impairment.</a:t>
            </a:r>
          </a:p>
        </p:txBody>
      </p:sp>
    </p:spTree>
    <p:extLst>
      <p:ext uri="{BB962C8B-B14F-4D97-AF65-F5344CB8AC3E}">
        <p14:creationId xmlns:p14="http://schemas.microsoft.com/office/powerpoint/2010/main" val="1840244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09C4-18DF-E6FD-7124-932978AA2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49AD4-A229-C4C2-F0F3-6BDCED2F9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Investigations in Nephritic Syndrome</a:t>
            </a:r>
          </a:p>
          <a:p>
            <a:r>
              <a:rPr lang="en-US"/>
              <a:t>Urinalysis: red blood cells, RBC casts, mild proteinuria.</a:t>
            </a:r>
          </a:p>
          <a:p>
            <a:r>
              <a:rPr lang="en-US"/>
              <a:t>Blood tests: serum creatinine, complement levels (often low in post-infectious and lupus nephritis).</a:t>
            </a:r>
          </a:p>
          <a:p>
            <a:r>
              <a:rPr lang="en-US"/>
              <a:t>Serology: ASO titer, ANA, ANCA depending on suspected cause.</a:t>
            </a:r>
          </a:p>
          <a:p>
            <a:r>
              <a:rPr lang="en-US"/>
              <a:t>Renal biopsy: definitive diagnosis.</a:t>
            </a:r>
          </a:p>
        </p:txBody>
      </p:sp>
    </p:spTree>
    <p:extLst>
      <p:ext uri="{BB962C8B-B14F-4D97-AF65-F5344CB8AC3E}">
        <p14:creationId xmlns:p14="http://schemas.microsoft.com/office/powerpoint/2010/main" val="15263566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58184-54A5-BBF7-0CA4-E049CB35C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C4395-6C47-0849-BE84-B34CBF96A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Management of Nephritic Syndrome</a:t>
            </a:r>
          </a:p>
          <a:p>
            <a:r>
              <a:rPr lang="en-US"/>
              <a:t>Treat underlying cause (e.g., antibiotics for infection).</a:t>
            </a:r>
          </a:p>
          <a:p>
            <a:r>
              <a:rPr lang="en-US"/>
              <a:t>Control hypertension (ACE inhibitors preferred).</a:t>
            </a:r>
          </a:p>
          <a:p>
            <a:r>
              <a:rPr lang="en-US"/>
              <a:t>Manage fluid overload (salt restriction, diuretics).</a:t>
            </a:r>
          </a:p>
          <a:p>
            <a:r>
              <a:rPr lang="en-US"/>
              <a:t>Immunosuppressants in RPGN and lupus nephritis.</a:t>
            </a:r>
          </a:p>
        </p:txBody>
      </p:sp>
    </p:spTree>
    <p:extLst>
      <p:ext uri="{BB962C8B-B14F-4D97-AF65-F5344CB8AC3E}">
        <p14:creationId xmlns:p14="http://schemas.microsoft.com/office/powerpoint/2010/main" val="2457843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E1539-92E1-C0C0-DE1D-8B1173758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Tubulointerstitial Diseases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237FC-F9CB-4ADD-4203-D06B89F85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Group of disorders affecting renal tubules and interstitium.</a:t>
            </a:r>
          </a:p>
          <a:p>
            <a:r>
              <a:rPr lang="en-US"/>
              <a:t>Common causes: acute interstitial nephritis, chronic interstitial nephritis, pyelonephritis.</a:t>
            </a:r>
          </a:p>
        </p:txBody>
      </p:sp>
    </p:spTree>
    <p:extLst>
      <p:ext uri="{BB962C8B-B14F-4D97-AF65-F5344CB8AC3E}">
        <p14:creationId xmlns:p14="http://schemas.microsoft.com/office/powerpoint/2010/main" val="32337135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87D-2227-C39B-316A-1BFBC21B3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Acute Interstitial Nephritis (AIN)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931F5-0DCF-60AB-A37F-D2D0CD346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Usually drug-induced hypersensitivity reaction (NSAIDs, antibiotics).</a:t>
            </a:r>
          </a:p>
          <a:p>
            <a:r>
              <a:rPr lang="en-US"/>
              <a:t>Presentation: fever, rash, eosinophilia, acute renal impairment.</a:t>
            </a:r>
          </a:p>
          <a:p>
            <a:r>
              <a:rPr lang="en-US"/>
              <a:t>Urinalysis: sterile pyuria, eosinophiluria.</a:t>
            </a:r>
          </a:p>
          <a:p>
            <a:r>
              <a:rPr lang="en-US"/>
              <a:t>Management: stop offending drug, corticosteroids if needed.</a:t>
            </a:r>
          </a:p>
        </p:txBody>
      </p:sp>
    </p:spTree>
    <p:extLst>
      <p:ext uri="{BB962C8B-B14F-4D97-AF65-F5344CB8AC3E}">
        <p14:creationId xmlns:p14="http://schemas.microsoft.com/office/powerpoint/2010/main" val="29263438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64A62-5828-D5DD-0D2E-A7BF66750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Chronic Interstitial Nephritis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F3E94-C5BD-DFB9-CAA6-E48C12639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Causes: chronic obstruction, analgesic nephropathy, reflux nephropathy, toxins.</a:t>
            </a:r>
          </a:p>
          <a:p>
            <a:r>
              <a:rPr lang="en-US"/>
              <a:t>Progressive interstitial fibrosis leads to CKD.</a:t>
            </a:r>
          </a:p>
          <a:p>
            <a:r>
              <a:rPr lang="en-US"/>
              <a:t>Presentation: slow progressive renal failure, bland urine sediment.</a:t>
            </a:r>
          </a:p>
        </p:txBody>
      </p:sp>
    </p:spTree>
    <p:extLst>
      <p:ext uri="{BB962C8B-B14F-4D97-AF65-F5344CB8AC3E}">
        <p14:creationId xmlns:p14="http://schemas.microsoft.com/office/powerpoint/2010/main" val="1421284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7018B-6F10-35D4-92B1-23D8902EC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Functions of the Kidney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D946F-44B5-4CFD-CED7-C5DA0CC51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1. Excretory – removal of nitrogenous waste (urea, creatinine).</a:t>
            </a:r>
          </a:p>
          <a:p>
            <a:r>
              <a:rPr lang="en-US"/>
              <a:t>2. Regulatory – volume, electrolytes, pH.</a:t>
            </a:r>
          </a:p>
          <a:p>
            <a:r>
              <a:rPr lang="en-US"/>
              <a:t>3. Endocrine –</a:t>
            </a:r>
          </a:p>
          <a:p>
            <a:r>
              <a:rPr lang="en-US"/>
              <a:t>Erythropoietin → RBC production.</a:t>
            </a:r>
          </a:p>
          <a:p>
            <a:r>
              <a:rPr lang="en-US"/>
              <a:t>Renin → BP control.</a:t>
            </a:r>
          </a:p>
          <a:p>
            <a:r>
              <a:rPr lang="en-US"/>
              <a:t>Calcitriol → bone health.</a:t>
            </a:r>
          </a:p>
        </p:txBody>
      </p:sp>
    </p:spTree>
    <p:extLst>
      <p:ext uri="{BB962C8B-B14F-4D97-AF65-F5344CB8AC3E}">
        <p14:creationId xmlns:p14="http://schemas.microsoft.com/office/powerpoint/2010/main" val="15883224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7DA3F-048C-5DAE-0720-DC9F84614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Pyelonephritis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5E902-DC18-EE0D-FCA0-6BE1A3D2D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Infection of renal pelvis and parenchyma.</a:t>
            </a:r>
          </a:p>
          <a:p>
            <a:r>
              <a:rPr lang="en-US"/>
              <a:t>Acute: fever, flank pain, dysuria.</a:t>
            </a:r>
          </a:p>
          <a:p>
            <a:r>
              <a:rPr lang="en-US"/>
              <a:t>Chronic: scarring, CKD risk.</a:t>
            </a:r>
          </a:p>
          <a:p>
            <a:r>
              <a:rPr lang="en-US"/>
              <a:t>Diagnosis: urine culture, imaging (USG/CT).</a:t>
            </a:r>
          </a:p>
          <a:p>
            <a:r>
              <a:rPr lang="en-US"/>
              <a:t>Treatment: appropriate antibiotics.</a:t>
            </a:r>
          </a:p>
        </p:txBody>
      </p:sp>
    </p:spTree>
    <p:extLst>
      <p:ext uri="{BB962C8B-B14F-4D97-AF65-F5344CB8AC3E}">
        <p14:creationId xmlns:p14="http://schemas.microsoft.com/office/powerpoint/2010/main" val="13988996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AB36E-BABD-AC02-8AC4-513C1BC31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Hypertension in Renal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08E87-B740-9E7D-6256-FBBF68A09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Renal disease is a common cause and consequence of hypertension.</a:t>
            </a:r>
          </a:p>
          <a:p>
            <a:r>
              <a:rPr lang="en-US"/>
              <a:t>Mechanisms: sodium retention, RAAS activation, sympathetic overactivity.</a:t>
            </a:r>
          </a:p>
          <a:p>
            <a:r>
              <a:rPr lang="en-US"/>
              <a:t>Malignant hypertension causes acute renal failure.</a:t>
            </a:r>
          </a:p>
        </p:txBody>
      </p:sp>
    </p:spTree>
    <p:extLst>
      <p:ext uri="{BB962C8B-B14F-4D97-AF65-F5344CB8AC3E}">
        <p14:creationId xmlns:p14="http://schemas.microsoft.com/office/powerpoint/2010/main" val="1354302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72F84-0BF0-7187-F267-C12C45315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B5DCE-AC25-0E68-17B9-1D4B81518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Renovascular Hypertension</a:t>
            </a:r>
          </a:p>
          <a:p>
            <a:r>
              <a:rPr lang="en-US"/>
              <a:t>Due to renal artery stenosis (atherosclerosis or fibromuscular dysplasia).</a:t>
            </a:r>
          </a:p>
          <a:p>
            <a:r>
              <a:rPr lang="en-US"/>
              <a:t>Features: resistant hypertension, flash pulmonary edema, AKI on ACE inhibitors.</a:t>
            </a:r>
          </a:p>
          <a:p>
            <a:r>
              <a:rPr lang="en-US"/>
              <a:t>Diagnosis: Doppler USG, CT angiography, MR angiography.</a:t>
            </a:r>
          </a:p>
          <a:p>
            <a:r>
              <a:rPr lang="en-US"/>
              <a:t>Treatment: angioplasty or surgery.</a:t>
            </a:r>
          </a:p>
        </p:txBody>
      </p:sp>
    </p:spTree>
    <p:extLst>
      <p:ext uri="{BB962C8B-B14F-4D97-AF65-F5344CB8AC3E}">
        <p14:creationId xmlns:p14="http://schemas.microsoft.com/office/powerpoint/2010/main" val="4192078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6E1E6-ADE1-8C70-AF7B-C5010E8DD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Nephrotic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23B22-EED6-F310-B6D1-12C83F9F3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Clinical complex characterized by:</a:t>
            </a:r>
          </a:p>
          <a:p>
            <a:r>
              <a:rPr lang="en-US"/>
              <a:t>Massive proteinuria: &gt;3.5 g/day (adults) or &gt;40 mg/m²/hr (children).</a:t>
            </a:r>
          </a:p>
          <a:p>
            <a:r>
              <a:rPr lang="en-US"/>
              <a:t>Hypoalbuminemia: &lt;25 g/L.</a:t>
            </a:r>
          </a:p>
          <a:p>
            <a:r>
              <a:rPr lang="en-US"/>
              <a:t>Generalized oedema.</a:t>
            </a:r>
          </a:p>
          <a:p>
            <a:r>
              <a:rPr lang="en-US"/>
              <a:t>Hyperlipidemia ± lipiduria.</a:t>
            </a:r>
          </a:p>
        </p:txBody>
      </p:sp>
    </p:spTree>
    <p:extLst>
      <p:ext uri="{BB962C8B-B14F-4D97-AF65-F5344CB8AC3E}">
        <p14:creationId xmlns:p14="http://schemas.microsoft.com/office/powerpoint/2010/main" val="181237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4709C-AA4E-159A-C463-B005A7B83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1741-D3F6-C241-DC1B-9D6C3DC5A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Pathophysiology Overview</a:t>
            </a:r>
          </a:p>
          <a:p>
            <a:r>
              <a:rPr lang="en-US"/>
              <a:t>Primary defect: Increased glomerular capillary wall permeability to plasma proteins.</a:t>
            </a:r>
          </a:p>
          <a:p>
            <a:r>
              <a:rPr lang="en-US"/>
              <a:t>Loss of proteins → ↓ plasma oncotic pressure → fluid shifts to interstitial space → oedema.</a:t>
            </a:r>
          </a:p>
          <a:p>
            <a:r>
              <a:rPr lang="en-US"/>
              <a:t>Liver compensates by ↑ synthesis of albumin &amp; lipoproteins → hyperlipidemia.</a:t>
            </a:r>
          </a:p>
          <a:p>
            <a:r>
              <a:rPr lang="en-US"/>
              <a:t>Loss of antithrombin III, proteins C &amp; S → hypercoagulability.</a:t>
            </a:r>
          </a:p>
          <a:p>
            <a:r>
              <a:rPr lang="en-US"/>
              <a:t>Loss of immunoglobulins → susceptibility to infection.</a:t>
            </a:r>
          </a:p>
        </p:txBody>
      </p:sp>
    </p:spTree>
    <p:extLst>
      <p:ext uri="{BB962C8B-B14F-4D97-AF65-F5344CB8AC3E}">
        <p14:creationId xmlns:p14="http://schemas.microsoft.com/office/powerpoint/2010/main" val="26113452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FE93C-5FA1-C1EE-1570-E69D3D56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24656-247C-D4F3-C11F-71586F9E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492875"/>
          </a:xfrm>
        </p:spPr>
        <p:txBody>
          <a:bodyPr>
            <a:normAutofit fontScale="92500" lnSpcReduction="10000"/>
          </a:bodyPr>
          <a:lstStyle/>
          <a:p>
            <a:r>
              <a:rPr lang="en-US" b="1"/>
              <a:t>Causes (Classification)</a:t>
            </a:r>
          </a:p>
          <a:p>
            <a:br>
              <a:rPr lang="en-US"/>
            </a:br>
            <a:endParaRPr lang="en-US"/>
          </a:p>
          <a:p>
            <a:r>
              <a:rPr lang="en-US"/>
              <a:t>Primary (idiopathic) glomerular diseases:</a:t>
            </a:r>
          </a:p>
          <a:p>
            <a:r>
              <a:rPr lang="en-US"/>
              <a:t>Minimal change disease (MCD)</a:t>
            </a:r>
          </a:p>
          <a:p>
            <a:r>
              <a:rPr lang="en-US"/>
              <a:t>Focal segmental glomerulosclerosis (FSGS)</a:t>
            </a:r>
          </a:p>
          <a:p>
            <a:r>
              <a:rPr lang="en-US"/>
              <a:t>Membranous nephropathy (MN)</a:t>
            </a:r>
          </a:p>
          <a:p>
            <a:r>
              <a:rPr lang="en-US"/>
              <a:t>Membranoproliferative GN (MPGN)</a:t>
            </a:r>
          </a:p>
          <a:p>
            <a:br>
              <a:rPr lang="en-US"/>
            </a:br>
            <a:endParaRPr lang="en-US"/>
          </a:p>
          <a:p>
            <a:r>
              <a:rPr lang="en-US"/>
              <a:t>Secondary causes:</a:t>
            </a:r>
          </a:p>
          <a:p>
            <a:r>
              <a:rPr lang="en-US"/>
              <a:t>Systemic diseases: Diabetes mellitus, SLE, amyloidosis.</a:t>
            </a:r>
          </a:p>
          <a:p>
            <a:r>
              <a:rPr lang="en-US"/>
              <a:t>Infections: Hepatitis B/C, HIV, malaria, syphilis.</a:t>
            </a:r>
          </a:p>
          <a:p>
            <a:r>
              <a:rPr lang="en-US"/>
              <a:t>Drugs/toxins: NSAIDs, gold, penicillamine.</a:t>
            </a:r>
          </a:p>
          <a:p>
            <a:r>
              <a:rPr lang="en-US"/>
              <a:t>Malignancy: Solid tumors, lymphoma.</a:t>
            </a:r>
          </a:p>
        </p:txBody>
      </p:sp>
    </p:spTree>
    <p:extLst>
      <p:ext uri="{BB962C8B-B14F-4D97-AF65-F5344CB8AC3E}">
        <p14:creationId xmlns:p14="http://schemas.microsoft.com/office/powerpoint/2010/main" val="32066458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899AB-EE72-AA20-E88F-3A67D4D3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055F7-D1CA-A24B-DA1C-6FD02E9D3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Epidemiology &amp; Age Patterns</a:t>
            </a:r>
          </a:p>
          <a:p>
            <a:r>
              <a:rPr lang="en-US"/>
              <a:t>Children: Most common cause → Minimal Change Disease (~80%).</a:t>
            </a:r>
          </a:p>
          <a:p>
            <a:r>
              <a:rPr lang="en-US"/>
              <a:t>Adults: Most common cause → Membranous nephropathy in Caucasians, FSGS in African ancestry.</a:t>
            </a:r>
          </a:p>
          <a:p>
            <a:r>
              <a:rPr lang="en-US"/>
              <a:t>Slight male predominance in children.</a:t>
            </a:r>
          </a:p>
        </p:txBody>
      </p:sp>
    </p:spTree>
    <p:extLst>
      <p:ext uri="{BB962C8B-B14F-4D97-AF65-F5344CB8AC3E}">
        <p14:creationId xmlns:p14="http://schemas.microsoft.com/office/powerpoint/2010/main" val="11930846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7CB3D-FA72-7532-A6D1-7351927E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Clinical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AC51D-0DD7-83F8-A1BB-91F7B6234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General:</a:t>
            </a:r>
          </a:p>
          <a:p>
            <a:r>
              <a:rPr lang="en-US"/>
              <a:t>Oedema: periorbital (morning), then dependent areas, generalized anasarca in severe cases.</a:t>
            </a:r>
          </a:p>
          <a:p>
            <a:r>
              <a:rPr lang="en-US"/>
              <a:t>Weight gain.</a:t>
            </a:r>
          </a:p>
          <a:p>
            <a:r>
              <a:rPr lang="en-US"/>
              <a:t>Fatigue, weakness.</a:t>
            </a:r>
          </a:p>
        </p:txBody>
      </p:sp>
    </p:spTree>
    <p:extLst>
      <p:ext uri="{BB962C8B-B14F-4D97-AF65-F5344CB8AC3E}">
        <p14:creationId xmlns:p14="http://schemas.microsoft.com/office/powerpoint/2010/main" val="42708042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F1785-7FC2-F68C-83ED-47F7F5222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C42C3-E30B-6FAE-DB80-11030061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Other manifestations:</a:t>
            </a:r>
          </a:p>
          <a:p>
            <a:r>
              <a:rPr lang="en-US"/>
              <a:t>Frothy urine (proteinuria).</a:t>
            </a:r>
          </a:p>
          <a:p>
            <a:r>
              <a:rPr lang="en-US"/>
              <a:t>Symptoms of underlying systemic disease (rash, arthralgia in SLE).</a:t>
            </a:r>
          </a:p>
          <a:p>
            <a:r>
              <a:rPr lang="en-US"/>
              <a:t>Possible ascites, pleural/pericardial effusion.</a:t>
            </a:r>
          </a:p>
        </p:txBody>
      </p:sp>
    </p:spTree>
    <p:extLst>
      <p:ext uri="{BB962C8B-B14F-4D97-AF65-F5344CB8AC3E}">
        <p14:creationId xmlns:p14="http://schemas.microsoft.com/office/powerpoint/2010/main" val="643672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F3628-AFE4-8D47-080F-14311733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Complications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97B46-045C-925B-C6BF-4CA8BEA4D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1. Thromboembolism</a:t>
            </a:r>
          </a:p>
          <a:p>
            <a:r>
              <a:rPr lang="en-US"/>
              <a:t>Renal vein thrombosis, pulmonary embolism (due to hypercoagulability).</a:t>
            </a:r>
          </a:p>
          <a:p>
            <a:br>
              <a:rPr lang="en-US"/>
            </a:br>
            <a:endParaRPr lang="en-US"/>
          </a:p>
          <a:p>
            <a:r>
              <a:rPr lang="en-US"/>
              <a:t>2. Infections</a:t>
            </a:r>
          </a:p>
          <a:p>
            <a:r>
              <a:rPr lang="en-US"/>
              <a:t>Pneumococcal peritonitis, cellulitis (loss of IgG, complement factors).</a:t>
            </a:r>
          </a:p>
          <a:p>
            <a:br>
              <a:rPr lang="en-US"/>
            </a:br>
            <a:endParaRPr lang="en-US"/>
          </a:p>
          <a:p>
            <a:r>
              <a:rPr lang="en-US"/>
              <a:t>3. AKI</a:t>
            </a:r>
          </a:p>
          <a:p>
            <a:r>
              <a:rPr lang="en-US"/>
              <a:t>Especially in hypovolemia or NSAID use.</a:t>
            </a:r>
          </a:p>
        </p:txBody>
      </p:sp>
    </p:spTree>
    <p:extLst>
      <p:ext uri="{BB962C8B-B14F-4D97-AF65-F5344CB8AC3E}">
        <p14:creationId xmlns:p14="http://schemas.microsoft.com/office/powerpoint/2010/main" val="1420036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6C89-0F01-96A8-C65E-817B2E21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History Taking in Renal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1D70A-AC7C-9E1A-7536-ACE4777B80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Symptoms to Ask:</a:t>
            </a:r>
          </a:p>
          <a:p>
            <a:r>
              <a:rPr lang="en-US"/>
              <a:t>Oliguria / anuria / polyuria</a:t>
            </a:r>
          </a:p>
          <a:p>
            <a:r>
              <a:rPr lang="en-US"/>
              <a:t>Dysuria, frequency, urgency</a:t>
            </a:r>
          </a:p>
          <a:p>
            <a:r>
              <a:rPr lang="en-US"/>
              <a:t>Haematuria</a:t>
            </a:r>
          </a:p>
          <a:p>
            <a:r>
              <a:rPr lang="en-US"/>
              <a:t>Flank pain</a:t>
            </a:r>
          </a:p>
          <a:p>
            <a:r>
              <a:rPr lang="en-US"/>
              <a:t>Oedema</a:t>
            </a:r>
          </a:p>
          <a:p>
            <a:r>
              <a:rPr lang="en-US"/>
              <a:t>Hypertension symptoms</a:t>
            </a:r>
          </a:p>
          <a:p>
            <a:r>
              <a:rPr lang="en-US"/>
              <a:t>Systemic symptoms: Fatigue, anorexia, nausea, pruritus, confusion.</a:t>
            </a:r>
          </a:p>
        </p:txBody>
      </p:sp>
    </p:spTree>
    <p:extLst>
      <p:ext uri="{BB962C8B-B14F-4D97-AF65-F5344CB8AC3E}">
        <p14:creationId xmlns:p14="http://schemas.microsoft.com/office/powerpoint/2010/main" val="19478500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A7F0B-C6F3-1780-2CD6-D4C34D674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9E2EE-714D-1655-61E5-C648627A7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4. Malnutrition</a:t>
            </a:r>
          </a:p>
          <a:p>
            <a:r>
              <a:rPr lang="en-US"/>
              <a:t>Due to prolonged protein loss.</a:t>
            </a:r>
          </a:p>
          <a:p>
            <a:br>
              <a:rPr lang="en-US"/>
            </a:br>
            <a:endParaRPr lang="en-US"/>
          </a:p>
          <a:p>
            <a:r>
              <a:rPr lang="en-US"/>
              <a:t>5. Dyslipidemia</a:t>
            </a:r>
          </a:p>
          <a:p>
            <a:r>
              <a:rPr lang="en-US"/>
              <a:t>Accelerates atherosclerosis.</a:t>
            </a:r>
          </a:p>
        </p:txBody>
      </p:sp>
    </p:spTree>
    <p:extLst>
      <p:ext uri="{BB962C8B-B14F-4D97-AF65-F5344CB8AC3E}">
        <p14:creationId xmlns:p14="http://schemas.microsoft.com/office/powerpoint/2010/main" val="1378388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C523F-E42C-1CC3-5E2B-DFEF03BA2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Key 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0CE7-C1A4-4855-E526-FAC3F8E6D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Urine:</a:t>
            </a:r>
          </a:p>
          <a:p>
            <a:r>
              <a:rPr lang="en-US"/>
              <a:t>Dipstick: ≥3+ protein.</a:t>
            </a:r>
          </a:p>
          <a:p>
            <a:r>
              <a:rPr lang="en-US"/>
              <a:t>24-hour protein quantification (&gt;3.5 g/day).</a:t>
            </a:r>
          </a:p>
          <a:p>
            <a:r>
              <a:rPr lang="en-US"/>
              <a:t>Microscopy: lipiduria (Maltese cross under polarized light).</a:t>
            </a:r>
          </a:p>
        </p:txBody>
      </p:sp>
    </p:spTree>
    <p:extLst>
      <p:ext uri="{BB962C8B-B14F-4D97-AF65-F5344CB8AC3E}">
        <p14:creationId xmlns:p14="http://schemas.microsoft.com/office/powerpoint/2010/main" val="39777567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C1003-184D-7CA0-E6AC-A3678A631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C0778-C9C0-E766-F7AA-CBA487DC4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Blood:</a:t>
            </a:r>
          </a:p>
          <a:p>
            <a:r>
              <a:rPr lang="en-US"/>
              <a:t>Serum albumin: ↓ (&lt;25 g/L).</a:t>
            </a:r>
          </a:p>
          <a:p>
            <a:r>
              <a:rPr lang="en-US"/>
              <a:t>Lipid profile: ↑ cholesterol &amp; triglycerides.</a:t>
            </a:r>
          </a:p>
          <a:p>
            <a:r>
              <a:rPr lang="en-US"/>
              <a:t>Renal function: urea, creatinine.</a:t>
            </a:r>
          </a:p>
          <a:p>
            <a:br>
              <a:rPr lang="en-US"/>
            </a:br>
            <a:endParaRPr lang="en-US"/>
          </a:p>
          <a:p>
            <a:r>
              <a:rPr lang="en-US"/>
              <a:t>Other:</a:t>
            </a:r>
          </a:p>
          <a:p>
            <a:r>
              <a:rPr lang="en-US"/>
              <a:t>Screen for secondary causes (ANA, dsDNA, HbA1c, viral serology).</a:t>
            </a:r>
          </a:p>
          <a:p>
            <a:r>
              <a:rPr lang="en-US"/>
              <a:t>Renal biopsy: Essential in adults (except classic MCD in children).</a:t>
            </a:r>
          </a:p>
        </p:txBody>
      </p:sp>
    </p:spTree>
    <p:extLst>
      <p:ext uri="{BB962C8B-B14F-4D97-AF65-F5344CB8AC3E}">
        <p14:creationId xmlns:p14="http://schemas.microsoft.com/office/powerpoint/2010/main" val="9069507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5BD61-81BC-CD2E-953D-1C1A50A3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Management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65132-007B-85FE-52DA-D716C8C0A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1. Treat underlying cause (if identified).</a:t>
            </a:r>
          </a:p>
          <a:p>
            <a:r>
              <a:rPr lang="en-US"/>
              <a:t>2. General supportive care:</a:t>
            </a:r>
          </a:p>
          <a:p>
            <a:r>
              <a:rPr lang="en-US"/>
              <a:t>Sodium restriction (≤2 g/day).</a:t>
            </a:r>
          </a:p>
          <a:p>
            <a:r>
              <a:rPr lang="en-US"/>
              <a:t>Fluid restriction (if hyponatremic/oedematous).</a:t>
            </a:r>
          </a:p>
          <a:p>
            <a:r>
              <a:rPr lang="en-US"/>
              <a:t>Loop diuretics for oedema (monitor for hypovolemia).</a:t>
            </a:r>
          </a:p>
          <a:p>
            <a:r>
              <a:rPr lang="en-US"/>
              <a:t>Statins for hyperlipidemia (if persistent).</a:t>
            </a:r>
          </a:p>
        </p:txBody>
      </p:sp>
    </p:spTree>
    <p:extLst>
      <p:ext uri="{BB962C8B-B14F-4D97-AF65-F5344CB8AC3E}">
        <p14:creationId xmlns:p14="http://schemas.microsoft.com/office/powerpoint/2010/main" val="37883866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D6D90-A813-35FB-9E38-BB7D27C0F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F2BC-5C2A-139F-2620-609A0CAFB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3. Specific therapy:</a:t>
            </a:r>
          </a:p>
          <a:p>
            <a:r>
              <a:rPr lang="en-US"/>
              <a:t>Minimal change: High-dose corticosteroids (prednisolone 1 mg/kg/day).</a:t>
            </a:r>
          </a:p>
          <a:p>
            <a:r>
              <a:rPr lang="en-US"/>
              <a:t>FSGS: Steroids ± calcineurin inhibitors.</a:t>
            </a:r>
          </a:p>
          <a:p>
            <a:r>
              <a:rPr lang="en-US"/>
              <a:t>Membranous: Immunosuppressants in high-risk cases.</a:t>
            </a:r>
          </a:p>
          <a:p>
            <a:br>
              <a:rPr lang="en-US"/>
            </a:br>
            <a:endParaRPr lang="en-US"/>
          </a:p>
          <a:p>
            <a:r>
              <a:rPr lang="en-US"/>
              <a:t>4. Prevent complications:</a:t>
            </a:r>
          </a:p>
          <a:p>
            <a:r>
              <a:rPr lang="en-US"/>
              <a:t>Anticoagulation in high-risk thrombotic patients.</a:t>
            </a:r>
          </a:p>
          <a:p>
            <a:r>
              <a:rPr lang="en-US"/>
              <a:t>Vaccinations (pneumococcal, influenza).</a:t>
            </a:r>
          </a:p>
        </p:txBody>
      </p:sp>
    </p:spTree>
    <p:extLst>
      <p:ext uri="{BB962C8B-B14F-4D97-AF65-F5344CB8AC3E}">
        <p14:creationId xmlns:p14="http://schemas.microsoft.com/office/powerpoint/2010/main" val="889524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8198E-C7F7-74EB-707F-5649B1AEA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57595-F167-455B-9D83-E548A2295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Prognosis</a:t>
            </a:r>
          </a:p>
          <a:p>
            <a:r>
              <a:rPr lang="en-US"/>
              <a:t>MCD: Excellent prognosis, &gt;90% remission with steroids.</a:t>
            </a:r>
          </a:p>
          <a:p>
            <a:r>
              <a:rPr lang="en-US"/>
              <a:t>FSGS: 50% progress to ESRD in 10 years.</a:t>
            </a:r>
          </a:p>
          <a:p>
            <a:r>
              <a:rPr lang="en-US"/>
              <a:t>Membranous: 1/3 remit, 1/3 stable, 1/3 progress.</a:t>
            </a:r>
          </a:p>
          <a:p>
            <a:r>
              <a:rPr lang="en-US"/>
              <a:t>Worse prognosis with persistent proteinuria, impaired renal function at diagnosis.</a:t>
            </a:r>
          </a:p>
        </p:txBody>
      </p:sp>
    </p:spTree>
    <p:extLst>
      <p:ext uri="{BB962C8B-B14F-4D97-AF65-F5344CB8AC3E}">
        <p14:creationId xmlns:p14="http://schemas.microsoft.com/office/powerpoint/2010/main" val="15221519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285FB-B5C0-FD22-A57B-CDE257F63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0814"/>
          </a:xfrm>
        </p:spPr>
        <p:txBody>
          <a:bodyPr/>
          <a:lstStyle/>
          <a:p>
            <a:r>
              <a:rPr lang="en-US"/>
              <a:t>Summary Table: Primary Nephrotic Syndromes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8BEC7-790F-21BE-9638-478CBCEE8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E3344A-27BE-236F-2829-4B132A5333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406563"/>
              </p:ext>
            </p:extLst>
          </p:nvPr>
        </p:nvGraphicFramePr>
        <p:xfrm>
          <a:off x="838200" y="1241136"/>
          <a:ext cx="10515600" cy="526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98065937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98730179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8143529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14493628"/>
                    </a:ext>
                  </a:extLst>
                </a:gridCol>
              </a:tblGrid>
              <a:tr h="6483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Feature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Minimal Change Disease (MCD)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Focal Segmental Glomerulosclerosis (FSGS)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Membranous Nephropathy (MN)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3901189151"/>
                  </a:ext>
                </a:extLst>
              </a:tr>
              <a:tr h="4538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Typical Age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Children (esp. 2–6 yrs)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Young–middle-aged adults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Middle-aged–older adults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1948524376"/>
                  </a:ext>
                </a:extLst>
              </a:tr>
              <a:tr h="64836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Epidemiology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Most common in children (~80%)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Most common in African ancestry adults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Most common in Caucasian adults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3969243898"/>
                  </a:ext>
                </a:extLst>
              </a:tr>
              <a:tr h="4538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Pathology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Light microscopy: normal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Segmental sclerosis of some glomeruli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Diffuse thickening of GBM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3929895049"/>
                  </a:ext>
                </a:extLst>
              </a:tr>
              <a:tr h="4538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Immunofluorescence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Negative or minimal IgM/C3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IgM, C3 in sclerotic segments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Granular IgG &amp; C3 along GBM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2640424446"/>
                  </a:ext>
                </a:extLst>
              </a:tr>
              <a:tr h="8428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EM Findings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Podocyte foot process effacement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Foot process effacement + segmental sclerosis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Subepithelial electron-dense deposits (“spikes” on silver stain)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896396848"/>
                  </a:ext>
                </a:extLst>
              </a:tr>
              <a:tr h="4538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Response to Steroids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Excellent (&gt;90% remission)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Variable, often resistant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Limited benefit in most cases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1753433737"/>
                  </a:ext>
                </a:extLst>
              </a:tr>
              <a:tr h="4538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Prognosis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Excellent, rare progression to CKD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50% progress to ESRD in 10 yrs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1/3 remit, 1/3 stable, 1/3 progress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2902383302"/>
                  </a:ext>
                </a:extLst>
              </a:tr>
              <a:tr h="8428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Notes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Often follows URI, allergy, immunization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/>
                        <a:t>Associated with HIV, heroin use, obesity</a:t>
                      </a:r>
                    </a:p>
                  </a:txBody>
                  <a:tcPr marL="66897" marR="66897" marT="33449" marB="334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300" dirty="0"/>
                        <a:t>Associated with malignancy, HBV, autoimmune diseases</a:t>
                      </a:r>
                    </a:p>
                  </a:txBody>
                  <a:tcPr marL="66897" marR="66897" marT="33449" marB="33449" anchor="ctr"/>
                </a:tc>
                <a:extLst>
                  <a:ext uri="{0D108BD9-81ED-4DB2-BD59-A6C34878D82A}">
                    <a16:rowId xmlns:a16="http://schemas.microsoft.com/office/drawing/2014/main" val="4112166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65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36DB8-3148-430C-8C08-8CD09805D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Examination in Renal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D7AE4-BFBD-1B7A-A319-1EA72F7D6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/>
              <a:t>General:</a:t>
            </a:r>
          </a:p>
          <a:p>
            <a:r>
              <a:rPr lang="en-US"/>
              <a:t>Pallor, jaundice, cachexia, dehydration</a:t>
            </a:r>
          </a:p>
          <a:p>
            <a:r>
              <a:rPr lang="en-US"/>
              <a:t>Periorbital / pedal oedema</a:t>
            </a:r>
          </a:p>
          <a:p>
            <a:r>
              <a:rPr lang="en-US"/>
              <a:t>Vitals:</a:t>
            </a:r>
          </a:p>
          <a:p>
            <a:r>
              <a:rPr lang="en-US"/>
              <a:t>BP (often elevated)</a:t>
            </a:r>
          </a:p>
          <a:p>
            <a:r>
              <a:rPr lang="en-US"/>
              <a:t>Pulse, temperature</a:t>
            </a:r>
          </a:p>
          <a:p>
            <a:r>
              <a:rPr lang="en-US"/>
              <a:t>Abdomen:</a:t>
            </a:r>
          </a:p>
          <a:p>
            <a:r>
              <a:rPr lang="en-US"/>
              <a:t>Palpable kidney, ballotable masses</a:t>
            </a:r>
          </a:p>
          <a:p>
            <a:r>
              <a:rPr lang="en-US"/>
              <a:t>Renal bruit</a:t>
            </a:r>
          </a:p>
          <a:p>
            <a:r>
              <a:rPr lang="en-US"/>
              <a:t>Other:</a:t>
            </a:r>
          </a:p>
          <a:p>
            <a:r>
              <a:rPr lang="en-US"/>
              <a:t>Fundoscopy (hypertensive retinopathy)</a:t>
            </a:r>
          </a:p>
          <a:p>
            <a:r>
              <a:rPr lang="en-US"/>
              <a:t>Neurological signs (uraemic encephalopathy)</a:t>
            </a:r>
          </a:p>
        </p:txBody>
      </p:sp>
    </p:spTree>
    <p:extLst>
      <p:ext uri="{BB962C8B-B14F-4D97-AF65-F5344CB8AC3E}">
        <p14:creationId xmlns:p14="http://schemas.microsoft.com/office/powerpoint/2010/main" val="2812724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342E-0191-1268-DED2-689E39547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E6DE5-DF97-C21F-52E5-B4377E68E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10" y="2141537"/>
            <a:ext cx="10515600" cy="4351338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DB6CFA-CD7E-F76D-7BA8-B59F5C2BAB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7558060"/>
              </p:ext>
            </p:extLst>
          </p:nvPr>
        </p:nvGraphicFramePr>
        <p:xfrm>
          <a:off x="434110" y="1690689"/>
          <a:ext cx="11323779" cy="51673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74593">
                  <a:extLst>
                    <a:ext uri="{9D8B030D-6E8A-4147-A177-3AD203B41FA5}">
                      <a16:colId xmlns:a16="http://schemas.microsoft.com/office/drawing/2014/main" val="540002083"/>
                    </a:ext>
                  </a:extLst>
                </a:gridCol>
                <a:gridCol w="3774593">
                  <a:extLst>
                    <a:ext uri="{9D8B030D-6E8A-4147-A177-3AD203B41FA5}">
                      <a16:colId xmlns:a16="http://schemas.microsoft.com/office/drawing/2014/main" val="691188534"/>
                    </a:ext>
                  </a:extLst>
                </a:gridCol>
                <a:gridCol w="3774593">
                  <a:extLst>
                    <a:ext uri="{9D8B030D-6E8A-4147-A177-3AD203B41FA5}">
                      <a16:colId xmlns:a16="http://schemas.microsoft.com/office/drawing/2014/main" val="2632667769"/>
                    </a:ext>
                  </a:extLst>
                </a:gridCol>
              </a:tblGrid>
              <a:tr h="5905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Examples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Purpose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3751238"/>
                  </a:ext>
                </a:extLst>
              </a:tr>
              <a:tr h="14763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Blood tests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U&amp;E, creatinine, eGFR, FBC, calcium, phosphate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Assess renal function, anaemia, bone metabolism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069703"/>
                  </a:ext>
                </a:extLst>
              </a:tr>
              <a:tr h="1033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Urine tests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Dipstick, microscopy, protein:creatinine ratio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Detect haematuria, proteinuria, infection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6839886"/>
                  </a:ext>
                </a:extLst>
              </a:tr>
              <a:tr h="1033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Imaging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USG, CT KUB, MRI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Structure, obstruction, cysts, tumours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7884454"/>
                  </a:ext>
                </a:extLst>
              </a:tr>
              <a:tr h="10334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Biopsy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Renal biopsy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Diagnose glomerular &amp; interstitial diseases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1965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9419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5859C-FE64-0622-EBC5-B6739140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Understanding eGFR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FC8B-1C2F-3A48-876C-66479EF5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2044"/>
            <a:ext cx="10515600" cy="5385955"/>
          </a:xfrm>
        </p:spPr>
        <p:txBody>
          <a:bodyPr>
            <a:normAutofit/>
          </a:bodyPr>
          <a:lstStyle/>
          <a:p>
            <a:r>
              <a:rPr lang="en-US"/>
              <a:t>Definition: Estimated Glomerular Filtration Rate – measures kidney filtration function.</a:t>
            </a:r>
          </a:p>
          <a:p>
            <a:r>
              <a:rPr lang="en-US"/>
              <a:t>Formula: CKD-EPI equation (based on creatinine, age, sex, ethnicity).</a:t>
            </a:r>
          </a:p>
          <a:p>
            <a:r>
              <a:rPr lang="en-US"/>
              <a:t>Interpretation:</a:t>
            </a:r>
          </a:p>
          <a:p>
            <a:r>
              <a:rPr lang="en-US"/>
              <a:t>≥90 ml/min – Normal</a:t>
            </a:r>
          </a:p>
          <a:p>
            <a:r>
              <a:rPr lang="en-US"/>
              <a:t>60–89 – Mildly decreased</a:t>
            </a:r>
          </a:p>
          <a:p>
            <a:r>
              <a:rPr lang="en-US"/>
              <a:t>45–59 – Mild–moderate</a:t>
            </a:r>
          </a:p>
          <a:p>
            <a:r>
              <a:rPr lang="en-US"/>
              <a:t>30–44 – Moderate–severe</a:t>
            </a:r>
          </a:p>
          <a:p>
            <a:r>
              <a:rPr lang="en-US"/>
              <a:t>15–29 – Severe</a:t>
            </a:r>
          </a:p>
          <a:p>
            <a:r>
              <a:rPr lang="en-US"/>
              <a:t>&lt;15 – Kidney failure</a:t>
            </a:r>
          </a:p>
        </p:txBody>
      </p:sp>
    </p:spTree>
    <p:extLst>
      <p:ext uri="{BB962C8B-B14F-4D97-AF65-F5344CB8AC3E}">
        <p14:creationId xmlns:p14="http://schemas.microsoft.com/office/powerpoint/2010/main" val="71102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4BEC-6EFB-630B-94A2-87E45874E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Urinalysis: Dipstick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23212-35DC-4DA4-361E-D4A531F12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284C57-5EDB-6A27-D66B-EFFA3E3FDD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6165890"/>
              </p:ext>
            </p:extLst>
          </p:nvPr>
        </p:nvGraphicFramePr>
        <p:xfrm>
          <a:off x="838201" y="1825625"/>
          <a:ext cx="10880436" cy="4667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6812">
                  <a:extLst>
                    <a:ext uri="{9D8B030D-6E8A-4147-A177-3AD203B41FA5}">
                      <a16:colId xmlns:a16="http://schemas.microsoft.com/office/drawing/2014/main" val="2540479718"/>
                    </a:ext>
                  </a:extLst>
                </a:gridCol>
                <a:gridCol w="3626812">
                  <a:extLst>
                    <a:ext uri="{9D8B030D-6E8A-4147-A177-3AD203B41FA5}">
                      <a16:colId xmlns:a16="http://schemas.microsoft.com/office/drawing/2014/main" val="2626856566"/>
                    </a:ext>
                  </a:extLst>
                </a:gridCol>
                <a:gridCol w="3626812">
                  <a:extLst>
                    <a:ext uri="{9D8B030D-6E8A-4147-A177-3AD203B41FA5}">
                      <a16:colId xmlns:a16="http://schemas.microsoft.com/office/drawing/2014/main" val="1669971772"/>
                    </a:ext>
                  </a:extLst>
                </a:gridCol>
              </a:tblGrid>
              <a:tr h="8116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Parameter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Positive Means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Possible Causes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3367539"/>
                  </a:ext>
                </a:extLst>
              </a:tr>
              <a:tr h="14204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Blood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Haematuria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Stones, glomerulonephritis, tumour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7618752"/>
                  </a:ext>
                </a:extLst>
              </a:tr>
              <a:tr h="8116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Protein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Proteinuria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Nephrotic syndrome, CKD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5306018"/>
                  </a:ext>
                </a:extLst>
              </a:tr>
              <a:tr h="8116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Nitrites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Bacterial infection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UTI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7811147"/>
                  </a:ext>
                </a:extLst>
              </a:tr>
              <a:tr h="8116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Leukocyte esterase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Pyuria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UTI, interstitial nephritis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871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928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Nephrology</vt:lpstr>
      <vt:lpstr>Introduction to Nephrology</vt:lpstr>
      <vt:lpstr>Functional Anatomy of the Kidney  </vt:lpstr>
      <vt:lpstr>Functions of the Kidney</vt:lpstr>
      <vt:lpstr>History Taking in Renal Disease</vt:lpstr>
      <vt:lpstr>Examination in Renal Disease</vt:lpstr>
      <vt:lpstr>Investigations</vt:lpstr>
      <vt:lpstr>Understanding eGFR</vt:lpstr>
      <vt:lpstr>Urinalysis: Dipstick Findings</vt:lpstr>
      <vt:lpstr>Imaging in Renal Disease</vt:lpstr>
      <vt:lpstr>Renal Biopsy</vt:lpstr>
      <vt:lpstr>Acute Kidney Injury (AKI): </vt:lpstr>
      <vt:lpstr>AKI: Classification</vt:lpstr>
      <vt:lpstr>Prerenal AKI</vt:lpstr>
      <vt:lpstr>Intrinsic AKI: Acute Tubular Necrosis (ATN)</vt:lpstr>
      <vt:lpstr>Postrenal AKI: Causes</vt:lpstr>
      <vt:lpstr>AKI: Clinical Features</vt:lpstr>
      <vt:lpstr>AKI: Investigations</vt:lpstr>
      <vt:lpstr>AKI: Management</vt:lpstr>
      <vt:lpstr>Chronic Kidney Disease (CKD</vt:lpstr>
      <vt:lpstr>CKD: Common Causes</vt:lpstr>
      <vt:lpstr>CKD: Pathophysiology</vt:lpstr>
      <vt:lpstr>CKD: Staging (KDIGO Guidelines)</vt:lpstr>
      <vt:lpstr>CKD: Clinical Features</vt:lpstr>
      <vt:lpstr>CKD: Complications</vt:lpstr>
      <vt:lpstr>CKD: Investigations</vt:lpstr>
      <vt:lpstr>CKD: Management Principles</vt:lpstr>
      <vt:lpstr>PowerPoint Presentation</vt:lpstr>
      <vt:lpstr>PowerPoint Presentation</vt:lpstr>
      <vt:lpstr>Glomerulonephritis: Introduction</vt:lpstr>
      <vt:lpstr>Nephritic Syndrome</vt:lpstr>
      <vt:lpstr>Causes of Nephritic Syndrome</vt:lpstr>
      <vt:lpstr>PowerPoint Presentation</vt:lpstr>
      <vt:lpstr>PowerPoint Presentation</vt:lpstr>
      <vt:lpstr>PowerPoint Presentation</vt:lpstr>
      <vt:lpstr>PowerPoint Presentation</vt:lpstr>
      <vt:lpstr>Tubulointerstitial Diseases</vt:lpstr>
      <vt:lpstr>Acute Interstitial Nephritis (AIN)</vt:lpstr>
      <vt:lpstr>Chronic Interstitial Nephritis</vt:lpstr>
      <vt:lpstr>Pyelonephritis</vt:lpstr>
      <vt:lpstr>Hypertension in Renal Disease</vt:lpstr>
      <vt:lpstr>PowerPoint Presentation</vt:lpstr>
      <vt:lpstr>Nephrotic Syndrome</vt:lpstr>
      <vt:lpstr>PowerPoint Presentation</vt:lpstr>
      <vt:lpstr>PowerPoint Presentation</vt:lpstr>
      <vt:lpstr>PowerPoint Presentation</vt:lpstr>
      <vt:lpstr>Clinical Features</vt:lpstr>
      <vt:lpstr>PowerPoint Presentation</vt:lpstr>
      <vt:lpstr>Complications</vt:lpstr>
      <vt:lpstr>PowerPoint Presentation</vt:lpstr>
      <vt:lpstr>Key Investigations</vt:lpstr>
      <vt:lpstr>PowerPoint Presentation</vt:lpstr>
      <vt:lpstr>Management Principles</vt:lpstr>
      <vt:lpstr>PowerPoint Presentation</vt:lpstr>
      <vt:lpstr>PowerPoint Presentation</vt:lpstr>
      <vt:lpstr>Summary Table: Primary Nephrotic Syndromes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Nephrology</dc:title>
  <dc:creator>Sadnan Samiul</dc:creator>
  <cp:lastModifiedBy>Sadnan Samiul</cp:lastModifiedBy>
  <cp:revision>1</cp:revision>
  <dcterms:created xsi:type="dcterms:W3CDTF">2025-08-09T11:57:55Z</dcterms:created>
  <dcterms:modified xsi:type="dcterms:W3CDTF">2025-08-09T16:47:32Z</dcterms:modified>
</cp:coreProperties>
</file>